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4"/>
  </p:notesMasterIdLst>
  <p:handoutMasterIdLst>
    <p:handoutMasterId r:id="rId85"/>
  </p:handoutMasterIdLst>
  <p:sldIdLst>
    <p:sldId id="350" r:id="rId6"/>
    <p:sldId id="404"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83" r:id="rId21"/>
    <p:sldId id="479" r:id="rId22"/>
    <p:sldId id="480" r:id="rId23"/>
    <p:sldId id="481" r:id="rId24"/>
    <p:sldId id="482"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6" r:id="rId38"/>
    <p:sldId id="497" r:id="rId39"/>
    <p:sldId id="498" r:id="rId40"/>
    <p:sldId id="499" r:id="rId41"/>
    <p:sldId id="500" r:id="rId42"/>
    <p:sldId id="501" r:id="rId43"/>
    <p:sldId id="502" r:id="rId44"/>
    <p:sldId id="503" r:id="rId45"/>
    <p:sldId id="504" r:id="rId46"/>
    <p:sldId id="505" r:id="rId47"/>
    <p:sldId id="506" r:id="rId48"/>
    <p:sldId id="507" r:id="rId49"/>
    <p:sldId id="508" r:id="rId50"/>
    <p:sldId id="509" r:id="rId51"/>
    <p:sldId id="510" r:id="rId52"/>
    <p:sldId id="511" r:id="rId53"/>
    <p:sldId id="512" r:id="rId54"/>
    <p:sldId id="513" r:id="rId55"/>
    <p:sldId id="514" r:id="rId56"/>
    <p:sldId id="515" r:id="rId57"/>
    <p:sldId id="516" r:id="rId58"/>
    <p:sldId id="517" r:id="rId59"/>
    <p:sldId id="518" r:id="rId60"/>
    <p:sldId id="519" r:id="rId61"/>
    <p:sldId id="520" r:id="rId62"/>
    <p:sldId id="521" r:id="rId63"/>
    <p:sldId id="522" r:id="rId64"/>
    <p:sldId id="523" r:id="rId65"/>
    <p:sldId id="524" r:id="rId66"/>
    <p:sldId id="525" r:id="rId67"/>
    <p:sldId id="526" r:id="rId68"/>
    <p:sldId id="527" r:id="rId69"/>
    <p:sldId id="528" r:id="rId70"/>
    <p:sldId id="529" r:id="rId71"/>
    <p:sldId id="530" r:id="rId72"/>
    <p:sldId id="531" r:id="rId73"/>
    <p:sldId id="532" r:id="rId74"/>
    <p:sldId id="533" r:id="rId75"/>
    <p:sldId id="534" r:id="rId76"/>
    <p:sldId id="535" r:id="rId77"/>
    <p:sldId id="536" r:id="rId78"/>
    <p:sldId id="537" r:id="rId79"/>
    <p:sldId id="538" r:id="rId80"/>
    <p:sldId id="539" r:id="rId81"/>
    <p:sldId id="540" r:id="rId82"/>
    <p:sldId id="541" r:id="rId83"/>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F1FE1"/>
    <a:srgbClr val="91AAAA"/>
    <a:srgbClr val="AFB9C3"/>
    <a:srgbClr val="919BA5"/>
    <a:srgbClr val="D0D3DA"/>
    <a:srgbClr val="A0B6C0"/>
    <a:srgbClr val="FFD5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2" autoAdjust="0"/>
    <p:restoredTop sz="94989" autoAdjust="0"/>
  </p:normalViewPr>
  <p:slideViewPr>
    <p:cSldViewPr>
      <p:cViewPr>
        <p:scale>
          <a:sx n="90" d="100"/>
          <a:sy n="90" d="100"/>
        </p:scale>
        <p:origin x="-258"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4</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2010. 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gif"/><Relationship Id="rId1" Type="http://schemas.openxmlformats.org/officeDocument/2006/relationships/slideLayout" Target="../slideLayouts/slideLayout2.xml"/><Relationship Id="rId4" Type="http://schemas.openxmlformats.org/officeDocument/2006/relationships/image" Target="../media/image66.gif"/></Relationships>
</file>

<file path=ppt/slides/_rels/slide48.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gif"/><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51.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image" Target="../media/image74.gif"/><Relationship Id="rId1" Type="http://schemas.openxmlformats.org/officeDocument/2006/relationships/slideLayout" Target="../slideLayouts/slideLayout2.xml"/><Relationship Id="rId4" Type="http://schemas.openxmlformats.org/officeDocument/2006/relationships/image" Target="../media/image76.gif"/></Relationships>
</file>

<file path=ppt/slides/_rels/slide52.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gif"/></Relationships>
</file>

<file path=ppt/slides/_rels/slide53.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2.gif"/><Relationship Id="rId1" Type="http://schemas.openxmlformats.org/officeDocument/2006/relationships/slideLayout" Target="../slideLayouts/slideLayout2.xml"/><Relationship Id="rId5" Type="http://schemas.openxmlformats.org/officeDocument/2006/relationships/image" Target="../media/image85.gif"/><Relationship Id="rId4" Type="http://schemas.openxmlformats.org/officeDocument/2006/relationships/image" Target="../media/image84.gif"/></Relationships>
</file>

<file path=ppt/slides/_rels/slide55.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7.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88.gif"/><Relationship Id="rId1" Type="http://schemas.openxmlformats.org/officeDocument/2006/relationships/slideLayout" Target="../slideLayouts/slideLayout2.xml"/><Relationship Id="rId4" Type="http://schemas.openxmlformats.org/officeDocument/2006/relationships/image" Target="../media/image90.gif"/></Relationships>
</file>

<file path=ppt/slides/_rels/slide59.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image" Target="../media/image91.gif"/><Relationship Id="rId1" Type="http://schemas.openxmlformats.org/officeDocument/2006/relationships/slideLayout" Target="../slideLayouts/slideLayout2.xml"/><Relationship Id="rId4" Type="http://schemas.openxmlformats.org/officeDocument/2006/relationships/image" Target="../media/image9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image" Target="../media/image100.gif"/><Relationship Id="rId1" Type="http://schemas.openxmlformats.org/officeDocument/2006/relationships/slideLayout" Target="../slideLayouts/slideLayout2.xml"/><Relationship Id="rId4" Type="http://schemas.openxmlformats.org/officeDocument/2006/relationships/image" Target="../media/image102.gif"/></Relationships>
</file>

<file path=ppt/slides/_rels/slide6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image" Target="../media/image105.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8.gif"/><Relationship Id="rId2" Type="http://schemas.openxmlformats.org/officeDocument/2006/relationships/image" Target="../media/image107.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1.gif"/><Relationship Id="rId2" Type="http://schemas.openxmlformats.org/officeDocument/2006/relationships/image" Target="../media/image110.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image" Target="../media/image1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4.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6.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7.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9.gif"/><Relationship Id="rId2" Type="http://schemas.openxmlformats.org/officeDocument/2006/relationships/image" Target="../media/image118.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1.gif"/><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Edge ST3</a:t>
            </a:r>
            <a:br>
              <a:rPr lang="en-US" i="1" dirty="0" smtClean="0"/>
            </a:br>
            <a:r>
              <a:rPr lang="en-US" dirty="0" smtClean="0"/>
              <a:t/>
            </a:r>
            <a:br>
              <a:rPr lang="en-US" dirty="0" smtClean="0"/>
            </a:br>
            <a:r>
              <a:rPr lang="en-US" dirty="0" smtClean="0"/>
              <a:t>Modeling a part using surfaces</a:t>
            </a:r>
            <a:endParaRPr lang="en-US"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edit</a:t>
            </a:r>
            <a:endParaRPr lang="en-US" dirty="0"/>
          </a:p>
        </p:txBody>
      </p:sp>
      <p:sp>
        <p:nvSpPr>
          <p:cNvPr id="3" name="Content Placeholder 2"/>
          <p:cNvSpPr>
            <a:spLocks noGrp="1"/>
          </p:cNvSpPr>
          <p:nvPr>
            <p:ph idx="1"/>
          </p:nvPr>
        </p:nvSpPr>
        <p:spPr/>
        <p:txBody>
          <a:bodyPr/>
          <a:lstStyle/>
          <a:p>
            <a:r>
              <a:rPr lang="en-US" sz="1600" dirty="0" smtClean="0"/>
              <a:t>You can edit curves at any time via one of two methods for editing curves</a:t>
            </a:r>
            <a:r>
              <a:rPr lang="en-US" sz="1600" dirty="0" smtClean="0"/>
              <a:t>.</a:t>
            </a:r>
          </a:p>
          <a:p>
            <a:endParaRPr lang="en-US" sz="1600" dirty="0" smtClean="0"/>
          </a:p>
          <a:p>
            <a:pPr marL="457200" indent="-457200">
              <a:buFont typeface="+mj-lt"/>
              <a:buAutoNum type="arabicPeriod"/>
            </a:pPr>
            <a:r>
              <a:rPr lang="en-US" sz="1600" dirty="0" smtClean="0"/>
              <a:t>Edit Profile mode: Just like editing a </a:t>
            </a:r>
            <a:r>
              <a:rPr lang="en-US" sz="1600" dirty="0" smtClean="0"/>
              <a:t>sketch.</a:t>
            </a:r>
            <a:endParaRPr lang="en-US" sz="1600" dirty="0" smtClean="0"/>
          </a:p>
          <a:p>
            <a:pPr marL="457200" indent="-457200">
              <a:buFont typeface="+mj-lt"/>
              <a:buAutoNum type="arabicPeriod"/>
            </a:pPr>
            <a:endParaRPr lang="en-US" sz="1600" dirty="0" smtClean="0"/>
          </a:p>
          <a:p>
            <a:pPr marL="457200" indent="-457200">
              <a:buFont typeface="+mj-lt"/>
              <a:buAutoNum type="arabicPeriod"/>
            </a:pPr>
            <a:r>
              <a:rPr lang="en-US" sz="1600" dirty="0" smtClean="0"/>
              <a:t>Dynamic </a:t>
            </a:r>
            <a:r>
              <a:rPr lang="en-US" sz="1600" dirty="0" smtClean="0"/>
              <a:t>Edit mode: Shows all of the control and edit points</a:t>
            </a:r>
            <a:r>
              <a:rPr lang="en-US" sz="1600" dirty="0" smtClean="0"/>
              <a:t>.</a:t>
            </a:r>
          </a:p>
          <a:p>
            <a:pPr marL="457200" indent="-457200">
              <a:buFont typeface="+mj-lt"/>
              <a:buAutoNum type="arabicPeriod"/>
            </a:pPr>
            <a:endParaRPr lang="en-US" sz="1600" dirty="0" smtClean="0"/>
          </a:p>
          <a:p>
            <a:pPr marL="457200" indent="-457200"/>
            <a:r>
              <a:rPr lang="en-US" sz="1600" dirty="0" smtClean="0"/>
              <a:t>When you move a control point or edit point, the curve updates automatically; any surface that has the curve as one of its defining entities will update dynamically</a:t>
            </a:r>
            <a:r>
              <a:rPr lang="en-US" sz="1600" dirty="0" smtClean="0"/>
              <a:t>.</a:t>
            </a:r>
          </a:p>
          <a:p>
            <a:pPr marL="457200" indent="-457200"/>
            <a:endParaRPr lang="en-US" sz="1600" dirty="0" smtClean="0"/>
          </a:p>
          <a:p>
            <a:pPr marL="457200" indent="-457200"/>
            <a:endParaRPr lang="en-US" sz="1600" dirty="0" smtClean="0"/>
          </a:p>
          <a:p>
            <a:pPr marL="457200" indent="-457200"/>
            <a:endParaRPr lang="en-US" sz="1600" dirty="0" smtClean="0"/>
          </a:p>
          <a:p>
            <a:pPr marL="457200" indent="-457200">
              <a:buFont typeface="+mj-lt"/>
              <a:buAutoNum type="arabicPeriod"/>
            </a:pPr>
            <a:endParaRPr lang="en-US" sz="1600" dirty="0" smtClean="0"/>
          </a:p>
          <a:p>
            <a:endParaRPr lang="en-US" dirty="0"/>
          </a:p>
        </p:txBody>
      </p:sp>
      <p:pic>
        <p:nvPicPr>
          <p:cNvPr id="4" name="Picture 3" descr="2-12a.gif"/>
          <p:cNvPicPr>
            <a:picLocks noChangeAspect="1"/>
          </p:cNvPicPr>
          <p:nvPr/>
        </p:nvPicPr>
        <p:blipFill>
          <a:blip r:embed="rId2" cstate="print"/>
          <a:stretch>
            <a:fillRect/>
          </a:stretch>
        </p:blipFill>
        <p:spPr>
          <a:xfrm>
            <a:off x="5181600" y="1981200"/>
            <a:ext cx="719138" cy="51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2-12b.gif"/>
          <p:cNvPicPr>
            <a:picLocks noChangeAspect="1"/>
          </p:cNvPicPr>
          <p:nvPr/>
        </p:nvPicPr>
        <p:blipFill>
          <a:blip r:embed="rId3" cstate="print"/>
          <a:stretch>
            <a:fillRect/>
          </a:stretch>
        </p:blipFill>
        <p:spPr>
          <a:xfrm>
            <a:off x="6553200" y="2438400"/>
            <a:ext cx="719138" cy="51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shape vs. local edit</a:t>
            </a:r>
            <a:endParaRPr lang="en-US" dirty="0"/>
          </a:p>
        </p:txBody>
      </p:sp>
      <p:sp>
        <p:nvSpPr>
          <p:cNvPr id="3" name="Content Placeholder 2"/>
          <p:cNvSpPr>
            <a:spLocks noGrp="1"/>
          </p:cNvSpPr>
          <p:nvPr>
            <p:ph idx="1"/>
          </p:nvPr>
        </p:nvSpPr>
        <p:spPr/>
        <p:txBody>
          <a:bodyPr/>
          <a:lstStyle/>
          <a:p>
            <a:r>
              <a:rPr lang="en-US" sz="1600" dirty="0" smtClean="0"/>
              <a:t>The Curve dialog box lets you control how the shape of the curve changes when you </a:t>
            </a:r>
            <a:r>
              <a:rPr lang="en-US" sz="1600" dirty="0" smtClean="0"/>
              <a:t>make changes </a:t>
            </a:r>
            <a:r>
              <a:rPr lang="en-US" sz="1600" dirty="0" smtClean="0"/>
              <a:t>to the edit points and control vertex points.</a:t>
            </a:r>
          </a:p>
          <a:p>
            <a:r>
              <a:rPr lang="en-US" sz="1600" dirty="0" smtClean="0"/>
              <a:t>The Shape Edit and Local Edit buttons control the shape of the curve when you move a point on the curve.</a:t>
            </a:r>
          </a:p>
          <a:p>
            <a:r>
              <a:rPr lang="en-US" sz="1600" dirty="0" smtClean="0"/>
              <a:t>When you select the </a:t>
            </a:r>
            <a:r>
              <a:rPr lang="en-US" sz="1600" b="1" dirty="0" smtClean="0"/>
              <a:t>Shape Edit </a:t>
            </a:r>
            <a:r>
              <a:rPr lang="en-US" sz="1600" dirty="0" smtClean="0"/>
              <a:t>button, you affect the shape of the entire curve when you move a point on the curve. </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When </a:t>
            </a:r>
            <a:r>
              <a:rPr lang="en-US" sz="1600" dirty="0" smtClean="0"/>
              <a:t>you select the </a:t>
            </a:r>
            <a:r>
              <a:rPr lang="en-US" sz="1600" b="1" dirty="0" smtClean="0"/>
              <a:t>Local Edit </a:t>
            </a:r>
            <a:r>
              <a:rPr lang="en-US" sz="1600" dirty="0" smtClean="0"/>
              <a:t>button, you affect the shape of the curve around the edit point.</a:t>
            </a:r>
          </a:p>
          <a:p>
            <a:endParaRPr lang="en-US" sz="1600" dirty="0" smtClean="0"/>
          </a:p>
          <a:p>
            <a:endParaRPr lang="en-US" dirty="0"/>
          </a:p>
        </p:txBody>
      </p:sp>
      <p:pic>
        <p:nvPicPr>
          <p:cNvPr id="4" name="Picture 3" descr="curveedit2.gif"/>
          <p:cNvPicPr>
            <a:picLocks noChangeAspect="1"/>
          </p:cNvPicPr>
          <p:nvPr/>
        </p:nvPicPr>
        <p:blipFill>
          <a:blip r:embed="rId2" cstate="print">
            <a:clrChange>
              <a:clrFrom>
                <a:srgbClr val="FFFFFF"/>
              </a:clrFrom>
              <a:clrTo>
                <a:srgbClr val="FFFFFF">
                  <a:alpha val="0"/>
                </a:srgbClr>
              </a:clrTo>
            </a:clrChange>
          </a:blip>
          <a:stretch>
            <a:fillRect/>
          </a:stretch>
        </p:blipFill>
        <p:spPr>
          <a:xfrm>
            <a:off x="1752600" y="2971800"/>
            <a:ext cx="4343400" cy="1478769"/>
          </a:xfrm>
          <a:prstGeom prst="rect">
            <a:avLst/>
          </a:prstGeom>
          <a:noFill/>
        </p:spPr>
      </p:pic>
      <p:pic>
        <p:nvPicPr>
          <p:cNvPr id="6" name="Picture 5" descr="pointedit2.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752600" y="4800600"/>
            <a:ext cx="4495800" cy="1530656"/>
          </a:xfrm>
          <a:prstGeom prst="rect">
            <a:avLst/>
          </a:prstGeom>
        </p:spPr>
      </p:pic>
      <p:sp>
        <p:nvSpPr>
          <p:cNvPr id="7" name="Oval 6"/>
          <p:cNvSpPr/>
          <p:nvPr/>
        </p:nvSpPr>
        <p:spPr bwMode="auto">
          <a:xfrm>
            <a:off x="2667000" y="4191000"/>
            <a:ext cx="381000" cy="381000"/>
          </a:xfrm>
          <a:prstGeom prst="ellipse">
            <a:avLst/>
          </a:prstGeom>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2743200" y="6096000"/>
            <a:ext cx="381000" cy="381000"/>
          </a:xfrm>
          <a:prstGeom prst="ellipse">
            <a:avLst/>
          </a:prstGeom>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degree</a:t>
            </a:r>
            <a:endParaRPr lang="en-US" dirty="0"/>
          </a:p>
        </p:txBody>
      </p:sp>
      <p:sp>
        <p:nvSpPr>
          <p:cNvPr id="3" name="Content Placeholder 2"/>
          <p:cNvSpPr>
            <a:spLocks noGrp="1"/>
          </p:cNvSpPr>
          <p:nvPr>
            <p:ph idx="1"/>
          </p:nvPr>
        </p:nvSpPr>
        <p:spPr/>
        <p:txBody>
          <a:bodyPr/>
          <a:lstStyle/>
          <a:p>
            <a:r>
              <a:rPr lang="en-US" sz="1600" dirty="0" smtClean="0"/>
              <a:t>The Curve Options dialog box allows control of curve degree and relationship mode. The default degree is three. The higher the degree, the more control you have in making local curve edits.</a:t>
            </a:r>
          </a:p>
          <a:p>
            <a:r>
              <a:rPr lang="en-US" sz="1600" dirty="0" smtClean="0"/>
              <a:t>Notice in the illustration below that curve (A) shows the default degree of 3. Curve (B) has degree increased to 4. The higher the degree, the more control you have for editing the curve.</a:t>
            </a:r>
          </a:p>
          <a:p>
            <a:endParaRPr lang="en-US" dirty="0"/>
          </a:p>
        </p:txBody>
      </p:sp>
      <p:pic>
        <p:nvPicPr>
          <p:cNvPr id="4" name="Picture 3" descr="2-16.gif"/>
          <p:cNvPicPr>
            <a:picLocks noChangeAspect="1"/>
          </p:cNvPicPr>
          <p:nvPr/>
        </p:nvPicPr>
        <p:blipFill>
          <a:blip r:embed="rId2" cstate="print">
            <a:clrChange>
              <a:clrFrom>
                <a:srgbClr val="FFFFFF"/>
              </a:clrFrom>
              <a:clrTo>
                <a:srgbClr val="FFFFFF">
                  <a:alpha val="0"/>
                </a:srgbClr>
              </a:clrTo>
            </a:clrChange>
          </a:blip>
          <a:stretch>
            <a:fillRect/>
          </a:stretch>
        </p:blipFill>
        <p:spPr>
          <a:xfrm>
            <a:off x="3429000" y="3429000"/>
            <a:ext cx="2209800" cy="21812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display</a:t>
            </a:r>
            <a:endParaRPr lang="en-US" dirty="0"/>
          </a:p>
        </p:txBody>
      </p:sp>
      <p:sp>
        <p:nvSpPr>
          <p:cNvPr id="3" name="Content Placeholder 2"/>
          <p:cNvSpPr>
            <a:spLocks noGrp="1"/>
          </p:cNvSpPr>
          <p:nvPr>
            <p:ph idx="1"/>
          </p:nvPr>
        </p:nvSpPr>
        <p:spPr/>
        <p:txBody>
          <a:bodyPr/>
          <a:lstStyle/>
          <a:p>
            <a:r>
              <a:rPr lang="en-US" sz="1600" dirty="0" smtClean="0"/>
              <a:t>You can use the options on the Curve command bar to control the display of a curve. </a:t>
            </a:r>
          </a:p>
          <a:p>
            <a:pPr>
              <a:buFont typeface="Arial" pitchFamily="34" charset="0"/>
              <a:buChar char="•"/>
            </a:pPr>
            <a:r>
              <a:rPr lang="en-US" sz="1600" dirty="0" smtClean="0"/>
              <a:t>The Insert Point button adds or removes edit points along the curve. </a:t>
            </a:r>
          </a:p>
          <a:p>
            <a:pPr>
              <a:buFont typeface="Arial" pitchFamily="34" charset="0"/>
              <a:buChar char="•"/>
            </a:pPr>
            <a:r>
              <a:rPr lang="en-US" sz="1600" dirty="0" smtClean="0"/>
              <a:t>To remove a point, hold the Alt key and click the point you want to remove. </a:t>
            </a: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The </a:t>
            </a:r>
            <a:r>
              <a:rPr lang="en-US" sz="1600" dirty="0" smtClean="0"/>
              <a:t>Show Polygon button allows you to display the control polygon of the curve and use it to edit the curve.</a:t>
            </a:r>
          </a:p>
          <a:p>
            <a:pPr>
              <a:buFont typeface="Arial" pitchFamily="34" charset="0"/>
              <a:buChar char="•"/>
            </a:pPr>
            <a:endParaRPr lang="en-US" sz="1600" dirty="0" smtClean="0"/>
          </a:p>
          <a:p>
            <a:endParaRPr lang="en-US" dirty="0"/>
          </a:p>
        </p:txBody>
      </p:sp>
      <p:pic>
        <p:nvPicPr>
          <p:cNvPr id="4" name="Picture 3" descr="editpoint1.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057400" y="2286000"/>
            <a:ext cx="4848225" cy="904875"/>
          </a:xfrm>
          <a:prstGeom prst="rect">
            <a:avLst/>
          </a:prstGeom>
        </p:spPr>
      </p:pic>
      <p:pic>
        <p:nvPicPr>
          <p:cNvPr id="5" name="Picture 4" descr="poly1.gif"/>
          <p:cNvPicPr>
            <a:picLocks noChangeAspect="1"/>
          </p:cNvPicPr>
          <p:nvPr/>
        </p:nvPicPr>
        <p:blipFill>
          <a:blip r:embed="rId3" cstate="print">
            <a:clrChange>
              <a:clrFrom>
                <a:srgbClr val="FFFFFF"/>
              </a:clrFrom>
              <a:clrTo>
                <a:srgbClr val="FFFFFF">
                  <a:alpha val="0"/>
                </a:srgbClr>
              </a:clrTo>
            </a:clrChange>
          </a:blip>
          <a:stretch>
            <a:fillRect/>
          </a:stretch>
        </p:blipFill>
        <p:spPr>
          <a:xfrm>
            <a:off x="3276600" y="3733800"/>
            <a:ext cx="2371725" cy="1628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 curve</a:t>
            </a:r>
            <a:endParaRPr lang="en-US" dirty="0"/>
          </a:p>
        </p:txBody>
      </p:sp>
      <p:sp>
        <p:nvSpPr>
          <p:cNvPr id="3" name="Content Placeholder 2"/>
          <p:cNvSpPr>
            <a:spLocks noGrp="1"/>
          </p:cNvSpPr>
          <p:nvPr>
            <p:ph idx="1"/>
          </p:nvPr>
        </p:nvSpPr>
        <p:spPr/>
        <p:txBody>
          <a:bodyPr/>
          <a:lstStyle/>
          <a:p>
            <a:r>
              <a:rPr lang="en-US" sz="1600" dirty="0" smtClean="0"/>
              <a:t>Simplify curve is a tool that allows you to define a tolerance to reduce the number of edit points and control vertices.</a:t>
            </a:r>
            <a:endParaRPr lang="en-US" sz="1600" dirty="0"/>
          </a:p>
        </p:txBody>
      </p:sp>
      <p:pic>
        <p:nvPicPr>
          <p:cNvPr id="7" name="Picture 6" descr="2-17.gif"/>
          <p:cNvPicPr>
            <a:picLocks noChangeAspect="1"/>
          </p:cNvPicPr>
          <p:nvPr/>
        </p:nvPicPr>
        <p:blipFill>
          <a:blip r:embed="rId2" cstate="print"/>
          <a:stretch>
            <a:fillRect/>
          </a:stretch>
        </p:blipFill>
        <p:spPr>
          <a:xfrm>
            <a:off x="2895600" y="304800"/>
            <a:ext cx="1266825" cy="1247775"/>
          </a:xfrm>
          <a:prstGeom prst="rect">
            <a:avLst/>
          </a:prstGeom>
        </p:spPr>
      </p:pic>
      <p:pic>
        <p:nvPicPr>
          <p:cNvPr id="8" name="Picture 7" descr="2-18.gif"/>
          <p:cNvPicPr>
            <a:picLocks noChangeAspect="1"/>
          </p:cNvPicPr>
          <p:nvPr/>
        </p:nvPicPr>
        <p:blipFill>
          <a:blip r:embed="rId3" cstate="print"/>
          <a:stretch>
            <a:fillRect/>
          </a:stretch>
        </p:blipFill>
        <p:spPr>
          <a:xfrm>
            <a:off x="533400" y="2133600"/>
            <a:ext cx="2667000" cy="2184830"/>
          </a:xfrm>
          <a:prstGeom prst="rect">
            <a:avLst/>
          </a:prstGeom>
        </p:spPr>
      </p:pic>
      <p:pic>
        <p:nvPicPr>
          <p:cNvPr id="9" name="Picture 8" descr="2-19.gif"/>
          <p:cNvPicPr>
            <a:picLocks noChangeAspect="1"/>
          </p:cNvPicPr>
          <p:nvPr/>
        </p:nvPicPr>
        <p:blipFill>
          <a:blip r:embed="rId4" cstate="print">
            <a:clrChange>
              <a:clrFrom>
                <a:srgbClr val="FFFFFF"/>
              </a:clrFrom>
              <a:clrTo>
                <a:srgbClr val="FFFFFF">
                  <a:alpha val="0"/>
                </a:srgbClr>
              </a:clrTo>
            </a:clrChange>
          </a:blip>
          <a:stretch>
            <a:fillRect/>
          </a:stretch>
        </p:blipFill>
        <p:spPr>
          <a:xfrm>
            <a:off x="4800600" y="2590800"/>
            <a:ext cx="4119403" cy="3429000"/>
          </a:xfrm>
          <a:prstGeom prst="rect">
            <a:avLst/>
          </a:prstGeom>
        </p:spPr>
      </p:pic>
      <p:graphicFrame>
        <p:nvGraphicFramePr>
          <p:cNvPr id="10" name="Table 9"/>
          <p:cNvGraphicFramePr>
            <a:graphicFrameLocks noGrp="1"/>
          </p:cNvGraphicFramePr>
          <p:nvPr/>
        </p:nvGraphicFramePr>
        <p:xfrm>
          <a:off x="914400" y="4419600"/>
          <a:ext cx="3352800" cy="2034540"/>
        </p:xfrm>
        <a:graphic>
          <a:graphicData uri="http://schemas.openxmlformats.org/drawingml/2006/table">
            <a:tbl>
              <a:tblPr/>
              <a:tblGrid>
                <a:gridCol w="381000"/>
                <a:gridCol w="2971800"/>
              </a:tblGrid>
              <a:tr h="238734">
                <a:tc>
                  <a:txBody>
                    <a:bodyPr/>
                    <a:lstStyle/>
                    <a:p>
                      <a:pPr algn="ctr"/>
                      <a:r>
                        <a:rPr lang="en-US" sz="1200" baseline="0" dirty="0"/>
                        <a:t>(A)</a:t>
                      </a:r>
                    </a:p>
                  </a:txBody>
                  <a:tcPr marL="57150" marR="57150" marT="57150" marB="57150">
                    <a:lnL>
                      <a:noFill/>
                    </a:lnL>
                    <a:lnR>
                      <a:noFill/>
                    </a:lnR>
                    <a:lnT>
                      <a:noFill/>
                    </a:lnT>
                    <a:lnB>
                      <a:noFill/>
                    </a:lnB>
                    <a:solidFill>
                      <a:srgbClr val="FFFFFF">
                        <a:alpha val="0"/>
                      </a:srgbClr>
                    </a:solidFill>
                  </a:tcPr>
                </a:tc>
                <a:tc>
                  <a:txBody>
                    <a:bodyPr/>
                    <a:lstStyle/>
                    <a:p>
                      <a:pPr algn="l"/>
                      <a:r>
                        <a:rPr lang="en-US" sz="1200" baseline="0" dirty="0"/>
                        <a:t>Original curve</a:t>
                      </a:r>
                    </a:p>
                  </a:txBody>
                  <a:tcPr marL="57150" marR="57150" marT="57150" marB="57150">
                    <a:lnL>
                      <a:noFill/>
                    </a:lnL>
                    <a:lnR>
                      <a:noFill/>
                    </a:lnR>
                    <a:lnT>
                      <a:noFill/>
                    </a:lnT>
                    <a:lnB>
                      <a:noFill/>
                    </a:lnB>
                    <a:solidFill>
                      <a:srgbClr val="FFFFFF">
                        <a:alpha val="0"/>
                      </a:srgbClr>
                    </a:solidFill>
                  </a:tcPr>
                </a:tc>
              </a:tr>
              <a:tr h="399644">
                <a:tc>
                  <a:txBody>
                    <a:bodyPr/>
                    <a:lstStyle/>
                    <a:p>
                      <a:pPr algn="ctr"/>
                      <a:r>
                        <a:rPr lang="en-US" sz="1200" baseline="0" dirty="0"/>
                        <a:t>(B)</a:t>
                      </a:r>
                    </a:p>
                  </a:txBody>
                  <a:tcPr marL="57150" marR="57150" marT="57150" marB="57150">
                    <a:lnL>
                      <a:noFill/>
                    </a:lnL>
                    <a:lnR>
                      <a:noFill/>
                    </a:lnR>
                    <a:lnT>
                      <a:noFill/>
                    </a:lnT>
                    <a:lnB>
                      <a:noFill/>
                    </a:lnB>
                    <a:solidFill>
                      <a:srgbClr val="FFFFFF">
                        <a:alpha val="0"/>
                      </a:srgbClr>
                    </a:solidFill>
                  </a:tcPr>
                </a:tc>
                <a:tc>
                  <a:txBody>
                    <a:bodyPr/>
                    <a:lstStyle/>
                    <a:p>
                      <a:pPr algn="l"/>
                      <a:r>
                        <a:rPr lang="en-US" sz="1200" baseline="0" dirty="0"/>
                        <a:t>Original curve in edit mode with 25 edit points and 27 control vertices</a:t>
                      </a:r>
                    </a:p>
                  </a:txBody>
                  <a:tcPr marL="57150" marR="57150" marT="57150" marB="57150">
                    <a:lnL>
                      <a:noFill/>
                    </a:lnL>
                    <a:lnR>
                      <a:noFill/>
                    </a:lnR>
                    <a:lnT>
                      <a:noFill/>
                    </a:lnT>
                    <a:lnB>
                      <a:noFill/>
                    </a:lnB>
                    <a:solidFill>
                      <a:srgbClr val="FFFFFF">
                        <a:alpha val="0"/>
                      </a:srgbClr>
                    </a:solidFill>
                  </a:tcPr>
                </a:tc>
              </a:tr>
              <a:tr h="399644">
                <a:tc>
                  <a:txBody>
                    <a:bodyPr/>
                    <a:lstStyle/>
                    <a:p>
                      <a:pPr algn="ctr"/>
                      <a:r>
                        <a:rPr lang="en-US" sz="1200" baseline="0"/>
                        <a:t>(C)</a:t>
                      </a:r>
                    </a:p>
                  </a:txBody>
                  <a:tcPr marL="57150" marR="57150" marT="57150" marB="57150">
                    <a:lnL>
                      <a:noFill/>
                    </a:lnL>
                    <a:lnR>
                      <a:noFill/>
                    </a:lnR>
                    <a:lnT>
                      <a:noFill/>
                    </a:lnT>
                    <a:lnB>
                      <a:noFill/>
                    </a:lnB>
                    <a:solidFill>
                      <a:srgbClr val="FFFFFF">
                        <a:alpha val="0"/>
                      </a:srgbClr>
                    </a:solidFill>
                  </a:tcPr>
                </a:tc>
                <a:tc>
                  <a:txBody>
                    <a:bodyPr/>
                    <a:lstStyle/>
                    <a:p>
                      <a:pPr algn="l"/>
                      <a:r>
                        <a:rPr lang="en-US" sz="1200" baseline="0" dirty="0"/>
                        <a:t>Dynamic display as curve simplify tolerance is increased</a:t>
                      </a:r>
                    </a:p>
                  </a:txBody>
                  <a:tcPr marL="57150" marR="57150" marT="57150" marB="57150">
                    <a:lnL>
                      <a:noFill/>
                    </a:lnL>
                    <a:lnR>
                      <a:noFill/>
                    </a:lnR>
                    <a:lnT>
                      <a:noFill/>
                    </a:lnT>
                    <a:lnB>
                      <a:noFill/>
                    </a:lnB>
                    <a:solidFill>
                      <a:srgbClr val="FFFFFF">
                        <a:alpha val="0"/>
                      </a:srgbClr>
                    </a:solidFill>
                  </a:tcPr>
                </a:tc>
              </a:tr>
              <a:tr h="399644">
                <a:tc>
                  <a:txBody>
                    <a:bodyPr/>
                    <a:lstStyle/>
                    <a:p>
                      <a:pPr algn="l"/>
                      <a:r>
                        <a:rPr lang="en-US" sz="1200" baseline="0" dirty="0"/>
                        <a:t>(D)</a:t>
                      </a:r>
                    </a:p>
                  </a:txBody>
                  <a:tcPr marL="57150" marR="57150" marT="57150" marB="57150">
                    <a:lnL>
                      <a:noFill/>
                    </a:lnL>
                    <a:lnR>
                      <a:noFill/>
                    </a:lnR>
                    <a:lnT>
                      <a:noFill/>
                    </a:lnT>
                    <a:lnB>
                      <a:noFill/>
                    </a:lnB>
                    <a:solidFill>
                      <a:srgbClr val="FFFFFF">
                        <a:alpha val="0"/>
                      </a:srgbClr>
                    </a:solidFill>
                  </a:tcPr>
                </a:tc>
                <a:tc>
                  <a:txBody>
                    <a:bodyPr/>
                    <a:lstStyle/>
                    <a:p>
                      <a:pPr algn="l"/>
                      <a:r>
                        <a:rPr lang="en-US" sz="1200" baseline="0" dirty="0"/>
                        <a:t>Resulting simplified curve reduced to 7 edit points and 9 control vertices</a:t>
                      </a:r>
                    </a:p>
                  </a:txBody>
                  <a:tcPr marL="57150" marR="57150" marT="57150" marB="57150">
                    <a:lnL>
                      <a:noFill/>
                    </a:lnL>
                    <a:lnR>
                      <a:noFill/>
                    </a:lnR>
                    <a:lnT>
                      <a:noFill/>
                    </a:lnT>
                    <a:lnB>
                      <a:noFill/>
                    </a:lnB>
                    <a:solidFill>
                      <a:srgbClr val="FFFFFF">
                        <a:alpha val="0"/>
                      </a:srgbClr>
                    </a:solidFill>
                  </a:tcPr>
                </a:tc>
              </a:tr>
              <a:tr h="238734">
                <a:tc>
                  <a:txBody>
                    <a:bodyPr/>
                    <a:lstStyle/>
                    <a:p>
                      <a:pPr algn="l"/>
                      <a:r>
                        <a:rPr lang="en-US" sz="1200" baseline="0" dirty="0"/>
                        <a:t>(E)</a:t>
                      </a:r>
                    </a:p>
                  </a:txBody>
                  <a:tcPr marL="57150" marR="57150" marT="57150" marB="57150">
                    <a:lnL>
                      <a:noFill/>
                    </a:lnL>
                    <a:lnR>
                      <a:noFill/>
                    </a:lnR>
                    <a:lnT>
                      <a:noFill/>
                    </a:lnT>
                    <a:lnB>
                      <a:noFill/>
                    </a:lnB>
                    <a:solidFill>
                      <a:srgbClr val="FFFFFF">
                        <a:alpha val="0"/>
                      </a:srgbClr>
                    </a:solidFill>
                  </a:tcPr>
                </a:tc>
                <a:tc>
                  <a:txBody>
                    <a:bodyPr/>
                    <a:lstStyle/>
                    <a:p>
                      <a:pPr algn="l"/>
                      <a:r>
                        <a:rPr lang="en-US" sz="1200" baseline="0" dirty="0"/>
                        <a:t>Simplified curve</a:t>
                      </a:r>
                    </a:p>
                  </a:txBody>
                  <a:tcPr marL="57150" marR="57150" marT="57150" marB="57150">
                    <a:lnL>
                      <a:noFill/>
                    </a:lnL>
                    <a:lnR>
                      <a:noFill/>
                    </a:lnR>
                    <a:lnT>
                      <a:noFill/>
                    </a:lnT>
                    <a:lnB>
                      <a:noFill/>
                    </a:lnB>
                    <a:solidFill>
                      <a:srgbClr val="FFFFFF">
                        <a:alpha val="0"/>
                      </a:srgbClr>
                    </a:solidFill>
                  </a:tcPr>
                </a:tc>
              </a:tr>
            </a:tbl>
          </a:graphicData>
        </a:graphic>
      </p:graphicFrame>
      <p:sp>
        <p:nvSpPr>
          <p:cNvPr id="11" name="Right Arrow 10"/>
          <p:cNvSpPr/>
          <p:nvPr/>
        </p:nvSpPr>
        <p:spPr bwMode="auto">
          <a:xfrm rot="19868144">
            <a:off x="4142597" y="4616100"/>
            <a:ext cx="990600" cy="685800"/>
          </a:xfrm>
          <a:prstGeom prst="rightArrow">
            <a:avLst/>
          </a:prstGeom>
          <a:solidFill>
            <a:srgbClr val="C00000"/>
          </a:solid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 to curve</a:t>
            </a:r>
            <a:endParaRPr lang="en-US" dirty="0"/>
          </a:p>
        </p:txBody>
      </p:sp>
      <p:sp>
        <p:nvSpPr>
          <p:cNvPr id="3" name="Content Placeholder 2"/>
          <p:cNvSpPr>
            <a:spLocks noGrp="1"/>
          </p:cNvSpPr>
          <p:nvPr>
            <p:ph idx="1"/>
          </p:nvPr>
        </p:nvSpPr>
        <p:spPr/>
        <p:txBody>
          <a:bodyPr/>
          <a:lstStyle/>
          <a:p>
            <a:r>
              <a:rPr lang="en-US" sz="1600" b="1" dirty="0" smtClean="0"/>
              <a:t>What does it do?</a:t>
            </a:r>
            <a:r>
              <a:rPr lang="en-US" sz="1600" dirty="0" smtClean="0"/>
              <a:t> </a:t>
            </a:r>
            <a:r>
              <a:rPr lang="en-US" sz="1600" i="1" dirty="0" smtClean="0"/>
              <a:t>Convert to Curve</a:t>
            </a:r>
            <a:r>
              <a:rPr lang="en-US" sz="1600" dirty="0" smtClean="0"/>
              <a:t> converts analytics into curves. </a:t>
            </a:r>
          </a:p>
          <a:p>
            <a:r>
              <a:rPr lang="en-US" sz="1600" b="1" dirty="0" smtClean="0"/>
              <a:t>Why convert?</a:t>
            </a:r>
          </a:p>
          <a:p>
            <a:pPr>
              <a:buFont typeface="Arial" pitchFamily="34" charset="0"/>
              <a:buChar char="•"/>
            </a:pPr>
            <a:r>
              <a:rPr lang="en-US" sz="1600" dirty="0" smtClean="0"/>
              <a:t>Analytical elements are often utilized as cross-sections and guide paths during surface creation. The resulting surface has inherent limitations on how it can be edited, as lines remain linear and arcs retain their circular definition.</a:t>
            </a:r>
          </a:p>
          <a:p>
            <a:pPr>
              <a:buFont typeface="Arial" pitchFamily="34" charset="0"/>
              <a:buChar char="•"/>
            </a:pPr>
            <a:r>
              <a:rPr lang="en-US" sz="1600" dirty="0" smtClean="0"/>
              <a:t>Curves provide more control, therefore are easier to use.</a:t>
            </a:r>
          </a:p>
          <a:p>
            <a:pPr>
              <a:buFont typeface="Arial" pitchFamily="34" charset="0"/>
              <a:buChar char="•"/>
            </a:pPr>
            <a:r>
              <a:rPr lang="en-US" sz="1600" dirty="0" smtClean="0"/>
              <a:t>Increased control facilitates edits.</a:t>
            </a:r>
          </a:p>
          <a:p>
            <a:pPr>
              <a:buFont typeface="Arial" pitchFamily="34" charset="0"/>
              <a:buChar char="•"/>
            </a:pPr>
            <a:r>
              <a:rPr lang="en-US" sz="1600" dirty="0" smtClean="0"/>
              <a:t>Once </a:t>
            </a:r>
            <a:r>
              <a:rPr lang="en-US" sz="1600" dirty="0" smtClean="0"/>
              <a:t>converted, curve shapes will have greater control over associated complex surfaces.</a:t>
            </a:r>
          </a:p>
          <a:p>
            <a:pPr>
              <a:buFont typeface="Arial" pitchFamily="34" charset="0"/>
              <a:buChar char="•"/>
            </a:pPr>
            <a:r>
              <a:rPr lang="en-US" sz="1600" dirty="0" smtClean="0"/>
              <a:t>Can </a:t>
            </a:r>
            <a:r>
              <a:rPr lang="en-US" sz="1600" dirty="0" smtClean="0"/>
              <a:t>be used on the following analytics</a:t>
            </a:r>
            <a:r>
              <a:rPr lang="en-US" sz="1600" dirty="0" smtClean="0"/>
              <a:t>: </a:t>
            </a:r>
          </a:p>
          <a:p>
            <a:pPr lvl="4">
              <a:buFont typeface="Arial" pitchFamily="34" charset="0"/>
              <a:buChar char="•"/>
            </a:pPr>
            <a:r>
              <a:rPr lang="en-US" sz="1600" dirty="0" smtClean="0"/>
              <a:t>S</a:t>
            </a:r>
            <a:r>
              <a:rPr lang="en-US" sz="1600" dirty="0" smtClean="0"/>
              <a:t>ingle lines, </a:t>
            </a:r>
          </a:p>
          <a:p>
            <a:pPr lvl="4">
              <a:buFont typeface="Arial" pitchFamily="34" charset="0"/>
              <a:buChar char="•"/>
            </a:pPr>
            <a:r>
              <a:rPr lang="en-US" sz="1600" dirty="0" smtClean="0"/>
              <a:t>Single arcs, </a:t>
            </a:r>
          </a:p>
          <a:p>
            <a:pPr lvl="4">
              <a:buFont typeface="Arial" pitchFamily="34" charset="0"/>
              <a:buChar char="•"/>
            </a:pPr>
            <a:r>
              <a:rPr lang="en-US" sz="1600" dirty="0" smtClean="0"/>
              <a:t>Single circles, </a:t>
            </a:r>
          </a:p>
          <a:p>
            <a:pPr lvl="4">
              <a:buFont typeface="Arial" pitchFamily="34" charset="0"/>
              <a:buChar char="•"/>
            </a:pPr>
            <a:r>
              <a:rPr lang="en-US" sz="1600" dirty="0" smtClean="0"/>
              <a:t>Multiple connected analytics:</a:t>
            </a:r>
          </a:p>
          <a:p>
            <a:pPr lvl="5">
              <a:buFont typeface="Arial" pitchFamily="34" charset="0"/>
              <a:buChar char="•"/>
            </a:pPr>
            <a:r>
              <a:rPr lang="en-US" sz="1600" dirty="0" smtClean="0"/>
              <a:t>Rectangles</a:t>
            </a:r>
          </a:p>
          <a:p>
            <a:pPr lvl="5">
              <a:buFont typeface="Arial" pitchFamily="34" charset="0"/>
              <a:buChar char="•"/>
            </a:pPr>
            <a:r>
              <a:rPr lang="en-US" sz="1600" dirty="0" smtClean="0"/>
              <a:t>Polygons</a:t>
            </a:r>
          </a:p>
          <a:p>
            <a:pPr lvl="5">
              <a:buFont typeface="Arial" pitchFamily="34" charset="0"/>
              <a:buChar char="•"/>
            </a:pPr>
            <a:r>
              <a:rPr lang="en-US" sz="1600" dirty="0" smtClean="0"/>
              <a:t>Lines/arcs connected together</a:t>
            </a:r>
            <a:endParaRPr lang="en-US" sz="1600" dirty="0" smtClean="0"/>
          </a:p>
          <a:p>
            <a:endParaRPr lang="en-US" dirty="0"/>
          </a:p>
        </p:txBody>
      </p:sp>
      <p:pic>
        <p:nvPicPr>
          <p:cNvPr id="4" name="Picture 3" descr="convert.gif"/>
          <p:cNvPicPr>
            <a:picLocks noChangeAspect="1"/>
          </p:cNvPicPr>
          <p:nvPr/>
        </p:nvPicPr>
        <p:blipFill>
          <a:blip r:embed="rId2" cstate="print"/>
          <a:stretch>
            <a:fillRect/>
          </a:stretch>
        </p:blipFill>
        <p:spPr>
          <a:xfrm>
            <a:off x="7010400" y="1371600"/>
            <a:ext cx="609600" cy="589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Drawing and editing a curve</a:t>
            </a:r>
            <a:endParaRPr lang="en-US" dirty="0"/>
          </a:p>
        </p:txBody>
      </p:sp>
      <p:pic>
        <p:nvPicPr>
          <p:cNvPr id="4" name="Content Placeholder 3" descr="2A1-17.gif"/>
          <p:cNvPicPr>
            <a:picLocks noGrp="1" noChangeAspect="1"/>
          </p:cNvPicPr>
          <p:nvPr>
            <p:ph idx="1"/>
          </p:nvPr>
        </p:nvPicPr>
        <p:blipFill>
          <a:blip r:embed="rId2" cstate="print"/>
          <a:stretch>
            <a:fillRect/>
          </a:stretch>
        </p:blipFill>
        <p:spPr>
          <a:xfrm>
            <a:off x="2971800" y="1447800"/>
            <a:ext cx="2457450" cy="2305050"/>
          </a:xfrm>
        </p:spPr>
      </p:pic>
      <p:sp>
        <p:nvSpPr>
          <p:cNvPr id="5" name="Rectangle 4"/>
          <p:cNvSpPr/>
          <p:nvPr/>
        </p:nvSpPr>
        <p:spPr>
          <a:xfrm>
            <a:off x="1295400" y="4038600"/>
            <a:ext cx="6477000" cy="2062103"/>
          </a:xfrm>
          <a:prstGeom prst="rect">
            <a:avLst/>
          </a:prstGeom>
        </p:spPr>
        <p:txBody>
          <a:bodyPr wrap="square">
            <a:spAutoFit/>
          </a:bodyPr>
          <a:lstStyle/>
          <a:p>
            <a:r>
              <a:rPr lang="en-US" sz="1600" b="1" dirty="0" smtClean="0"/>
              <a:t>Overview</a:t>
            </a:r>
          </a:p>
          <a:p>
            <a:r>
              <a:rPr lang="en-US" sz="1600" dirty="0" smtClean="0"/>
              <a:t>In this activity, you will learn to use the curve creation tools. Curves are the backbone for creating and controlling surface shape.</a:t>
            </a:r>
          </a:p>
          <a:p>
            <a:r>
              <a:rPr lang="en-US" sz="1600" b="1" dirty="0" smtClean="0"/>
              <a:t>Objectives</a:t>
            </a:r>
          </a:p>
          <a:p>
            <a:r>
              <a:rPr lang="en-US" sz="1600" dirty="0" smtClean="0"/>
              <a:t>After completing this activity you will be able to:</a:t>
            </a:r>
          </a:p>
          <a:p>
            <a:pPr lvl="1">
              <a:buFont typeface="Arial" pitchFamily="34" charset="0"/>
              <a:buChar char="•"/>
            </a:pPr>
            <a:r>
              <a:rPr lang="en-US" sz="1600" dirty="0" smtClean="0"/>
              <a:t>Create curves</a:t>
            </a:r>
          </a:p>
          <a:p>
            <a:pPr lvl="1">
              <a:buFont typeface="Arial" pitchFamily="34" charset="0"/>
              <a:buChar char="•"/>
            </a:pPr>
            <a:r>
              <a:rPr lang="en-US" sz="1600" dirty="0" smtClean="0"/>
              <a:t>Edit curves</a:t>
            </a:r>
          </a:p>
          <a:p>
            <a:pPr lvl="1">
              <a:buFont typeface="Arial" pitchFamily="34" charset="0"/>
              <a:buChar char="•"/>
            </a:pPr>
            <a:r>
              <a:rPr lang="en-US" sz="1600" dirty="0" smtClean="0"/>
              <a:t>Analyze curves</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BlueDot</a:t>
            </a:r>
            <a:r>
              <a:rPr lang="en-US" dirty="0" smtClean="0"/>
              <a:t> (ordered modeling only)</a:t>
            </a:r>
            <a:endParaRPr lang="en-US" dirty="0"/>
          </a:p>
        </p:txBody>
      </p:sp>
      <p:sp>
        <p:nvSpPr>
          <p:cNvPr id="3" name="Content Placeholder 2"/>
          <p:cNvSpPr>
            <a:spLocks noGrp="1"/>
          </p:cNvSpPr>
          <p:nvPr>
            <p:ph idx="1"/>
          </p:nvPr>
        </p:nvSpPr>
        <p:spPr/>
        <p:txBody>
          <a:bodyPr/>
          <a:lstStyle/>
          <a:p>
            <a:r>
              <a:rPr lang="en-US" sz="1600" dirty="0" smtClean="0"/>
              <a:t>A </a:t>
            </a:r>
            <a:r>
              <a:rPr lang="en-US" sz="1600" i="1" dirty="0" err="1" smtClean="0"/>
              <a:t>BlueDot</a:t>
            </a:r>
            <a:r>
              <a:rPr lang="en-US" sz="1600" dirty="0" smtClean="0"/>
              <a:t> is a point where two curves or analytics connect, or where one curve and one analytic connect, thereby providing a control point between the curves. It is a point which can edited to suit design or styling needs. </a:t>
            </a:r>
            <a:endParaRPr lang="en-US" sz="1600" dirty="0" smtClean="0"/>
          </a:p>
          <a:p>
            <a:endParaRPr lang="en-US" sz="1600" dirty="0" smtClean="0"/>
          </a:p>
          <a:p>
            <a:r>
              <a:rPr lang="en-US" sz="1600" b="1" dirty="0" err="1" smtClean="0"/>
              <a:t>BlueDot</a:t>
            </a:r>
            <a:r>
              <a:rPr lang="en-US" sz="1600" b="1" dirty="0" smtClean="0"/>
              <a:t> editing is not history-dependent.</a:t>
            </a:r>
          </a:p>
          <a:p>
            <a:r>
              <a:rPr lang="en-US" sz="1600" dirty="0" err="1" smtClean="0"/>
              <a:t>BlueDots</a:t>
            </a:r>
            <a:r>
              <a:rPr lang="en-US" sz="1600" dirty="0" smtClean="0"/>
              <a:t> can be directly moved without having to access another feature in the Pathfinder.</a:t>
            </a:r>
          </a:p>
          <a:p>
            <a:r>
              <a:rPr lang="en-US" sz="1600" dirty="0" smtClean="0"/>
              <a:t>Also, the connectivity and editing of the two curves/analytics is order-independent, resulting in easier overall surface modifiability</a:t>
            </a:r>
            <a:r>
              <a:rPr lang="en-US" sz="1600" dirty="0" smtClean="0"/>
              <a:t>.</a:t>
            </a:r>
          </a:p>
          <a:p>
            <a:endParaRPr lang="en-US" sz="1600" dirty="0" smtClean="0"/>
          </a:p>
          <a:p>
            <a:endParaRPr lang="en-US" dirty="0"/>
          </a:p>
        </p:txBody>
      </p:sp>
      <p:pic>
        <p:nvPicPr>
          <p:cNvPr id="4" name="Picture 3" descr="2-23.gif"/>
          <p:cNvPicPr>
            <a:picLocks noChangeAspect="1"/>
          </p:cNvPicPr>
          <p:nvPr/>
        </p:nvPicPr>
        <p:blipFill>
          <a:blip r:embed="rId2" cstate="print">
            <a:clrChange>
              <a:clrFrom>
                <a:srgbClr val="FFFFFF"/>
              </a:clrFrom>
              <a:clrTo>
                <a:srgbClr val="FFFFFF">
                  <a:alpha val="0"/>
                </a:srgbClr>
              </a:clrTo>
            </a:clrChange>
          </a:blip>
          <a:stretch>
            <a:fillRect/>
          </a:stretch>
        </p:blipFill>
        <p:spPr>
          <a:xfrm>
            <a:off x="1219201" y="3581400"/>
            <a:ext cx="2179930" cy="2743200"/>
          </a:xfrm>
          <a:prstGeom prst="rect">
            <a:avLst/>
          </a:prstGeom>
        </p:spPr>
      </p:pic>
      <p:sp>
        <p:nvSpPr>
          <p:cNvPr id="5" name="TextBox 4"/>
          <p:cNvSpPr txBox="1"/>
          <p:nvPr/>
        </p:nvSpPr>
        <p:spPr>
          <a:xfrm>
            <a:off x="4038600" y="4495800"/>
            <a:ext cx="4343400" cy="1077218"/>
          </a:xfrm>
          <a:prstGeom prst="rect">
            <a:avLst/>
          </a:prstGeom>
          <a:noFill/>
        </p:spPr>
        <p:txBody>
          <a:bodyPr wrap="square" rtlCol="0">
            <a:spAutoFit/>
          </a:bodyPr>
          <a:lstStyle/>
          <a:p>
            <a:r>
              <a:rPr lang="en-US" sz="1600" dirty="0" smtClean="0"/>
              <a:t>Notice in the </a:t>
            </a:r>
            <a:r>
              <a:rPr lang="en-US" sz="1600" dirty="0" smtClean="0"/>
              <a:t>illustration </a:t>
            </a:r>
            <a:r>
              <a:rPr lang="en-US" sz="1600" dirty="0" smtClean="0"/>
              <a:t>that as </a:t>
            </a:r>
            <a:r>
              <a:rPr lang="en-US" sz="1600" dirty="0" err="1" smtClean="0"/>
              <a:t>BlueDot</a:t>
            </a:r>
            <a:r>
              <a:rPr lang="en-US" sz="1600" dirty="0" smtClean="0"/>
              <a:t> (A) changes location, curves 1 and 2 remain connected. The shape of curves 1 and 2 change. </a:t>
            </a:r>
            <a:endParaRPr lang="en-US" sz="1600" dirty="0"/>
          </a:p>
        </p:txBody>
      </p:sp>
      <p:pic>
        <p:nvPicPr>
          <p:cNvPr id="6" name="Picture 5" descr="bluedot.gif"/>
          <p:cNvPicPr>
            <a:picLocks noChangeAspect="1"/>
          </p:cNvPicPr>
          <p:nvPr/>
        </p:nvPicPr>
        <p:blipFill>
          <a:blip r:embed="rId3" cstate="print"/>
          <a:stretch>
            <a:fillRect/>
          </a:stretch>
        </p:blipFill>
        <p:spPr>
          <a:xfrm>
            <a:off x="4876800" y="609600"/>
            <a:ext cx="551180" cy="53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a:t>
            </a:r>
            <a:r>
              <a:rPr lang="en-US" dirty="0" err="1" smtClean="0"/>
              <a:t>BlueDot</a:t>
            </a:r>
            <a:endParaRPr lang="en-US" dirty="0"/>
          </a:p>
        </p:txBody>
      </p:sp>
      <p:sp>
        <p:nvSpPr>
          <p:cNvPr id="3" name="Content Placeholder 2"/>
          <p:cNvSpPr>
            <a:spLocks noGrp="1"/>
          </p:cNvSpPr>
          <p:nvPr>
            <p:ph idx="1"/>
          </p:nvPr>
        </p:nvSpPr>
        <p:spPr/>
        <p:txBody>
          <a:bodyPr/>
          <a:lstStyle/>
          <a:p>
            <a:r>
              <a:rPr lang="en-US" sz="1600" b="1" dirty="0" smtClean="0"/>
              <a:t>Step 1. </a:t>
            </a:r>
            <a:r>
              <a:rPr lang="en-US" sz="1600" dirty="0" smtClean="0"/>
              <a:t>Select Surfacing </a:t>
            </a:r>
            <a:r>
              <a:rPr lang="en-US" sz="1600" dirty="0" err="1" smtClean="0"/>
              <a:t>tab→Surfaces</a:t>
            </a:r>
            <a:r>
              <a:rPr lang="en-US" sz="1600" dirty="0" smtClean="0"/>
              <a:t> </a:t>
            </a:r>
            <a:r>
              <a:rPr lang="en-US" sz="1600" dirty="0" err="1" smtClean="0"/>
              <a:t>group→BlueDot</a:t>
            </a:r>
            <a:r>
              <a:rPr lang="en-US" sz="1600" dirty="0" smtClean="0"/>
              <a:t>.</a:t>
            </a:r>
          </a:p>
          <a:p>
            <a:r>
              <a:rPr lang="en-US" sz="1600" b="1" dirty="0" smtClean="0"/>
              <a:t>Step 2. </a:t>
            </a:r>
            <a:r>
              <a:rPr lang="en-US" sz="1600" dirty="0" smtClean="0"/>
              <a:t>To create a </a:t>
            </a:r>
            <a:r>
              <a:rPr lang="en-US" sz="1600" dirty="0" err="1" smtClean="0"/>
              <a:t>BlueDot</a:t>
            </a:r>
            <a:r>
              <a:rPr lang="en-US" sz="1600" dirty="0" smtClean="0"/>
              <a:t>, identify the two curves to connect.</a:t>
            </a:r>
          </a:p>
          <a:p>
            <a:pPr lvl="3">
              <a:buFont typeface="Arial" pitchFamily="34" charset="0"/>
              <a:buChar char="•"/>
            </a:pPr>
            <a:r>
              <a:rPr lang="en-US" sz="1600" dirty="0" smtClean="0"/>
              <a:t>The first curve selected will move to intersect the second curve.</a:t>
            </a:r>
          </a:p>
          <a:p>
            <a:pPr lvl="3">
              <a:buFont typeface="Arial" pitchFamily="34" charset="0"/>
              <a:buChar char="•"/>
            </a:pPr>
            <a:r>
              <a:rPr lang="en-US" sz="1600" dirty="0" smtClean="0"/>
              <a:t>The shape of the first selected curve may change, but the second curve will maintain its shape in addition to its location.</a:t>
            </a:r>
          </a:p>
          <a:p>
            <a:pPr lvl="3">
              <a:buFont typeface="Arial" pitchFamily="34" charset="0"/>
              <a:buChar char="•"/>
            </a:pPr>
            <a:r>
              <a:rPr lang="en-US" sz="1600" dirty="0" smtClean="0"/>
              <a:t>Each curve has four select zones:</a:t>
            </a:r>
          </a:p>
          <a:p>
            <a:pPr lvl="5"/>
            <a:r>
              <a:rPr lang="en-US" sz="1600" dirty="0" smtClean="0"/>
              <a:t>two endpoints</a:t>
            </a:r>
          </a:p>
          <a:p>
            <a:pPr lvl="5"/>
            <a:r>
              <a:rPr lang="en-US" sz="1600" dirty="0" smtClean="0"/>
              <a:t>a midpoint</a:t>
            </a:r>
          </a:p>
          <a:p>
            <a:pPr lvl="5"/>
            <a:r>
              <a:rPr lang="en-US" sz="1600" dirty="0" smtClean="0"/>
              <a:t>the curve </a:t>
            </a:r>
            <a:r>
              <a:rPr lang="en-US" sz="1600" dirty="0" smtClean="0"/>
              <a:t>itself</a:t>
            </a:r>
          </a:p>
          <a:p>
            <a:pPr lvl="5">
              <a:buNone/>
            </a:pPr>
            <a:endParaRPr lang="en-US" sz="1600" dirty="0" smtClean="0"/>
          </a:p>
          <a:p>
            <a:pPr lvl="5">
              <a:buNone/>
            </a:pPr>
            <a:endParaRPr lang="en-US" sz="1600" dirty="0" smtClean="0"/>
          </a:p>
          <a:p>
            <a:pPr lvl="5">
              <a:buNone/>
            </a:pPr>
            <a:endParaRPr lang="en-US" sz="1600" dirty="0" smtClean="0"/>
          </a:p>
          <a:p>
            <a:pPr lvl="5">
              <a:buNone/>
            </a:pPr>
            <a:endParaRPr lang="en-US" sz="1600" dirty="0" smtClean="0"/>
          </a:p>
          <a:p>
            <a:pPr lvl="5">
              <a:buNone/>
            </a:pPr>
            <a:endParaRPr lang="en-US" sz="1600" dirty="0" smtClean="0"/>
          </a:p>
          <a:p>
            <a:pPr lvl="5">
              <a:buNone/>
            </a:pPr>
            <a:endParaRPr lang="en-US" sz="1600" dirty="0" smtClean="0"/>
          </a:p>
          <a:p>
            <a:pPr lvl="5">
              <a:buNone/>
            </a:pPr>
            <a:endParaRPr lang="en-US" sz="1600" dirty="0" smtClean="0"/>
          </a:p>
          <a:p>
            <a:pPr lvl="5">
              <a:buNone/>
            </a:pPr>
            <a:endParaRPr lang="en-US" sz="1600" dirty="0" smtClean="0"/>
          </a:p>
          <a:p>
            <a:pPr lvl="5">
              <a:buNone/>
            </a:pPr>
            <a:r>
              <a:rPr lang="en-US" sz="1600" dirty="0" smtClean="0"/>
              <a:t>Note: analytics can only be selected at their endpoints.</a:t>
            </a:r>
            <a:endParaRPr lang="en-US" sz="1600" dirty="0" smtClean="0"/>
          </a:p>
          <a:p>
            <a:endParaRPr lang="en-US" dirty="0"/>
          </a:p>
        </p:txBody>
      </p:sp>
      <p:pic>
        <p:nvPicPr>
          <p:cNvPr id="4" name="Picture 3" descr="2-25.gif"/>
          <p:cNvPicPr>
            <a:picLocks noChangeAspect="1"/>
          </p:cNvPicPr>
          <p:nvPr/>
        </p:nvPicPr>
        <p:blipFill>
          <a:blip r:embed="rId2" cstate="print"/>
          <a:stretch>
            <a:fillRect/>
          </a:stretch>
        </p:blipFill>
        <p:spPr>
          <a:xfrm>
            <a:off x="1828800" y="4038600"/>
            <a:ext cx="5734050" cy="1381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a </a:t>
            </a:r>
            <a:r>
              <a:rPr lang="en-US" dirty="0" err="1" smtClean="0"/>
              <a:t>BlueDot</a:t>
            </a:r>
            <a:endParaRPr lang="en-US" dirty="0"/>
          </a:p>
        </p:txBody>
      </p:sp>
      <p:sp>
        <p:nvSpPr>
          <p:cNvPr id="3" name="Content Placeholder 2"/>
          <p:cNvSpPr>
            <a:spLocks noGrp="1"/>
          </p:cNvSpPr>
          <p:nvPr>
            <p:ph idx="1"/>
          </p:nvPr>
        </p:nvSpPr>
        <p:spPr>
          <a:xfrm>
            <a:off x="304800" y="1295401"/>
            <a:ext cx="8686800" cy="4978400"/>
          </a:xfrm>
        </p:spPr>
        <p:txBody>
          <a:bodyPr/>
          <a:lstStyle/>
          <a:p>
            <a:pPr>
              <a:buFont typeface="Arial" pitchFamily="34" charset="0"/>
              <a:buChar char="•"/>
            </a:pPr>
            <a:r>
              <a:rPr lang="en-US" sz="1600" b="1" dirty="0" smtClean="0"/>
              <a:t>Step 1. </a:t>
            </a:r>
            <a:r>
              <a:rPr lang="en-US" sz="1600" dirty="0" smtClean="0"/>
              <a:t>To edit a </a:t>
            </a:r>
            <a:r>
              <a:rPr lang="en-US" sz="1600" dirty="0" err="1" smtClean="0"/>
              <a:t>BlueDot</a:t>
            </a:r>
            <a:r>
              <a:rPr lang="en-US" sz="1600" dirty="0" smtClean="0"/>
              <a:t>, click the Select tool and pause the cursor over the </a:t>
            </a:r>
            <a:r>
              <a:rPr lang="en-US" sz="1600" dirty="0" err="1" smtClean="0"/>
              <a:t>BlueDot</a:t>
            </a:r>
            <a:r>
              <a:rPr lang="en-US" sz="1600" dirty="0" smtClean="0"/>
              <a:t>.</a:t>
            </a:r>
          </a:p>
          <a:p>
            <a:pPr>
              <a:buFont typeface="Arial" pitchFamily="34" charset="0"/>
              <a:buChar char="•"/>
            </a:pPr>
            <a:r>
              <a:rPr lang="en-US" sz="1600" b="1" dirty="0" smtClean="0"/>
              <a:t>Step 2. </a:t>
            </a:r>
            <a:r>
              <a:rPr lang="en-US" sz="1600" dirty="0" smtClean="0"/>
              <a:t>Use </a:t>
            </a:r>
            <a:r>
              <a:rPr lang="en-US" sz="1600" dirty="0" err="1" smtClean="0"/>
              <a:t>QuickPick</a:t>
            </a:r>
            <a:r>
              <a:rPr lang="en-US" sz="1600" dirty="0" smtClean="0"/>
              <a:t> because there are normally three elements to choose from (two curves and the </a:t>
            </a:r>
            <a:r>
              <a:rPr lang="en-US" sz="1600" dirty="0" err="1" smtClean="0"/>
              <a:t>BlueDot</a:t>
            </a:r>
            <a:r>
              <a:rPr lang="en-US" sz="1600" dirty="0" smtClean="0"/>
              <a:t>). Click the </a:t>
            </a:r>
            <a:r>
              <a:rPr lang="en-US" sz="1600" dirty="0" err="1" smtClean="0"/>
              <a:t>BlueDot</a:t>
            </a:r>
            <a:r>
              <a:rPr lang="en-US" sz="1600" dirty="0" smtClean="0"/>
              <a:t>, then Dynamic Edit.</a:t>
            </a:r>
          </a:p>
          <a:p>
            <a:pPr>
              <a:buFont typeface="Arial" pitchFamily="34" charset="0"/>
              <a:buChar char="•"/>
            </a:pPr>
            <a:r>
              <a:rPr lang="en-US" sz="1600" b="1" dirty="0" smtClean="0"/>
              <a:t>Step 3. </a:t>
            </a:r>
            <a:r>
              <a:rPr lang="en-US" sz="1600" dirty="0" smtClean="0"/>
              <a:t>A 3D triad appears, allowing you to define the </a:t>
            </a:r>
            <a:r>
              <a:rPr lang="en-US" sz="1600" dirty="0" err="1" smtClean="0"/>
              <a:t>BlueDot</a:t>
            </a:r>
            <a:r>
              <a:rPr lang="en-US" sz="1600" dirty="0" smtClean="0"/>
              <a:t> edit direction. Do one of the following:</a:t>
            </a:r>
          </a:p>
          <a:p>
            <a:pPr lvl="3">
              <a:buFont typeface="Arial" pitchFamily="34" charset="0"/>
              <a:buChar char="•"/>
            </a:pPr>
            <a:r>
              <a:rPr lang="en-US" sz="1400" dirty="0" smtClean="0"/>
              <a:t>Lock movement in the x, y or z direction. If you select a direction on the 3D triad, focus on the command bar will be on that direction field.</a:t>
            </a:r>
          </a:p>
          <a:p>
            <a:pPr lvl="3">
              <a:buFont typeface="Arial" pitchFamily="34" charset="0"/>
              <a:buChar char="•"/>
            </a:pPr>
            <a:r>
              <a:rPr lang="en-US" sz="1400" dirty="0" smtClean="0"/>
              <a:t>Lock movement in the </a:t>
            </a:r>
            <a:r>
              <a:rPr lang="en-US" sz="1400" dirty="0" err="1" smtClean="0"/>
              <a:t>xy</a:t>
            </a:r>
            <a:r>
              <a:rPr lang="en-US" sz="1400" dirty="0" smtClean="0"/>
              <a:t>, </a:t>
            </a:r>
            <a:r>
              <a:rPr lang="en-US" sz="1400" dirty="0" err="1" smtClean="0"/>
              <a:t>yz</a:t>
            </a:r>
            <a:r>
              <a:rPr lang="en-US" sz="1400" dirty="0" smtClean="0"/>
              <a:t> or </a:t>
            </a:r>
            <a:r>
              <a:rPr lang="en-US" sz="1400" dirty="0" err="1" smtClean="0"/>
              <a:t>xz</a:t>
            </a:r>
            <a:r>
              <a:rPr lang="en-US" sz="1400" dirty="0" smtClean="0"/>
              <a:t> planes. If you select a plane, you can only enter coordinates in the 2 directions of the plane.</a:t>
            </a:r>
          </a:p>
          <a:p>
            <a:pPr lvl="3">
              <a:buFont typeface="Arial" pitchFamily="34" charset="0"/>
              <a:buChar char="•"/>
            </a:pPr>
            <a:r>
              <a:rPr lang="en-US" sz="1400" dirty="0" smtClean="0"/>
              <a:t>Dynamic movement in all directions, following your cursor. You can drag the </a:t>
            </a:r>
            <a:r>
              <a:rPr lang="en-US" sz="1400" dirty="0" err="1" smtClean="0"/>
              <a:t>BlueDot</a:t>
            </a:r>
            <a:r>
              <a:rPr lang="en-US" sz="1400" dirty="0" smtClean="0"/>
              <a:t> to new locations or enter the coordinate values.</a:t>
            </a:r>
          </a:p>
          <a:p>
            <a:r>
              <a:rPr lang="en-US" sz="1600" dirty="0" smtClean="0"/>
              <a:t>Notice that the coordinates of the </a:t>
            </a:r>
            <a:r>
              <a:rPr lang="en-US" sz="1600" dirty="0" err="1" smtClean="0"/>
              <a:t>BlueDot</a:t>
            </a:r>
            <a:r>
              <a:rPr lang="en-US" sz="1600" dirty="0" smtClean="0"/>
              <a:t> are displayed on the command bar</a:t>
            </a:r>
            <a:r>
              <a:rPr lang="en-US" sz="1600" dirty="0" smtClean="0"/>
              <a:t>.</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You can set the shape control of the two curves connected to the </a:t>
            </a:r>
            <a:r>
              <a:rPr lang="en-US" sz="1600" dirty="0" err="1" smtClean="0"/>
              <a:t>BlueDot</a:t>
            </a:r>
            <a:r>
              <a:rPr lang="en-US" sz="1600" dirty="0" smtClean="0"/>
              <a:t> on the command bar.</a:t>
            </a:r>
          </a:p>
          <a:p>
            <a:pPr>
              <a:buFont typeface="Arial" pitchFamily="34" charset="0"/>
              <a:buChar char="•"/>
            </a:pPr>
            <a:endParaRPr lang="en-US" dirty="0"/>
          </a:p>
        </p:txBody>
      </p:sp>
      <p:pic>
        <p:nvPicPr>
          <p:cNvPr id="4" name="Picture 3" descr="2-30.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667000" y="3733800"/>
            <a:ext cx="2971800" cy="2104749"/>
          </a:xfrm>
          <a:prstGeom prst="rect">
            <a:avLst/>
          </a:prstGeom>
        </p:spPr>
      </p:pic>
      <p:pic>
        <p:nvPicPr>
          <p:cNvPr id="5" name="Picture 4" descr="2-32.gif"/>
          <p:cNvPicPr>
            <a:picLocks noChangeAspect="1"/>
          </p:cNvPicPr>
          <p:nvPr/>
        </p:nvPicPr>
        <p:blipFill>
          <a:blip r:embed="rId3" cstate="print"/>
          <a:stretch>
            <a:fillRect/>
          </a:stretch>
        </p:blipFill>
        <p:spPr>
          <a:xfrm>
            <a:off x="609600" y="5638800"/>
            <a:ext cx="7181850" cy="3714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Surface modeling overview</a:t>
            </a:r>
            <a:endParaRPr lang="en-US" dirty="0" smtClean="0"/>
          </a:p>
          <a:p>
            <a:pPr marL="177800" indent="-177800" eaLnBrk="1" hangingPunct="1">
              <a:buClr>
                <a:schemeClr val="tx2"/>
              </a:buClr>
              <a:buFont typeface="Wingdings" pitchFamily="2" charset="2"/>
              <a:buChar char="§"/>
            </a:pPr>
            <a:r>
              <a:rPr lang="en-US" dirty="0" smtClean="0"/>
              <a:t>Creating and editing curves</a:t>
            </a:r>
            <a:endParaRPr lang="en-US" dirty="0" smtClean="0"/>
          </a:p>
          <a:p>
            <a:pPr marL="177800" indent="-177800" eaLnBrk="1" hangingPunct="1">
              <a:buClr>
                <a:schemeClr val="tx2"/>
              </a:buClr>
              <a:buFont typeface="Wingdings" pitchFamily="2" charset="2"/>
              <a:buChar char="§"/>
            </a:pPr>
            <a:r>
              <a:rPr lang="en-US" dirty="0" smtClean="0"/>
              <a:t>Indirect curve creation techniques</a:t>
            </a:r>
            <a:endParaRPr lang="en-US" dirty="0" smtClean="0"/>
          </a:p>
          <a:p>
            <a:pPr marL="177800" indent="-177800" eaLnBrk="1" hangingPunct="1">
              <a:buClr>
                <a:schemeClr val="tx2"/>
              </a:buClr>
              <a:buFont typeface="Wingdings" pitchFamily="2" charset="2"/>
              <a:buChar char="§"/>
            </a:pPr>
            <a:r>
              <a:rPr lang="en-US" dirty="0" smtClean="0"/>
              <a:t>Surface creation</a:t>
            </a:r>
            <a:endParaRPr lang="en-US" dirty="0" smtClean="0"/>
          </a:p>
          <a:p>
            <a:pPr marL="177800" indent="-177800" eaLnBrk="1" hangingPunct="1">
              <a:buClr>
                <a:schemeClr val="tx2"/>
              </a:buClr>
              <a:buFont typeface="Wingdings" pitchFamily="2" charset="2"/>
              <a:buChar char="§"/>
            </a:pPr>
            <a:r>
              <a:rPr lang="en-US" dirty="0" smtClean="0"/>
              <a:t>Surface manipulation tools</a:t>
            </a:r>
            <a:endParaRPr lang="en-US" dirty="0" smtClean="0"/>
          </a:p>
          <a:p>
            <a:pPr marL="177800" indent="-177800" eaLnBrk="1" hangingPunct="1">
              <a:buClr>
                <a:schemeClr val="tx2"/>
              </a:buClr>
              <a:buFont typeface="Wingdings" pitchFamily="2" charset="2"/>
              <a:buChar char="§"/>
            </a:pPr>
            <a:r>
              <a:rPr lang="en-US" dirty="0" smtClean="0"/>
              <a:t>Curve and surface inspection tools</a:t>
            </a: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Topics</a:t>
            </a:r>
            <a:endParaRPr lang="en-US" sz="2800"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Creating and editing </a:t>
            </a:r>
            <a:r>
              <a:rPr lang="en-US" dirty="0" err="1" smtClean="0"/>
              <a:t>BlueDots</a:t>
            </a:r>
            <a:endParaRPr lang="en-US" dirty="0"/>
          </a:p>
        </p:txBody>
      </p:sp>
      <p:pic>
        <p:nvPicPr>
          <p:cNvPr id="4" name="Content Placeholder 3" descr="su_ex02_04.gif"/>
          <p:cNvPicPr>
            <a:picLocks noGrp="1" noChangeAspect="1"/>
          </p:cNvPicPr>
          <p:nvPr>
            <p:ph idx="1"/>
          </p:nvPr>
        </p:nvPicPr>
        <p:blipFill>
          <a:blip r:embed="rId2" cstate="print"/>
          <a:stretch>
            <a:fillRect/>
          </a:stretch>
        </p:blipFill>
        <p:spPr>
          <a:xfrm>
            <a:off x="2057400" y="1371600"/>
            <a:ext cx="3581400" cy="2282801"/>
          </a:xfrm>
        </p:spPr>
      </p:pic>
      <p:sp>
        <p:nvSpPr>
          <p:cNvPr id="5" name="Rectangle 4"/>
          <p:cNvSpPr/>
          <p:nvPr/>
        </p:nvSpPr>
        <p:spPr>
          <a:xfrm>
            <a:off x="1295400" y="4114800"/>
            <a:ext cx="6096000" cy="1815882"/>
          </a:xfrm>
          <a:prstGeom prst="rect">
            <a:avLst/>
          </a:prstGeom>
        </p:spPr>
        <p:txBody>
          <a:bodyPr wrap="square">
            <a:spAutoFit/>
          </a:bodyPr>
          <a:lstStyle/>
          <a:p>
            <a:r>
              <a:rPr lang="en-US" sz="1600" b="1" dirty="0" smtClean="0"/>
              <a:t>Overview</a:t>
            </a:r>
          </a:p>
          <a:p>
            <a:r>
              <a:rPr lang="en-US" sz="1600" dirty="0" smtClean="0"/>
              <a:t>In this activity you will learn to manually create and edit </a:t>
            </a:r>
            <a:r>
              <a:rPr lang="en-US" sz="1600" dirty="0" err="1" smtClean="0"/>
              <a:t>BlueDots</a:t>
            </a:r>
            <a:r>
              <a:rPr lang="en-US" sz="1600" dirty="0" smtClean="0"/>
              <a:t>.</a:t>
            </a:r>
          </a:p>
          <a:p>
            <a:endParaRPr lang="en-US" sz="1600" dirty="0" smtClean="0"/>
          </a:p>
          <a:p>
            <a:r>
              <a:rPr lang="en-US" sz="1600" b="1" dirty="0" smtClean="0"/>
              <a:t>Objectives</a:t>
            </a:r>
          </a:p>
          <a:p>
            <a:r>
              <a:rPr lang="en-US" sz="1600" dirty="0" smtClean="0"/>
              <a:t>After completing this activity you will be able to:</a:t>
            </a:r>
          </a:p>
          <a:p>
            <a:pPr lvl="1">
              <a:buFont typeface="Arial" pitchFamily="34" charset="0"/>
              <a:buChar char="•"/>
            </a:pPr>
            <a:r>
              <a:rPr lang="en-US" sz="1600" dirty="0" smtClean="0"/>
              <a:t>Create </a:t>
            </a:r>
            <a:r>
              <a:rPr lang="en-US" sz="1600" dirty="0" err="1" smtClean="0"/>
              <a:t>BlueDots</a:t>
            </a:r>
            <a:endParaRPr lang="en-US" sz="1600" dirty="0" smtClean="0"/>
          </a:p>
          <a:p>
            <a:pPr lvl="1">
              <a:buFont typeface="Arial" pitchFamily="34" charset="0"/>
              <a:buChar char="•"/>
            </a:pPr>
            <a:r>
              <a:rPr lang="en-US" sz="1600" dirty="0" smtClean="0"/>
              <a:t>Edit </a:t>
            </a:r>
            <a:r>
              <a:rPr lang="en-US" sz="1600" dirty="0" err="1" smtClean="0"/>
              <a:t>BlueDots</a:t>
            </a:r>
            <a:r>
              <a:rPr lang="en-US" sz="1600" dirty="0" smtClean="0"/>
              <a:t> and curves based on them</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curve creation techniques</a:t>
            </a:r>
            <a:endParaRPr lang="en-US" dirty="0"/>
          </a:p>
        </p:txBody>
      </p:sp>
      <p:sp>
        <p:nvSpPr>
          <p:cNvPr id="3" name="Content Placeholder 2"/>
          <p:cNvSpPr>
            <a:spLocks noGrp="1"/>
          </p:cNvSpPr>
          <p:nvPr>
            <p:ph idx="1"/>
          </p:nvPr>
        </p:nvSpPr>
        <p:spPr/>
        <p:txBody>
          <a:bodyPr/>
          <a:lstStyle/>
          <a:p>
            <a:pPr lvl="3"/>
            <a:r>
              <a:rPr lang="en-US" dirty="0" smtClean="0"/>
              <a:t>Project </a:t>
            </a:r>
            <a:r>
              <a:rPr lang="en-US" dirty="0" smtClean="0"/>
              <a:t>curves</a:t>
            </a:r>
          </a:p>
          <a:p>
            <a:pPr lvl="3"/>
            <a:r>
              <a:rPr lang="en-US" dirty="0" smtClean="0"/>
              <a:t>Intersection curves</a:t>
            </a:r>
          </a:p>
          <a:p>
            <a:pPr lvl="3"/>
            <a:r>
              <a:rPr lang="en-US" dirty="0" smtClean="0"/>
              <a:t>Cross curves </a:t>
            </a:r>
          </a:p>
          <a:p>
            <a:pPr lvl="3"/>
            <a:r>
              <a:rPr lang="en-US" dirty="0" smtClean="0"/>
              <a:t>Contour curves</a:t>
            </a:r>
          </a:p>
          <a:p>
            <a:pPr lvl="3"/>
            <a:r>
              <a:rPr lang="en-US" dirty="0" smtClean="0"/>
              <a:t>Derived curves</a:t>
            </a:r>
          </a:p>
          <a:p>
            <a:pPr lvl="3"/>
            <a:r>
              <a:rPr lang="en-US" dirty="0" smtClean="0"/>
              <a:t>Split curves</a:t>
            </a:r>
          </a:p>
          <a:p>
            <a:pPr lvl="3"/>
            <a:r>
              <a:rPr lang="en-US" dirty="0" err="1" smtClean="0"/>
              <a:t>Keypoint</a:t>
            </a:r>
            <a:r>
              <a:rPr lang="en-US" dirty="0" smtClean="0"/>
              <a:t> curves</a:t>
            </a:r>
          </a:p>
          <a:p>
            <a:pPr lvl="3"/>
            <a:r>
              <a:rPr lang="en-US" dirty="0" smtClean="0"/>
              <a:t>Curve by table</a:t>
            </a:r>
          </a:p>
          <a:p>
            <a:pPr>
              <a:buFont typeface="Arial" pitchFamily="34" charset="0"/>
              <a:buChar char="•"/>
            </a:pPr>
            <a:r>
              <a:rPr lang="en-US" dirty="0" smtClean="0"/>
              <a:t>Define and edit pierce and silhouette points.</a:t>
            </a:r>
          </a:p>
          <a:p>
            <a:pPr>
              <a:buFont typeface="Arial" pitchFamily="34" charset="0"/>
              <a:buChar char="•"/>
            </a:pPr>
            <a:r>
              <a:rPr lang="en-US" dirty="0" smtClean="0"/>
              <a:t>Draw curves overtop of a raster image.</a:t>
            </a:r>
          </a:p>
          <a:p>
            <a:pPr>
              <a:buFont typeface="Arial" pitchFamily="34" charset="0"/>
              <a:buChar cha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curve</a:t>
            </a:r>
            <a:endParaRPr lang="en-US" dirty="0"/>
          </a:p>
        </p:txBody>
      </p:sp>
      <p:pic>
        <p:nvPicPr>
          <p:cNvPr id="4" name="Content Placeholder 3" descr="projectcurve.gif"/>
          <p:cNvPicPr>
            <a:picLocks noGrp="1" noChangeAspect="1"/>
          </p:cNvPicPr>
          <p:nvPr>
            <p:ph idx="1"/>
          </p:nvPr>
        </p:nvPicPr>
        <p:blipFill>
          <a:blip r:embed="rId2" cstate="print"/>
          <a:stretch>
            <a:fillRect/>
          </a:stretch>
        </p:blipFill>
        <p:spPr>
          <a:xfrm>
            <a:off x="2743200" y="533401"/>
            <a:ext cx="551180" cy="53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685800" y="1752600"/>
            <a:ext cx="7924800" cy="584775"/>
          </a:xfrm>
          <a:prstGeom prst="rect">
            <a:avLst/>
          </a:prstGeom>
        </p:spPr>
        <p:txBody>
          <a:bodyPr wrap="square">
            <a:spAutoFit/>
          </a:bodyPr>
          <a:lstStyle/>
          <a:p>
            <a:r>
              <a:rPr lang="en-US" sz="1600" dirty="0" smtClean="0"/>
              <a:t>The</a:t>
            </a:r>
            <a:r>
              <a:rPr lang="en-US" sz="1600" b="1" dirty="0" smtClean="0"/>
              <a:t> Project Curve</a:t>
            </a:r>
            <a:r>
              <a:rPr lang="en-US" sz="1600" dirty="0" smtClean="0"/>
              <a:t> command projects a set of curves (2D or 3D) or a point onto a surface or set of surfaces.</a:t>
            </a:r>
            <a:endParaRPr lang="en-US" sz="1600" dirty="0"/>
          </a:p>
        </p:txBody>
      </p:sp>
      <p:pic>
        <p:nvPicPr>
          <p:cNvPr id="6" name="Picture 5" descr="Project_crv.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362200" y="2667000"/>
            <a:ext cx="3238500" cy="24231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 curve</a:t>
            </a:r>
            <a:endParaRPr lang="en-US" dirty="0"/>
          </a:p>
        </p:txBody>
      </p:sp>
      <p:sp>
        <p:nvSpPr>
          <p:cNvPr id="3" name="Content Placeholder 2"/>
          <p:cNvSpPr>
            <a:spLocks noGrp="1"/>
          </p:cNvSpPr>
          <p:nvPr>
            <p:ph idx="1"/>
          </p:nvPr>
        </p:nvSpPr>
        <p:spPr>
          <a:xfrm>
            <a:off x="539750" y="1295401"/>
            <a:ext cx="8208963" cy="4978400"/>
          </a:xfrm>
        </p:spPr>
        <p:txBody>
          <a:bodyPr/>
          <a:lstStyle/>
          <a:p>
            <a:r>
              <a:rPr lang="en-US" sz="1600" dirty="0" smtClean="0"/>
              <a:t>The </a:t>
            </a:r>
            <a:r>
              <a:rPr lang="en-US" sz="1600" b="1" dirty="0" smtClean="0"/>
              <a:t>Intersection Curve</a:t>
            </a:r>
            <a:r>
              <a:rPr lang="en-US" sz="1600" dirty="0" smtClean="0"/>
              <a:t> command creates an associative curve at the intersection of two sets of surfaces. These sets can be any combination of reference planes, model faces, or construction surfaces. </a:t>
            </a:r>
          </a:p>
          <a:p>
            <a:pPr lvl="2">
              <a:buFont typeface="Arial" pitchFamily="34" charset="0"/>
              <a:buChar char="•"/>
            </a:pPr>
            <a:r>
              <a:rPr lang="en-US" sz="1600" dirty="0" smtClean="0"/>
              <a:t>The resulting intersection curve is associative to the two input surfaces.</a:t>
            </a:r>
          </a:p>
          <a:p>
            <a:pPr lvl="2">
              <a:buFont typeface="Arial" pitchFamily="34" charset="0"/>
              <a:buChar char="•"/>
            </a:pPr>
            <a:r>
              <a:rPr lang="en-US" sz="1600" dirty="0" smtClean="0"/>
              <a:t>Editing the input surfaces will result in an automatic change to the intersection curve. </a:t>
            </a:r>
          </a:p>
          <a:p>
            <a:pPr lvl="2">
              <a:buFont typeface="Arial" pitchFamily="34" charset="0"/>
              <a:buChar char="•"/>
            </a:pPr>
            <a:r>
              <a:rPr lang="en-US" sz="1600" dirty="0" smtClean="0"/>
              <a:t>The intersection curve (A) can be used for a surface trimming operation or an edge to be used to create a new construction surface. </a:t>
            </a:r>
          </a:p>
          <a:p>
            <a:endParaRPr lang="en-US" dirty="0" smtClean="0"/>
          </a:p>
          <a:p>
            <a:endParaRPr lang="en-US" dirty="0"/>
          </a:p>
        </p:txBody>
      </p:sp>
      <p:pic>
        <p:nvPicPr>
          <p:cNvPr id="4" name="Picture 3" descr="2-48.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286000" y="3048001"/>
            <a:ext cx="3782290" cy="3200399"/>
          </a:xfrm>
          <a:prstGeom prst="rect">
            <a:avLst/>
          </a:prstGeom>
        </p:spPr>
      </p:pic>
      <p:pic>
        <p:nvPicPr>
          <p:cNvPr id="5" name="Picture 4" descr="intersectioncurve.gif"/>
          <p:cNvPicPr>
            <a:picLocks noChangeAspect="1"/>
          </p:cNvPicPr>
          <p:nvPr/>
        </p:nvPicPr>
        <p:blipFill>
          <a:blip r:embed="rId3" cstate="print"/>
          <a:stretch>
            <a:fillRect/>
          </a:stretch>
        </p:blipFill>
        <p:spPr>
          <a:xfrm>
            <a:off x="3048000" y="609600"/>
            <a:ext cx="548640" cy="530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curve</a:t>
            </a:r>
            <a:endParaRPr lang="en-US" dirty="0"/>
          </a:p>
        </p:txBody>
      </p:sp>
      <p:sp>
        <p:nvSpPr>
          <p:cNvPr id="3" name="Content Placeholder 2"/>
          <p:cNvSpPr>
            <a:spLocks noGrp="1"/>
          </p:cNvSpPr>
          <p:nvPr>
            <p:ph idx="1"/>
          </p:nvPr>
        </p:nvSpPr>
        <p:spPr/>
        <p:txBody>
          <a:bodyPr/>
          <a:lstStyle/>
          <a:p>
            <a:r>
              <a:rPr lang="en-US" sz="1600" dirty="0" smtClean="0"/>
              <a:t>The </a:t>
            </a:r>
            <a:r>
              <a:rPr lang="en-US" sz="1600" b="1" dirty="0" smtClean="0"/>
              <a:t>Cross Curve</a:t>
            </a:r>
            <a:r>
              <a:rPr lang="en-US" sz="1600" dirty="0" smtClean="0"/>
              <a:t> command creates a 3D curve at the intersection of two curves. </a:t>
            </a:r>
          </a:p>
          <a:p>
            <a:pPr>
              <a:buFont typeface="Arial" pitchFamily="34" charset="0"/>
              <a:buChar char="•"/>
            </a:pPr>
            <a:r>
              <a:rPr lang="en-US" sz="1600" dirty="0" smtClean="0"/>
              <a:t>The command works much like the Intersection Curve command, yet it does not need existing surfaces to create a curve.</a:t>
            </a:r>
          </a:p>
          <a:p>
            <a:pPr>
              <a:buFont typeface="Arial" pitchFamily="34" charset="0"/>
              <a:buChar char="•"/>
            </a:pPr>
            <a:r>
              <a:rPr lang="en-US" sz="1600" dirty="0" smtClean="0"/>
              <a:t>The only input required is two curves/analytics or a combination of the two.</a:t>
            </a:r>
          </a:p>
          <a:p>
            <a:pPr>
              <a:buFont typeface="Arial" pitchFamily="34" charset="0"/>
              <a:buChar char="•"/>
            </a:pPr>
            <a:r>
              <a:rPr lang="en-US" sz="1600" dirty="0" smtClean="0"/>
              <a:t>An intersection curve is created with the theoretical extruded surfaces resulting from the two input curves or analytics.</a:t>
            </a:r>
          </a:p>
          <a:p>
            <a:r>
              <a:rPr lang="en-US" sz="1600" dirty="0" smtClean="0"/>
              <a:t>(1) and (2) are the input curves. (A) and (B) are the theoretical extruded surfaces. (C) is the resultant cross curve.</a:t>
            </a:r>
          </a:p>
          <a:p>
            <a:endParaRPr lang="en-US" dirty="0"/>
          </a:p>
        </p:txBody>
      </p:sp>
      <p:pic>
        <p:nvPicPr>
          <p:cNvPr id="4" name="Picture 3" descr="Cross_curve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066800" y="3505200"/>
            <a:ext cx="3429000" cy="2801744"/>
          </a:xfrm>
          <a:prstGeom prst="rect">
            <a:avLst/>
          </a:prstGeom>
        </p:spPr>
      </p:pic>
      <p:pic>
        <p:nvPicPr>
          <p:cNvPr id="5" name="Picture 4" descr="Cross_curve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029201" y="3581400"/>
            <a:ext cx="3352800" cy="2700867"/>
          </a:xfrm>
          <a:prstGeom prst="rect">
            <a:avLst/>
          </a:prstGeom>
        </p:spPr>
      </p:pic>
      <p:pic>
        <p:nvPicPr>
          <p:cNvPr id="6" name="Picture 5" descr="crosscurve.gif"/>
          <p:cNvPicPr>
            <a:picLocks noChangeAspect="1"/>
          </p:cNvPicPr>
          <p:nvPr/>
        </p:nvPicPr>
        <p:blipFill>
          <a:blip r:embed="rId4" cstate="print"/>
          <a:stretch>
            <a:fillRect/>
          </a:stretch>
        </p:blipFill>
        <p:spPr>
          <a:xfrm>
            <a:off x="2438400" y="609600"/>
            <a:ext cx="462598" cy="447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 curve</a:t>
            </a:r>
            <a:endParaRPr lang="en-US" dirty="0"/>
          </a:p>
        </p:txBody>
      </p:sp>
      <p:sp>
        <p:nvSpPr>
          <p:cNvPr id="3" name="Content Placeholder 2"/>
          <p:cNvSpPr>
            <a:spLocks noGrp="1"/>
          </p:cNvSpPr>
          <p:nvPr>
            <p:ph idx="1"/>
          </p:nvPr>
        </p:nvSpPr>
        <p:spPr>
          <a:xfrm>
            <a:off x="533400" y="1600200"/>
            <a:ext cx="8208963" cy="4681537"/>
          </a:xfrm>
        </p:spPr>
        <p:txBody>
          <a:bodyPr/>
          <a:lstStyle/>
          <a:p>
            <a:r>
              <a:rPr lang="en-US" sz="1600" dirty="0" smtClean="0"/>
              <a:t>The </a:t>
            </a:r>
            <a:r>
              <a:rPr lang="en-US" sz="1600" b="1" dirty="0" smtClean="0"/>
              <a:t>Contour </a:t>
            </a:r>
            <a:r>
              <a:rPr lang="en-US" sz="1600" b="1" dirty="0" smtClean="0"/>
              <a:t>Curve</a:t>
            </a:r>
            <a:r>
              <a:rPr lang="en-US" sz="1600" dirty="0" smtClean="0"/>
              <a:t> command draws a curve directly on a surface. You can then use the curve for such things as a border in trimming operations or as a tangent hold line in rounding operations. </a:t>
            </a:r>
          </a:p>
          <a:p>
            <a:pPr lvl="2">
              <a:buFont typeface="Arial" pitchFamily="34" charset="0"/>
              <a:buChar char="•"/>
            </a:pPr>
            <a:r>
              <a:rPr lang="en-US" sz="1600" dirty="0" smtClean="0"/>
              <a:t>You can select a single face or multiple faces when drawing the curve. </a:t>
            </a:r>
          </a:p>
          <a:p>
            <a:pPr lvl="2">
              <a:buFont typeface="Arial" pitchFamily="34" charset="0"/>
              <a:buChar char="•"/>
            </a:pPr>
            <a:r>
              <a:rPr lang="en-US" sz="1600" dirty="0" smtClean="0"/>
              <a:t>You can only draw within the bounded region and the curve will only lie within the bounded region. Curves that fall off the surface or traverse trimmed regions are trimmed. </a:t>
            </a:r>
          </a:p>
          <a:p>
            <a:pPr lvl="2">
              <a:buFont typeface="Arial" pitchFamily="34" charset="0"/>
              <a:buChar char="•"/>
            </a:pPr>
            <a:r>
              <a:rPr lang="en-US" sz="1600" dirty="0" smtClean="0"/>
              <a:t>When defining the points for the curve, you can use existing points that define the surface, such as vertices, line midpoints, and edges of the surface.</a:t>
            </a:r>
          </a:p>
          <a:p>
            <a:pPr lvl="2">
              <a:buFont typeface="Arial" pitchFamily="34" charset="0"/>
              <a:buChar char="•"/>
            </a:pPr>
            <a:r>
              <a:rPr lang="en-US" sz="1600" dirty="0" smtClean="0"/>
              <a:t>You can drag the points (and thus the curve) anywhere on the surface. </a:t>
            </a:r>
          </a:p>
          <a:p>
            <a:endParaRPr lang="en-US" dirty="0"/>
          </a:p>
        </p:txBody>
      </p:sp>
      <p:pic>
        <p:nvPicPr>
          <p:cNvPr id="4" name="Picture 3" descr="2-45.gif"/>
          <p:cNvPicPr>
            <a:picLocks noChangeAspect="1"/>
          </p:cNvPicPr>
          <p:nvPr/>
        </p:nvPicPr>
        <p:blipFill>
          <a:blip r:embed="rId2" cstate="print"/>
          <a:stretch>
            <a:fillRect/>
          </a:stretch>
        </p:blipFill>
        <p:spPr>
          <a:xfrm>
            <a:off x="1752600" y="4191000"/>
            <a:ext cx="5486400" cy="1504950"/>
          </a:xfrm>
          <a:prstGeom prst="rect">
            <a:avLst/>
          </a:prstGeom>
        </p:spPr>
      </p:pic>
      <p:pic>
        <p:nvPicPr>
          <p:cNvPr id="5" name="Picture 4" descr="contourcurve.gif"/>
          <p:cNvPicPr>
            <a:picLocks noChangeAspect="1"/>
          </p:cNvPicPr>
          <p:nvPr/>
        </p:nvPicPr>
        <p:blipFill>
          <a:blip r:embed="rId3" cstate="print"/>
          <a:stretch>
            <a:fillRect/>
          </a:stretch>
        </p:blipFill>
        <p:spPr>
          <a:xfrm>
            <a:off x="2743200" y="685800"/>
            <a:ext cx="47244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Derived curve</a:t>
            </a:r>
            <a:endParaRPr lang="en-US" dirty="0"/>
          </a:p>
        </p:txBody>
      </p:sp>
      <p:sp>
        <p:nvSpPr>
          <p:cNvPr id="3" name="Content Placeholder 2"/>
          <p:cNvSpPr>
            <a:spLocks noGrp="1"/>
          </p:cNvSpPr>
          <p:nvPr>
            <p:ph idx="1"/>
          </p:nvPr>
        </p:nvSpPr>
        <p:spPr/>
        <p:txBody>
          <a:bodyPr/>
          <a:lstStyle/>
          <a:p>
            <a:r>
              <a:rPr lang="en-US" sz="1600" dirty="0" smtClean="0"/>
              <a:t>The </a:t>
            </a:r>
            <a:r>
              <a:rPr lang="en-US" sz="1600" b="1" dirty="0" smtClean="0"/>
              <a:t>Derived Curve</a:t>
            </a:r>
            <a:r>
              <a:rPr lang="en-US" sz="1600" dirty="0" smtClean="0"/>
              <a:t> command constructs a new curve that is derived from one or more input curves or edges. </a:t>
            </a:r>
            <a:r>
              <a:rPr lang="en-US" sz="1600" dirty="0" smtClean="0"/>
              <a:t> A </a:t>
            </a:r>
            <a:r>
              <a:rPr lang="en-US" sz="1600" dirty="0" smtClean="0"/>
              <a:t>derived curve is associative to the edge/curve it was derived from. </a:t>
            </a:r>
            <a:r>
              <a:rPr lang="en-US" sz="1600" dirty="0" smtClean="0"/>
              <a:t> Changes </a:t>
            </a:r>
            <a:r>
              <a:rPr lang="en-US" sz="1600" dirty="0" smtClean="0"/>
              <a:t>to the parent curve/edge also changes the derived curve.</a:t>
            </a:r>
            <a:endParaRPr lang="en-US" sz="1600" dirty="0"/>
          </a:p>
        </p:txBody>
      </p:sp>
      <p:pic>
        <p:nvPicPr>
          <p:cNvPr id="4" name="Picture 3" descr="2-60.gif"/>
          <p:cNvPicPr>
            <a:picLocks noChangeAspect="1"/>
          </p:cNvPicPr>
          <p:nvPr/>
        </p:nvPicPr>
        <p:blipFill>
          <a:blip r:embed="rId2" cstate="print"/>
          <a:stretch>
            <a:fillRect/>
          </a:stretch>
        </p:blipFill>
        <p:spPr>
          <a:xfrm>
            <a:off x="1752600" y="2438400"/>
            <a:ext cx="5429250" cy="2419350"/>
          </a:xfrm>
          <a:prstGeom prst="rect">
            <a:avLst/>
          </a:prstGeom>
        </p:spPr>
      </p:pic>
      <p:pic>
        <p:nvPicPr>
          <p:cNvPr id="5" name="Picture 4" descr="derivedcurve.gif"/>
          <p:cNvPicPr>
            <a:picLocks noChangeAspect="1"/>
          </p:cNvPicPr>
          <p:nvPr/>
        </p:nvPicPr>
        <p:blipFill>
          <a:blip r:embed="rId3" cstate="print"/>
          <a:stretch>
            <a:fillRect/>
          </a:stretch>
        </p:blipFill>
        <p:spPr>
          <a:xfrm>
            <a:off x="2895600" y="609600"/>
            <a:ext cx="533400" cy="516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curve</a:t>
            </a:r>
            <a:endParaRPr lang="en-US" dirty="0"/>
          </a:p>
        </p:txBody>
      </p:sp>
      <p:sp>
        <p:nvSpPr>
          <p:cNvPr id="3" name="Content Placeholder 2"/>
          <p:cNvSpPr>
            <a:spLocks noGrp="1"/>
          </p:cNvSpPr>
          <p:nvPr>
            <p:ph idx="1"/>
          </p:nvPr>
        </p:nvSpPr>
        <p:spPr>
          <a:xfrm>
            <a:off x="539750" y="1592263"/>
            <a:ext cx="8299450" cy="4681537"/>
          </a:xfrm>
        </p:spPr>
        <p:txBody>
          <a:bodyPr/>
          <a:lstStyle/>
          <a:p>
            <a:r>
              <a:rPr lang="en-US" sz="1600" dirty="0" smtClean="0"/>
              <a:t>The </a:t>
            </a:r>
            <a:r>
              <a:rPr lang="en-US" sz="1600" b="1" dirty="0" smtClean="0"/>
              <a:t>Split Curve</a:t>
            </a:r>
            <a:r>
              <a:rPr lang="en-US" sz="1600" dirty="0" smtClean="0"/>
              <a:t> command is a tool provided to split a construction </a:t>
            </a:r>
            <a:r>
              <a:rPr lang="en-US" sz="1600" dirty="0" smtClean="0"/>
              <a:t>curve (not edges). </a:t>
            </a:r>
            <a:endParaRPr lang="en-US" sz="1600" dirty="0" smtClean="0"/>
          </a:p>
          <a:p>
            <a:r>
              <a:rPr lang="en-US" sz="1600" dirty="0" smtClean="0"/>
              <a:t>Only these types of construction curves can be split:</a:t>
            </a:r>
          </a:p>
          <a:p>
            <a:pPr lvl="2"/>
            <a:r>
              <a:rPr lang="en-US" sz="1600" dirty="0" smtClean="0"/>
              <a:t>Derived curves.</a:t>
            </a:r>
          </a:p>
          <a:p>
            <a:pPr lvl="2"/>
            <a:r>
              <a:rPr lang="en-US" sz="1600" dirty="0" smtClean="0"/>
              <a:t>Intersection curves. </a:t>
            </a:r>
          </a:p>
          <a:p>
            <a:pPr lvl="2"/>
            <a:r>
              <a:rPr lang="en-US" sz="1600" dirty="0" smtClean="0"/>
              <a:t>Projected curves. </a:t>
            </a:r>
          </a:p>
          <a:p>
            <a:r>
              <a:rPr lang="en-US" sz="1600" dirty="0" smtClean="0"/>
              <a:t>You can select </a:t>
            </a:r>
            <a:r>
              <a:rPr lang="en-US" sz="1600" dirty="0" err="1" smtClean="0"/>
              <a:t>keypoints</a:t>
            </a:r>
            <a:r>
              <a:rPr lang="en-US" sz="1600" dirty="0" smtClean="0"/>
              <a:t>, curves, reference planes, solid faces or surfaces as the intersecting features that split the curve.</a:t>
            </a:r>
          </a:p>
          <a:p>
            <a:r>
              <a:rPr lang="en-US" sz="1600" dirty="0" smtClean="0"/>
              <a:t>Splitting a construction curve can make it easier to construct other features, such as a bounded surface, a trimmed surface, a normal protrusion, or a normal cutout.</a:t>
            </a:r>
          </a:p>
          <a:p>
            <a:endParaRPr lang="en-US" dirty="0"/>
          </a:p>
        </p:txBody>
      </p:sp>
      <p:pic>
        <p:nvPicPr>
          <p:cNvPr id="4" name="Picture 3" descr="splitcurve.gif"/>
          <p:cNvPicPr>
            <a:picLocks noChangeAspect="1"/>
          </p:cNvPicPr>
          <p:nvPr/>
        </p:nvPicPr>
        <p:blipFill>
          <a:blip r:embed="rId2" cstate="print"/>
          <a:stretch>
            <a:fillRect/>
          </a:stretch>
        </p:blipFill>
        <p:spPr>
          <a:xfrm>
            <a:off x="2286000" y="609600"/>
            <a:ext cx="47244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Keypoint</a:t>
            </a:r>
            <a:r>
              <a:rPr lang="en-US" dirty="0" smtClean="0"/>
              <a:t> curve</a:t>
            </a:r>
            <a:endParaRPr lang="en-US" dirty="0"/>
          </a:p>
        </p:txBody>
      </p:sp>
      <p:sp>
        <p:nvSpPr>
          <p:cNvPr id="3" name="Content Placeholder 2"/>
          <p:cNvSpPr>
            <a:spLocks noGrp="1"/>
          </p:cNvSpPr>
          <p:nvPr>
            <p:ph idx="1"/>
          </p:nvPr>
        </p:nvSpPr>
        <p:spPr/>
        <p:txBody>
          <a:bodyPr/>
          <a:lstStyle/>
          <a:p>
            <a:r>
              <a:rPr lang="en-US" sz="1600" dirty="0" smtClean="0"/>
              <a:t>A </a:t>
            </a:r>
            <a:r>
              <a:rPr lang="en-US" sz="1600" b="1" dirty="0" err="1" smtClean="0"/>
              <a:t>Keypoint</a:t>
            </a:r>
            <a:r>
              <a:rPr lang="en-US" sz="1600" b="1" dirty="0" smtClean="0"/>
              <a:t> Curve</a:t>
            </a:r>
            <a:r>
              <a:rPr lang="en-US" sz="1600" dirty="0" smtClean="0"/>
              <a:t> is a 3D curve whose shape is controlled by </a:t>
            </a:r>
            <a:r>
              <a:rPr lang="en-US" sz="1600" dirty="0" err="1" smtClean="0"/>
              <a:t>keypoints</a:t>
            </a:r>
            <a:r>
              <a:rPr lang="en-US" sz="1600" dirty="0" smtClean="0"/>
              <a:t> on wireframe elements, edges, and curves as well as point elements. </a:t>
            </a:r>
          </a:p>
          <a:p>
            <a:pPr>
              <a:buFont typeface="Arial" pitchFamily="34" charset="0"/>
              <a:buChar char="•"/>
            </a:pPr>
            <a:r>
              <a:rPr lang="en-US" sz="1600" dirty="0" err="1" smtClean="0"/>
              <a:t>Keypoint</a:t>
            </a:r>
            <a:r>
              <a:rPr lang="en-US" sz="1600" dirty="0" smtClean="0"/>
              <a:t> curves can be defined by points in space.</a:t>
            </a:r>
          </a:p>
          <a:p>
            <a:pPr>
              <a:buFont typeface="Arial" pitchFamily="34" charset="0"/>
              <a:buChar char="•"/>
            </a:pPr>
            <a:r>
              <a:rPr lang="en-US" sz="1600" dirty="0" smtClean="0"/>
              <a:t>Because </a:t>
            </a:r>
            <a:r>
              <a:rPr lang="en-US" sz="1600" dirty="0" err="1" smtClean="0"/>
              <a:t>keypoint</a:t>
            </a:r>
            <a:r>
              <a:rPr lang="en-US" sz="1600" dirty="0" smtClean="0"/>
              <a:t> curves are dependent on their parent </a:t>
            </a:r>
            <a:r>
              <a:rPr lang="en-US" sz="1600" dirty="0" err="1" smtClean="0"/>
              <a:t>keypoints</a:t>
            </a:r>
            <a:r>
              <a:rPr lang="en-US" sz="1600" dirty="0" smtClean="0"/>
              <a:t> or point elements, shape control is performed by moving the points. This is different from the dynamic dragging of a normal curve.</a:t>
            </a:r>
          </a:p>
          <a:p>
            <a:endParaRPr lang="en-US" dirty="0"/>
          </a:p>
        </p:txBody>
      </p:sp>
      <p:pic>
        <p:nvPicPr>
          <p:cNvPr id="4" name="Picture 3" descr="2-39.gif"/>
          <p:cNvPicPr>
            <a:picLocks noChangeAspect="1"/>
          </p:cNvPicPr>
          <p:nvPr/>
        </p:nvPicPr>
        <p:blipFill>
          <a:blip r:embed="rId2" cstate="print"/>
          <a:stretch>
            <a:fillRect/>
          </a:stretch>
        </p:blipFill>
        <p:spPr>
          <a:xfrm>
            <a:off x="2590800" y="3276600"/>
            <a:ext cx="3676650" cy="1714500"/>
          </a:xfrm>
          <a:prstGeom prst="rect">
            <a:avLst/>
          </a:prstGeom>
        </p:spPr>
      </p:pic>
      <p:pic>
        <p:nvPicPr>
          <p:cNvPr id="5" name="Picture 4" descr="keypointcurve.gif"/>
          <p:cNvPicPr>
            <a:picLocks noChangeAspect="1"/>
          </p:cNvPicPr>
          <p:nvPr/>
        </p:nvPicPr>
        <p:blipFill>
          <a:blip r:embed="rId3" cstate="print"/>
          <a:stretch>
            <a:fillRect/>
          </a:stretch>
        </p:blipFill>
        <p:spPr>
          <a:xfrm>
            <a:off x="2667000" y="609600"/>
            <a:ext cx="47244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by table </a:t>
            </a:r>
            <a:endParaRPr lang="en-US" dirty="0"/>
          </a:p>
        </p:txBody>
      </p:sp>
      <p:sp>
        <p:nvSpPr>
          <p:cNvPr id="3" name="Content Placeholder 2"/>
          <p:cNvSpPr>
            <a:spLocks noGrp="1"/>
          </p:cNvSpPr>
          <p:nvPr>
            <p:ph idx="1"/>
          </p:nvPr>
        </p:nvSpPr>
        <p:spPr/>
        <p:txBody>
          <a:bodyPr/>
          <a:lstStyle/>
          <a:p>
            <a:r>
              <a:rPr lang="en-US" sz="1600" b="1" dirty="0" smtClean="0"/>
              <a:t>Curve by Table</a:t>
            </a:r>
            <a:r>
              <a:rPr lang="en-US" sz="1600" dirty="0" smtClean="0"/>
              <a:t> uses an Excel spreadsheet to define a construction curve. The spreadsheet, which is embedded in the Solid Edge document, allows you to better import and manage engineered curves. You have the option to create a new spreadsheet or to use an existing spreadsheet to define the curve edit points. </a:t>
            </a:r>
          </a:p>
          <a:p>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2514600" y="609600"/>
            <a:ext cx="533400" cy="52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2-42.gif"/>
          <p:cNvPicPr>
            <a:picLocks noChangeAspect="1"/>
          </p:cNvPicPr>
          <p:nvPr/>
        </p:nvPicPr>
        <p:blipFill>
          <a:blip r:embed="rId3" cstate="print">
            <a:clrChange>
              <a:clrFrom>
                <a:srgbClr val="FFFFFF"/>
              </a:clrFrom>
              <a:clrTo>
                <a:srgbClr val="FFFFFF">
                  <a:alpha val="0"/>
                </a:srgbClr>
              </a:clrTo>
            </a:clrChange>
          </a:blip>
          <a:stretch>
            <a:fillRect/>
          </a:stretch>
        </p:blipFill>
        <p:spPr>
          <a:xfrm>
            <a:off x="2209800" y="2590800"/>
            <a:ext cx="2895600" cy="37072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2800" dirty="0" smtClean="0"/>
              <a:t>Solid vs. surface modeling</a:t>
            </a:r>
            <a:endParaRPr lang="en-US" sz="2800" dirty="0" smtClean="0"/>
          </a:p>
        </p:txBody>
      </p:sp>
      <p:sp>
        <p:nvSpPr>
          <p:cNvPr id="55299" name="Content Placeholder 2"/>
          <p:cNvSpPr>
            <a:spLocks noGrp="1"/>
          </p:cNvSpPr>
          <p:nvPr>
            <p:ph idx="1"/>
          </p:nvPr>
        </p:nvSpPr>
        <p:spPr>
          <a:xfrm>
            <a:off x="533400" y="1295400"/>
            <a:ext cx="8229600" cy="4953000"/>
          </a:xfrm>
        </p:spPr>
        <p:txBody>
          <a:bodyPr/>
          <a:lstStyle/>
          <a:p>
            <a:pPr marL="0" indent="0" eaLnBrk="1" hangingPunct="1"/>
            <a:r>
              <a:rPr lang="en-US" b="1" dirty="0" smtClean="0"/>
              <a:t>Solid</a:t>
            </a:r>
          </a:p>
          <a:p>
            <a:pPr marL="0" indent="0" eaLnBrk="1" hangingPunct="1"/>
            <a:endParaRPr lang="en-US" sz="2400" b="1" dirty="0" smtClean="0"/>
          </a:p>
          <a:p>
            <a:pPr marL="0" indent="0" eaLnBrk="1" hangingPunct="1"/>
            <a:endParaRPr lang="en-US" sz="2400" b="1" dirty="0" smtClean="0"/>
          </a:p>
          <a:p>
            <a:pPr marL="0" indent="0" eaLnBrk="1" hangingPunct="1"/>
            <a:endParaRPr lang="en-US" sz="2400" b="1" dirty="0" smtClean="0"/>
          </a:p>
          <a:p>
            <a:pPr marL="0" indent="0" eaLnBrk="1" hangingPunct="1"/>
            <a:endParaRPr lang="en-US" sz="2400" b="1" dirty="0" smtClean="0"/>
          </a:p>
          <a:p>
            <a:pPr marL="0" indent="0" eaLnBrk="1" hangingPunct="1"/>
            <a:endParaRPr lang="en-US" sz="2400" b="1" dirty="0" smtClean="0"/>
          </a:p>
          <a:p>
            <a:pPr marL="0" indent="0" eaLnBrk="1" hangingPunct="1"/>
            <a:endParaRPr lang="en-US" sz="2400" b="1" dirty="0" smtClean="0"/>
          </a:p>
          <a:p>
            <a:pPr marL="0" indent="0" eaLnBrk="1" hangingPunct="1"/>
            <a:r>
              <a:rPr lang="en-US" b="1" dirty="0" smtClean="0"/>
              <a:t>Surface</a:t>
            </a:r>
            <a:endParaRPr lang="en-US" sz="2800" b="1"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buFont typeface="Wingdings" pitchFamily="2" charset="2"/>
              <a:buNone/>
            </a:pPr>
            <a:r>
              <a:rPr lang="en-US" dirty="0" smtClean="0"/>
              <a:t/>
            </a:r>
            <a:br>
              <a:rPr lang="en-US" dirty="0" smtClean="0"/>
            </a:b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11" name="TextBox 10"/>
          <p:cNvSpPr txBox="1"/>
          <p:nvPr/>
        </p:nvSpPr>
        <p:spPr>
          <a:xfrm>
            <a:off x="2209800" y="2057400"/>
            <a:ext cx="7239000" cy="4185761"/>
          </a:xfrm>
          <a:prstGeom prst="rect">
            <a:avLst/>
          </a:prstGeom>
          <a:noFill/>
        </p:spPr>
        <p:txBody>
          <a:bodyPr wrap="square" rtlCol="0">
            <a:spAutoFit/>
          </a:bodyPr>
          <a:lstStyle/>
          <a:p>
            <a:pPr>
              <a:buFont typeface="Arial" pitchFamily="34" charset="0"/>
              <a:buChar char="•"/>
            </a:pPr>
            <a:r>
              <a:rPr lang="en-US" sz="1400" dirty="0" smtClean="0"/>
              <a:t> A </a:t>
            </a:r>
            <a:r>
              <a:rPr lang="en-US" sz="1400" dirty="0" smtClean="0"/>
              <a:t>product's </a:t>
            </a:r>
            <a:r>
              <a:rPr lang="en-US" sz="1400" b="1" dirty="0" smtClean="0"/>
              <a:t>function is the primary concern </a:t>
            </a:r>
            <a:r>
              <a:rPr lang="en-US" sz="1400" dirty="0" smtClean="0"/>
              <a:t>and aesthetics are purely an </a:t>
            </a:r>
            <a:endParaRPr lang="en-US" sz="1400" dirty="0" smtClean="0"/>
          </a:p>
          <a:p>
            <a:r>
              <a:rPr lang="en-US" sz="1400" dirty="0" smtClean="0"/>
              <a:t>afterthought</a:t>
            </a:r>
            <a:r>
              <a:rPr lang="en-US" sz="1400" dirty="0" smtClean="0"/>
              <a:t>.</a:t>
            </a:r>
          </a:p>
          <a:p>
            <a:pPr>
              <a:buFont typeface="Arial" pitchFamily="34" charset="0"/>
              <a:buChar char="•"/>
            </a:pPr>
            <a:r>
              <a:rPr lang="en-US" sz="1400" dirty="0" smtClean="0"/>
              <a:t> Solid </a:t>
            </a:r>
            <a:r>
              <a:rPr lang="en-US" sz="1400" dirty="0" smtClean="0"/>
              <a:t>Edge is an industry leader of this modeling style and exhibits these additional characteristics:</a:t>
            </a:r>
          </a:p>
          <a:p>
            <a:pPr lvl="1">
              <a:buFont typeface="Arial" pitchFamily="34" charset="0"/>
              <a:buChar char="•"/>
            </a:pPr>
            <a:r>
              <a:rPr lang="en-US" sz="1400" dirty="0" smtClean="0"/>
              <a:t> The </a:t>
            </a:r>
            <a:r>
              <a:rPr lang="en-US" sz="1400" dirty="0" smtClean="0"/>
              <a:t>various modeling operations are identified as features.</a:t>
            </a:r>
          </a:p>
          <a:p>
            <a:pPr lvl="1">
              <a:buFont typeface="Arial" pitchFamily="34" charset="0"/>
              <a:buChar char="•"/>
            </a:pPr>
            <a:r>
              <a:rPr lang="en-US" sz="1400" dirty="0" smtClean="0"/>
              <a:t> A </a:t>
            </a:r>
            <a:r>
              <a:rPr lang="en-US" sz="1400" dirty="0" smtClean="0"/>
              <a:t>history tree of features is maintained.</a:t>
            </a:r>
          </a:p>
          <a:p>
            <a:pPr lvl="1">
              <a:buFont typeface="Arial" pitchFamily="34" charset="0"/>
              <a:buChar char="•"/>
            </a:pPr>
            <a:r>
              <a:rPr lang="en-US" sz="1400" dirty="0" smtClean="0"/>
              <a:t> All </a:t>
            </a:r>
            <a:r>
              <a:rPr lang="en-US" sz="1400" dirty="0" smtClean="0"/>
              <a:t>properties used in defining a feature can be edited at any time.</a:t>
            </a:r>
          </a:p>
          <a:p>
            <a:endParaRPr lang="en-US" sz="1400" dirty="0" smtClean="0"/>
          </a:p>
          <a:p>
            <a:endParaRPr lang="en-US" sz="1400" dirty="0" smtClean="0"/>
          </a:p>
          <a:p>
            <a:endParaRPr lang="en-US" sz="1400" dirty="0" smtClean="0"/>
          </a:p>
          <a:p>
            <a:endParaRPr lang="en-US" sz="1400" dirty="0" smtClean="0"/>
          </a:p>
          <a:p>
            <a:endParaRPr lang="en-US" sz="1400" dirty="0" smtClean="0"/>
          </a:p>
          <a:p>
            <a:pPr>
              <a:buFont typeface="Arial" pitchFamily="34" charset="0"/>
              <a:buChar char="•"/>
            </a:pPr>
            <a:r>
              <a:rPr lang="en-US" sz="1400" dirty="0" smtClean="0"/>
              <a:t> Many </a:t>
            </a:r>
            <a:r>
              <a:rPr lang="en-US" sz="1400" dirty="0" smtClean="0"/>
              <a:t>consumer products are designed using surface modeling techniques due to the market's emphasis on style and ergonomics; therefore, a model's </a:t>
            </a:r>
            <a:r>
              <a:rPr lang="en-US" sz="1400" b="1" dirty="0" smtClean="0"/>
              <a:t>aesthetics is the number one concern</a:t>
            </a:r>
            <a:r>
              <a:rPr lang="en-US" sz="1400" dirty="0" smtClean="0"/>
              <a:t> and key element in the design process. Product function is only </a:t>
            </a:r>
            <a:endParaRPr lang="en-US" sz="1400" dirty="0" smtClean="0"/>
          </a:p>
          <a:p>
            <a:r>
              <a:rPr lang="en-US" sz="1400" dirty="0" smtClean="0"/>
              <a:t>a secondary </a:t>
            </a:r>
            <a:r>
              <a:rPr lang="en-US" sz="1400" dirty="0" smtClean="0"/>
              <a:t>consideration.</a:t>
            </a:r>
          </a:p>
          <a:p>
            <a:pPr>
              <a:buFont typeface="Arial" pitchFamily="34" charset="0"/>
              <a:buChar char="•"/>
            </a:pPr>
            <a:r>
              <a:rPr lang="en-US" sz="1400" dirty="0" smtClean="0"/>
              <a:t> Like </a:t>
            </a:r>
            <a:r>
              <a:rPr lang="en-US" sz="1400" dirty="0" smtClean="0"/>
              <a:t>the solid modeling features, Solid Edge extends this style by making each point, curve, and surface an entity that knows how it was created, and can be edited at any time.</a:t>
            </a:r>
            <a:endParaRPr lang="en-US" sz="1400" dirty="0"/>
          </a:p>
        </p:txBody>
      </p:sp>
      <p:pic>
        <p:nvPicPr>
          <p:cNvPr id="12" name="Picture 11" descr="valve_body.gif"/>
          <p:cNvPicPr>
            <a:picLocks noChangeAspect="1"/>
          </p:cNvPicPr>
          <p:nvPr/>
        </p:nvPicPr>
        <p:blipFill>
          <a:blip r:embed="rId3" cstate="print"/>
          <a:stretch>
            <a:fillRect/>
          </a:stretch>
        </p:blipFill>
        <p:spPr>
          <a:xfrm>
            <a:off x="228600" y="1676400"/>
            <a:ext cx="1841224" cy="2057400"/>
          </a:xfrm>
          <a:prstGeom prst="rect">
            <a:avLst/>
          </a:prstGeom>
        </p:spPr>
      </p:pic>
      <p:pic>
        <p:nvPicPr>
          <p:cNvPr id="13" name="Picture 12" descr="su_ex09_01.jpg"/>
          <p:cNvPicPr>
            <a:picLocks noChangeAspect="1"/>
          </p:cNvPicPr>
          <p:nvPr/>
        </p:nvPicPr>
        <p:blipFill>
          <a:blip r:embed="rId4" cstate="print"/>
          <a:stretch>
            <a:fillRect/>
          </a:stretch>
        </p:blipFill>
        <p:spPr>
          <a:xfrm>
            <a:off x="228600" y="4191000"/>
            <a:ext cx="1878169" cy="1981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Creating </a:t>
            </a:r>
            <a:r>
              <a:rPr lang="en-US" dirty="0" err="1" smtClean="0"/>
              <a:t>keypoint</a:t>
            </a:r>
            <a:r>
              <a:rPr lang="en-US" dirty="0" smtClean="0"/>
              <a:t> curves</a:t>
            </a:r>
            <a:endParaRPr lang="en-US" dirty="0"/>
          </a:p>
        </p:txBody>
      </p:sp>
      <p:sp>
        <p:nvSpPr>
          <p:cNvPr id="3" name="Content Placeholder 2"/>
          <p:cNvSpPr>
            <a:spLocks noGrp="1"/>
          </p:cNvSpPr>
          <p:nvPr>
            <p:ph idx="1"/>
          </p:nvPr>
        </p:nvSpPr>
        <p:spPr/>
        <p:txBody>
          <a:bodyPr/>
          <a:lstStyle/>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r>
              <a:rPr lang="en-US" sz="1600" b="1" dirty="0" smtClean="0"/>
              <a:t>Overview</a:t>
            </a:r>
            <a:endParaRPr lang="en-US" sz="1600" b="1" dirty="0" smtClean="0"/>
          </a:p>
          <a:p>
            <a:r>
              <a:rPr lang="en-US" sz="1600" dirty="0" smtClean="0"/>
              <a:t>In this activity, you will learn to create a </a:t>
            </a:r>
            <a:r>
              <a:rPr lang="en-US" sz="1600" dirty="0" err="1" smtClean="0"/>
              <a:t>keypoint</a:t>
            </a:r>
            <a:r>
              <a:rPr lang="en-US" sz="1600" dirty="0" smtClean="0"/>
              <a:t> curve. A </a:t>
            </a:r>
            <a:r>
              <a:rPr lang="en-US" sz="1600" dirty="0" err="1" smtClean="0"/>
              <a:t>keypoint</a:t>
            </a:r>
            <a:r>
              <a:rPr lang="en-US" sz="1600" dirty="0" smtClean="0"/>
              <a:t> curve is a 3D </a:t>
            </a:r>
            <a:r>
              <a:rPr lang="en-US" sz="1600" dirty="0" smtClean="0"/>
              <a:t>curve. The </a:t>
            </a:r>
            <a:r>
              <a:rPr lang="en-US" sz="1600" dirty="0" smtClean="0"/>
              <a:t>curve is defined by connecting to </a:t>
            </a:r>
            <a:r>
              <a:rPr lang="en-US" sz="1600" dirty="0" err="1" smtClean="0"/>
              <a:t>keypoints</a:t>
            </a:r>
            <a:r>
              <a:rPr lang="en-US" sz="1600" dirty="0" smtClean="0"/>
              <a:t> from existing geometry.</a:t>
            </a:r>
          </a:p>
          <a:p>
            <a:r>
              <a:rPr lang="en-US" sz="1600" b="1" dirty="0" smtClean="0"/>
              <a:t>Objectives</a:t>
            </a:r>
          </a:p>
          <a:p>
            <a:r>
              <a:rPr lang="en-US" sz="1600" dirty="0" smtClean="0"/>
              <a:t>After completing this activity you will be able to:</a:t>
            </a:r>
          </a:p>
          <a:p>
            <a:pPr>
              <a:buFont typeface="Arial" pitchFamily="34" charset="0"/>
              <a:buChar char="•"/>
            </a:pPr>
            <a:r>
              <a:rPr lang="en-US" sz="1600" dirty="0" smtClean="0"/>
              <a:t>Create a </a:t>
            </a:r>
            <a:r>
              <a:rPr lang="en-US" sz="1600" dirty="0" err="1" smtClean="0"/>
              <a:t>keypoint</a:t>
            </a:r>
            <a:r>
              <a:rPr lang="en-US" sz="1600" dirty="0" smtClean="0"/>
              <a:t> curve</a:t>
            </a:r>
          </a:p>
          <a:p>
            <a:pPr>
              <a:buFont typeface="Arial" pitchFamily="34" charset="0"/>
              <a:buChar char="•"/>
            </a:pPr>
            <a:r>
              <a:rPr lang="en-US" sz="1600" dirty="0" smtClean="0"/>
              <a:t>Modify tangency vectors </a:t>
            </a:r>
          </a:p>
          <a:p>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914400" y="1371600"/>
            <a:ext cx="2971800" cy="2219325"/>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267201" y="1371601"/>
            <a:ext cx="3505200" cy="231510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Additional curve creation methods</a:t>
            </a:r>
            <a:endParaRPr lang="en-US" dirty="0"/>
          </a:p>
        </p:txBody>
      </p:sp>
      <p:pic>
        <p:nvPicPr>
          <p:cNvPr id="4" name="Content Placeholder 3" descr="2A4-35.gif"/>
          <p:cNvPicPr>
            <a:picLocks noGrp="1" noChangeAspect="1"/>
          </p:cNvPicPr>
          <p:nvPr>
            <p:ph idx="1"/>
          </p:nvPr>
        </p:nvPicPr>
        <p:blipFill>
          <a:blip r:embed="rId2" cstate="print"/>
          <a:stretch>
            <a:fillRect/>
          </a:stretch>
        </p:blipFill>
        <p:spPr>
          <a:xfrm>
            <a:off x="3048000" y="1295400"/>
            <a:ext cx="2305050" cy="2162175"/>
          </a:xfrm>
        </p:spPr>
      </p:pic>
      <p:sp>
        <p:nvSpPr>
          <p:cNvPr id="5" name="Rectangle 4"/>
          <p:cNvSpPr/>
          <p:nvPr/>
        </p:nvSpPr>
        <p:spPr>
          <a:xfrm>
            <a:off x="304800" y="3429000"/>
            <a:ext cx="8458200" cy="3046988"/>
          </a:xfrm>
          <a:prstGeom prst="rect">
            <a:avLst/>
          </a:prstGeom>
        </p:spPr>
        <p:txBody>
          <a:bodyPr wrap="square">
            <a:spAutoFit/>
          </a:bodyPr>
          <a:lstStyle/>
          <a:p>
            <a:r>
              <a:rPr lang="en-US" sz="1600" b="1" dirty="0" smtClean="0"/>
              <a:t>Overview</a:t>
            </a:r>
          </a:p>
          <a:p>
            <a:r>
              <a:rPr lang="en-US" sz="1600" dirty="0" smtClean="0"/>
              <a:t>In this activity, you will learn additional methods of creating curves. So far, you have learned to draw curves directly, point by point. Now you will learn to create curves indirectly, by combining inputs from existing curves and surfaces.</a:t>
            </a:r>
          </a:p>
          <a:p>
            <a:r>
              <a:rPr lang="en-US" sz="1600" b="1" dirty="0" smtClean="0"/>
              <a:t>Objectives</a:t>
            </a:r>
          </a:p>
          <a:p>
            <a:r>
              <a:rPr lang="en-US" sz="1600" dirty="0" smtClean="0"/>
              <a:t>After completing this activity you will be able to:</a:t>
            </a:r>
          </a:p>
          <a:p>
            <a:pPr lvl="1">
              <a:buFont typeface="Arial" pitchFamily="34" charset="0"/>
              <a:buChar char="•"/>
            </a:pPr>
            <a:r>
              <a:rPr lang="en-US" sz="1600" dirty="0" smtClean="0"/>
              <a:t>Intersection curves</a:t>
            </a:r>
          </a:p>
          <a:p>
            <a:pPr lvl="1">
              <a:buFont typeface="Arial" pitchFamily="34" charset="0"/>
              <a:buChar char="•"/>
            </a:pPr>
            <a:r>
              <a:rPr lang="en-US" sz="1600" dirty="0" smtClean="0"/>
              <a:t>Cross curves</a:t>
            </a:r>
          </a:p>
          <a:p>
            <a:pPr lvl="1">
              <a:buFont typeface="Arial" pitchFamily="34" charset="0"/>
              <a:buChar char="•"/>
            </a:pPr>
            <a:r>
              <a:rPr lang="en-US" sz="1600" dirty="0" smtClean="0"/>
              <a:t>Projected curves</a:t>
            </a:r>
          </a:p>
          <a:p>
            <a:pPr lvl="1">
              <a:buFont typeface="Arial" pitchFamily="34" charset="0"/>
              <a:buChar char="•"/>
            </a:pPr>
            <a:r>
              <a:rPr lang="en-US" sz="1600" dirty="0" smtClean="0"/>
              <a:t>Contour curves</a:t>
            </a:r>
          </a:p>
          <a:p>
            <a:pPr lvl="1">
              <a:buFont typeface="Arial" pitchFamily="34" charset="0"/>
              <a:buChar char="•"/>
            </a:pPr>
            <a:r>
              <a:rPr lang="en-US" sz="1600" dirty="0" smtClean="0"/>
              <a:t>Derived curves</a:t>
            </a:r>
          </a:p>
          <a:p>
            <a:pPr lvl="1">
              <a:buFont typeface="Arial" pitchFamily="34" charset="0"/>
              <a:buChar char="•"/>
            </a:pPr>
            <a:r>
              <a:rPr lang="en-US" sz="1600" dirty="0" smtClean="0"/>
              <a:t>Split curves</a:t>
            </a:r>
            <a:endParaRPr lang="en-US"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Pierce points</a:t>
            </a:r>
            <a:endParaRPr lang="en-US" dirty="0"/>
          </a:p>
        </p:txBody>
      </p:sp>
      <p:sp>
        <p:nvSpPr>
          <p:cNvPr id="3" name="Content Placeholder 2"/>
          <p:cNvSpPr>
            <a:spLocks noGrp="1"/>
          </p:cNvSpPr>
          <p:nvPr>
            <p:ph idx="1"/>
          </p:nvPr>
        </p:nvSpPr>
        <p:spPr/>
        <p:txBody>
          <a:bodyPr/>
          <a:lstStyle/>
          <a:p>
            <a:r>
              <a:rPr lang="en-US" sz="1600" dirty="0" smtClean="0"/>
              <a:t>A </a:t>
            </a:r>
            <a:r>
              <a:rPr lang="en-US" sz="1600" b="1" dirty="0" smtClean="0"/>
              <a:t>pierce point </a:t>
            </a:r>
            <a:r>
              <a:rPr lang="en-US" sz="1600" dirty="0" smtClean="0"/>
              <a:t>is the point of intersection between a profile element and the active sketch plane. </a:t>
            </a:r>
            <a:endParaRPr lang="en-US" sz="1600" dirty="0" smtClean="0"/>
          </a:p>
          <a:p>
            <a:endParaRPr lang="en-US" sz="1600" dirty="0" smtClean="0"/>
          </a:p>
          <a:p>
            <a:endParaRPr lang="en-US" sz="1600" dirty="0" smtClean="0"/>
          </a:p>
          <a:p>
            <a:pPr>
              <a:buFont typeface="Arial" pitchFamily="34" charset="0"/>
              <a:buChar char="•"/>
            </a:pPr>
            <a:r>
              <a:rPr lang="en-US" sz="1600" dirty="0" smtClean="0"/>
              <a:t>Pierce </a:t>
            </a:r>
            <a:r>
              <a:rPr lang="en-US" sz="1600" dirty="0" smtClean="0"/>
              <a:t>points are extremely valuable in aligning curves.</a:t>
            </a:r>
          </a:p>
          <a:p>
            <a:pPr>
              <a:buFont typeface="Arial" pitchFamily="34" charset="0"/>
              <a:buChar char="•"/>
            </a:pPr>
            <a:r>
              <a:rPr lang="en-US" sz="1600" dirty="0" smtClean="0"/>
              <a:t>Recognizes where a 3D curve, a sketch, or an edge passes through (pierces) the active profile plane.</a:t>
            </a:r>
          </a:p>
          <a:p>
            <a:pPr>
              <a:buFont typeface="Arial" pitchFamily="34" charset="0"/>
              <a:buChar char="•"/>
            </a:pPr>
            <a:r>
              <a:rPr lang="en-US" sz="1600" dirty="0" smtClean="0"/>
              <a:t>Provides the ability to connect geometry to curves intersecting the profile's plane.</a:t>
            </a:r>
          </a:p>
          <a:p>
            <a:pPr>
              <a:buFont typeface="Arial" pitchFamily="34" charset="0"/>
              <a:buChar char="•"/>
            </a:pPr>
            <a:r>
              <a:rPr lang="en-US" sz="1600" dirty="0" smtClean="0"/>
              <a:t>Particularly useful for creating guide paths for </a:t>
            </a:r>
            <a:r>
              <a:rPr lang="en-US" sz="1600" dirty="0" err="1" smtClean="0"/>
              <a:t>BlueSurf</a:t>
            </a:r>
            <a:r>
              <a:rPr lang="en-US" sz="1600" dirty="0" smtClean="0"/>
              <a:t> and Sweep operations.</a:t>
            </a:r>
          </a:p>
          <a:p>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3505200" y="3886200"/>
            <a:ext cx="1676400" cy="232672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Silhouette points</a:t>
            </a:r>
            <a:endParaRPr lang="en-US" dirty="0"/>
          </a:p>
        </p:txBody>
      </p:sp>
      <p:sp>
        <p:nvSpPr>
          <p:cNvPr id="3" name="Content Placeholder 2"/>
          <p:cNvSpPr>
            <a:spLocks noGrp="1"/>
          </p:cNvSpPr>
          <p:nvPr>
            <p:ph idx="1"/>
          </p:nvPr>
        </p:nvSpPr>
        <p:spPr/>
        <p:txBody>
          <a:bodyPr/>
          <a:lstStyle/>
          <a:p>
            <a:r>
              <a:rPr lang="en-US" sz="1600" b="1" dirty="0" smtClean="0"/>
              <a:t>Silhouette points </a:t>
            </a:r>
            <a:r>
              <a:rPr lang="en-US" sz="1600" dirty="0" smtClean="0"/>
              <a:t>occur on an arc, circle or ellipse. </a:t>
            </a:r>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These </a:t>
            </a:r>
            <a:r>
              <a:rPr lang="en-US" sz="1600" dirty="0" smtClean="0"/>
              <a:t>points are defined relative to the horizontal and vertical axis of the draft sheet or profile/sketch plane.</a:t>
            </a:r>
          </a:p>
          <a:p>
            <a:pPr>
              <a:buFont typeface="Arial" pitchFamily="34" charset="0"/>
              <a:buChar char="•"/>
            </a:pPr>
            <a:r>
              <a:rPr lang="en-US" sz="1600" dirty="0" smtClean="0"/>
              <a:t>constitute any point where a plane parallel to the base reference plane passes tangent to a given curve.</a:t>
            </a:r>
          </a:p>
          <a:p>
            <a:pPr>
              <a:buFont typeface="Arial" pitchFamily="34" charset="0"/>
              <a:buChar char="•"/>
            </a:pPr>
            <a:r>
              <a:rPr lang="en-US" sz="1600" dirty="0" smtClean="0"/>
              <a:t>You are able to connect dimensions to these </a:t>
            </a:r>
            <a:r>
              <a:rPr lang="en-US" sz="1600" dirty="0" err="1" smtClean="0"/>
              <a:t>keypoints</a:t>
            </a:r>
            <a:r>
              <a:rPr lang="en-US" sz="1600" dirty="0" smtClean="0"/>
              <a:t>.</a:t>
            </a:r>
          </a:p>
          <a:p>
            <a:pPr>
              <a:buFont typeface="Arial" pitchFamily="34" charset="0"/>
              <a:buChar char="•"/>
            </a:pPr>
            <a:r>
              <a:rPr lang="en-US" sz="1600" dirty="0" smtClean="0"/>
              <a:t>Silhouette </a:t>
            </a:r>
            <a:r>
              <a:rPr lang="en-US" sz="1600" dirty="0" err="1" smtClean="0"/>
              <a:t>keypoint</a:t>
            </a:r>
            <a:r>
              <a:rPr lang="en-US" sz="1600" dirty="0" smtClean="0"/>
              <a:t> acts like an endpoint.</a:t>
            </a:r>
          </a:p>
          <a:p>
            <a:endParaRPr lang="en-US" dirty="0"/>
          </a:p>
        </p:txBody>
      </p:sp>
      <p:pic>
        <p:nvPicPr>
          <p:cNvPr id="36867" name="Picture 3"/>
          <p:cNvPicPr>
            <a:picLocks noChangeAspect="1" noChangeArrowheads="1"/>
          </p:cNvPicPr>
          <p:nvPr/>
        </p:nvPicPr>
        <p:blipFill>
          <a:blip r:embed="rId2" cstate="print"/>
          <a:srcRect/>
          <a:stretch>
            <a:fillRect/>
          </a:stretch>
        </p:blipFill>
        <p:spPr bwMode="auto">
          <a:xfrm>
            <a:off x="3124200" y="4191000"/>
            <a:ext cx="2103120" cy="1371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a:t>
            </a:r>
            <a:endParaRPr lang="en-US" dirty="0"/>
          </a:p>
        </p:txBody>
      </p:sp>
      <p:sp>
        <p:nvSpPr>
          <p:cNvPr id="3" name="Content Placeholder 2"/>
          <p:cNvSpPr>
            <a:spLocks noGrp="1"/>
          </p:cNvSpPr>
          <p:nvPr>
            <p:ph idx="1"/>
          </p:nvPr>
        </p:nvSpPr>
        <p:spPr/>
        <p:txBody>
          <a:bodyPr/>
          <a:lstStyle/>
          <a:p>
            <a:r>
              <a:rPr lang="en-US" sz="1600" dirty="0" smtClean="0"/>
              <a:t>The </a:t>
            </a:r>
            <a:r>
              <a:rPr lang="en-US" sz="1600" b="1" dirty="0" smtClean="0"/>
              <a:t>Image</a:t>
            </a:r>
            <a:r>
              <a:rPr lang="en-US" sz="1600" dirty="0" smtClean="0"/>
              <a:t> command enables the capability to place a raster image (BMP, JPG, TIF, etc.) on a plane for sketch trace-over. </a:t>
            </a:r>
          </a:p>
          <a:p>
            <a:endParaRPr lang="en-US" sz="1600" dirty="0" smtClean="0"/>
          </a:p>
          <a:p>
            <a:r>
              <a:rPr lang="en-US" sz="1600" dirty="0" smtClean="0"/>
              <a:t>Note:  For </a:t>
            </a:r>
            <a:r>
              <a:rPr lang="en-US" sz="1600" dirty="0" smtClean="0"/>
              <a:t>Ordered modeling, Image is available while in the Sketch environment</a:t>
            </a:r>
            <a:r>
              <a:rPr lang="en-US" sz="1600" dirty="0" smtClean="0"/>
              <a:t>.</a:t>
            </a:r>
          </a:p>
          <a:p>
            <a:endParaRPr lang="en-US" sz="1600" dirty="0" smtClean="0"/>
          </a:p>
          <a:p>
            <a:endParaRPr lang="en-US" sz="1600" dirty="0" smtClean="0"/>
          </a:p>
          <a:p>
            <a:endParaRPr lang="en-US" sz="1600" dirty="0" smtClean="0"/>
          </a:p>
          <a:p>
            <a:r>
              <a:rPr lang="en-US" sz="1600" dirty="0" smtClean="0"/>
              <a:t>			Original image:		Imported into view:</a:t>
            </a:r>
            <a:endParaRPr lang="en-US" sz="1600" dirty="0" smtClean="0"/>
          </a:p>
          <a:p>
            <a:endParaRPr lang="en-US" dirty="0"/>
          </a:p>
        </p:txBody>
      </p:sp>
      <p:pic>
        <p:nvPicPr>
          <p:cNvPr id="37891" name="Picture 3"/>
          <p:cNvPicPr>
            <a:picLocks noChangeAspect="1" noChangeArrowheads="1"/>
          </p:cNvPicPr>
          <p:nvPr/>
        </p:nvPicPr>
        <p:blipFill>
          <a:blip r:embed="rId2" cstate="print"/>
          <a:srcRect/>
          <a:stretch>
            <a:fillRect/>
          </a:stretch>
        </p:blipFill>
        <p:spPr bwMode="auto">
          <a:xfrm>
            <a:off x="4953000" y="3886200"/>
            <a:ext cx="2038350" cy="2190750"/>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1828800" y="4038600"/>
            <a:ext cx="2305050" cy="18859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element creation</a:t>
            </a:r>
            <a:endParaRPr lang="en-US" dirty="0"/>
          </a:p>
        </p:txBody>
      </p:sp>
      <p:sp>
        <p:nvSpPr>
          <p:cNvPr id="3" name="Content Placeholder 2"/>
          <p:cNvSpPr>
            <a:spLocks noGrp="1"/>
          </p:cNvSpPr>
          <p:nvPr>
            <p:ph idx="1"/>
          </p:nvPr>
        </p:nvSpPr>
        <p:spPr>
          <a:xfrm>
            <a:off x="228600" y="1371600"/>
            <a:ext cx="8763000" cy="4681537"/>
          </a:xfrm>
        </p:spPr>
        <p:txBody>
          <a:bodyPr/>
          <a:lstStyle/>
          <a:p>
            <a:r>
              <a:rPr lang="en-US" sz="1400" dirty="0" smtClean="0"/>
              <a:t>Complex, freeform parts often require that you begin the modeling process by defining points and curves that are used to define and control the surfaces that comprise the model. Surfaces are then generated, and in the final steps, the surfaces are stitched together to form a solid model.</a:t>
            </a:r>
          </a:p>
          <a:p>
            <a:r>
              <a:rPr lang="en-US" sz="1400" dirty="0" smtClean="0"/>
              <a:t>These construction element types can be created from within both Part-Sheet Metal and Profile-Sketch environments:</a:t>
            </a:r>
          </a:p>
          <a:p>
            <a:pPr lvl="3"/>
            <a:r>
              <a:rPr lang="en-US" sz="1400" dirty="0" smtClean="0"/>
              <a:t>Points</a:t>
            </a:r>
          </a:p>
          <a:p>
            <a:pPr lvl="3"/>
            <a:r>
              <a:rPr lang="en-US" sz="1400" dirty="0" smtClean="0"/>
              <a:t>Curves</a:t>
            </a:r>
          </a:p>
          <a:p>
            <a:pPr lvl="3"/>
            <a:r>
              <a:rPr lang="en-US" sz="1400" dirty="0" smtClean="0"/>
              <a:t>Surfaces</a:t>
            </a:r>
          </a:p>
          <a:p>
            <a:pPr lvl="3">
              <a:buNone/>
            </a:pPr>
            <a:endParaRPr lang="en-US" sz="1400" dirty="0" smtClean="0"/>
          </a:p>
          <a:p>
            <a:r>
              <a:rPr lang="en-US" sz="1400" b="1" dirty="0" smtClean="0"/>
              <a:t>Methods of creating construction elements</a:t>
            </a:r>
          </a:p>
          <a:p>
            <a:pPr>
              <a:buFont typeface="Arial" pitchFamily="34" charset="0"/>
              <a:buChar char="•"/>
            </a:pPr>
            <a:r>
              <a:rPr lang="en-US" sz="1400" dirty="0" smtClean="0"/>
              <a:t>Use existing geometry on the model. Intersection curves, </a:t>
            </a:r>
            <a:r>
              <a:rPr lang="en-US" sz="1400" dirty="0" err="1" smtClean="0"/>
              <a:t>Keypoint</a:t>
            </a:r>
            <a:r>
              <a:rPr lang="en-US" sz="1400" dirty="0" smtClean="0"/>
              <a:t> curves, Derived curves, Project curves, Split curves, and relevant point creation commands can be used.</a:t>
            </a:r>
          </a:p>
          <a:p>
            <a:pPr>
              <a:buFont typeface="Arial" pitchFamily="34" charset="0"/>
              <a:buChar char="•"/>
            </a:pPr>
            <a:r>
              <a:rPr lang="en-US" sz="1400" dirty="0" smtClean="0"/>
              <a:t>Create construction elements from scratch using the Solid Edge construction surface creation commands (extruded, revolved, and swept surfaces).</a:t>
            </a:r>
          </a:p>
          <a:p>
            <a:pPr>
              <a:buFont typeface="Arial" pitchFamily="34" charset="0"/>
              <a:buChar char="•"/>
            </a:pPr>
            <a:r>
              <a:rPr lang="en-US" sz="1400" dirty="0" smtClean="0"/>
              <a:t>Use Curve By Table to generate a curve based on input points.</a:t>
            </a:r>
          </a:p>
          <a:p>
            <a:pPr>
              <a:buFont typeface="Arial" pitchFamily="34" charset="0"/>
              <a:buChar char="•"/>
            </a:pPr>
            <a:r>
              <a:rPr lang="en-US" sz="1400" dirty="0" smtClean="0"/>
              <a:t>Use an external file. For example, you can create a helix curve using coordinate data in a spreadsheet.</a:t>
            </a:r>
          </a:p>
          <a:p>
            <a:pPr>
              <a:buFont typeface="Arial" pitchFamily="34" charset="0"/>
              <a:buChar char="•"/>
            </a:pPr>
            <a:r>
              <a:rPr lang="en-US" sz="1400" dirty="0" smtClean="0"/>
              <a:t>Import them from another CAD system. For example, you can import surfaces and solids from a third-party CAD system.</a:t>
            </a:r>
          </a:p>
          <a:p>
            <a:pPr>
              <a:buFont typeface="Arial" pitchFamily="34" charset="0"/>
              <a:buChar char="•"/>
            </a:pPr>
            <a:r>
              <a:rPr lang="en-US" sz="1400" dirty="0" smtClean="0"/>
              <a:t>Generate them as a part copy from another Solid Edge part. For example, you can create </a:t>
            </a:r>
            <a:r>
              <a:rPr lang="en-US" sz="1400" dirty="0" smtClean="0"/>
              <a:t>construction</a:t>
            </a:r>
          </a:p>
          <a:p>
            <a:r>
              <a:rPr lang="en-US" sz="1400" dirty="0" smtClean="0"/>
              <a:t>	</a:t>
            </a:r>
            <a:r>
              <a:rPr lang="en-US" sz="1400" dirty="0" smtClean="0"/>
              <a:t>geometry </a:t>
            </a:r>
            <a:r>
              <a:rPr lang="en-US" sz="1400" dirty="0" smtClean="0"/>
              <a:t>using the Part Copy command on the Insert menu</a:t>
            </a:r>
            <a:r>
              <a:rPr lang="en-US" sz="1800" dirty="0" smtClean="0"/>
              <a:t>.</a:t>
            </a:r>
          </a:p>
          <a:p>
            <a:endParaRPr lang="en-US" dirty="0" smtClean="0"/>
          </a:p>
          <a:p>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element </a:t>
            </a:r>
            <a:r>
              <a:rPr lang="en-US" dirty="0" smtClean="0"/>
              <a:t>usage</a:t>
            </a:r>
            <a:endParaRPr lang="en-US" dirty="0"/>
          </a:p>
        </p:txBody>
      </p:sp>
      <p:sp>
        <p:nvSpPr>
          <p:cNvPr id="3" name="Content Placeholder 2"/>
          <p:cNvSpPr>
            <a:spLocks noGrp="1"/>
          </p:cNvSpPr>
          <p:nvPr>
            <p:ph idx="1"/>
          </p:nvPr>
        </p:nvSpPr>
        <p:spPr/>
        <p:txBody>
          <a:bodyPr/>
          <a:lstStyle/>
          <a:p>
            <a:r>
              <a:rPr lang="en-US" sz="1400" b="1" dirty="0" smtClean="0"/>
              <a:t>Using construction </a:t>
            </a:r>
            <a:r>
              <a:rPr lang="en-US" sz="1400" b="1" dirty="0" smtClean="0"/>
              <a:t>elements</a:t>
            </a:r>
          </a:p>
          <a:p>
            <a:endParaRPr lang="en-US" sz="1400" b="1" dirty="0" smtClean="0"/>
          </a:p>
          <a:p>
            <a:r>
              <a:rPr lang="en-US" sz="1400" i="1" dirty="0" smtClean="0"/>
              <a:t>Points</a:t>
            </a:r>
            <a:r>
              <a:rPr lang="en-US" sz="1400" dirty="0" smtClean="0"/>
              <a:t> can be used in several ways:</a:t>
            </a:r>
          </a:p>
          <a:p>
            <a:pPr lvl="1"/>
            <a:r>
              <a:rPr lang="en-US" sz="1400" dirty="0" smtClean="0"/>
              <a:t>To create other features</a:t>
            </a:r>
          </a:p>
          <a:p>
            <a:pPr lvl="1"/>
            <a:r>
              <a:rPr lang="en-US" sz="1400" dirty="0" smtClean="0"/>
              <a:t>To </a:t>
            </a:r>
            <a:r>
              <a:rPr lang="en-US" sz="1400" dirty="0" smtClean="0"/>
              <a:t>define the extents of another </a:t>
            </a:r>
            <a:r>
              <a:rPr lang="en-US" sz="1400" dirty="0" smtClean="0"/>
              <a:t>feature</a:t>
            </a:r>
          </a:p>
          <a:p>
            <a:pPr lvl="1">
              <a:buNone/>
            </a:pPr>
            <a:endParaRPr lang="en-US" sz="1400" dirty="0" smtClean="0"/>
          </a:p>
          <a:p>
            <a:r>
              <a:rPr lang="en-US" sz="1400" i="1" dirty="0" smtClean="0"/>
              <a:t>Curves</a:t>
            </a:r>
            <a:r>
              <a:rPr lang="en-US" sz="1400" dirty="0" smtClean="0"/>
              <a:t> </a:t>
            </a:r>
            <a:r>
              <a:rPr lang="en-US" sz="1400" dirty="0" smtClean="0"/>
              <a:t>can be used in two distinct ways:</a:t>
            </a:r>
          </a:p>
          <a:p>
            <a:pPr lvl="1"/>
            <a:r>
              <a:rPr lang="en-US" sz="1400" dirty="0" smtClean="0"/>
              <a:t>Curves can be used to create other features:</a:t>
            </a:r>
          </a:p>
          <a:p>
            <a:pPr lvl="2"/>
            <a:r>
              <a:rPr lang="en-US" sz="1400" dirty="0" smtClean="0"/>
              <a:t>Paths and cross sections for lofted and swept </a:t>
            </a:r>
            <a:r>
              <a:rPr lang="en-US" sz="1400" dirty="0" smtClean="0"/>
              <a:t>features</a:t>
            </a:r>
            <a:endParaRPr lang="en-US" sz="1400" dirty="0" smtClean="0"/>
          </a:p>
          <a:p>
            <a:pPr lvl="2"/>
            <a:r>
              <a:rPr lang="en-US" sz="1400" dirty="0" smtClean="0"/>
              <a:t>Profiles for </a:t>
            </a:r>
            <a:r>
              <a:rPr lang="en-US" sz="1400" dirty="0" smtClean="0"/>
              <a:t>profile-based</a:t>
            </a:r>
            <a:endParaRPr lang="en-US" sz="1400" dirty="0" smtClean="0"/>
          </a:p>
          <a:p>
            <a:pPr lvl="2"/>
            <a:r>
              <a:rPr lang="en-US" sz="1400" dirty="0" smtClean="0"/>
              <a:t>Construction surfaces- the Split curve command can divide one into multiple curves to create a surface by boundary.</a:t>
            </a:r>
          </a:p>
          <a:p>
            <a:pPr lvl="1"/>
            <a:r>
              <a:rPr lang="en-US" sz="1400" dirty="0" smtClean="0"/>
              <a:t>Use a construction curve as input to the Reference Plane Normal To Curve command</a:t>
            </a:r>
            <a:r>
              <a:rPr lang="en-US" sz="1400" dirty="0" smtClean="0"/>
              <a:t>.</a:t>
            </a:r>
          </a:p>
          <a:p>
            <a:pPr lvl="1"/>
            <a:endParaRPr lang="en-US" sz="1400" dirty="0" smtClean="0"/>
          </a:p>
          <a:p>
            <a:r>
              <a:rPr lang="en-US" sz="1400" i="1" dirty="0" smtClean="0"/>
              <a:t>Surfaces</a:t>
            </a:r>
            <a:r>
              <a:rPr lang="en-US" sz="1400" dirty="0" smtClean="0"/>
              <a:t> can be used as well; creation methods will be covered in the following modules. Some general uses of surfaces are:</a:t>
            </a:r>
          </a:p>
          <a:p>
            <a:pPr lvl="1"/>
            <a:r>
              <a:rPr lang="en-US" sz="1400" dirty="0" smtClean="0"/>
              <a:t>To define the projection extents when extruding a feature</a:t>
            </a:r>
            <a:r>
              <a:rPr lang="en-US" sz="1400" dirty="0" smtClean="0"/>
              <a:t>:</a:t>
            </a:r>
            <a:endParaRPr lang="en-US" sz="1400" dirty="0" smtClean="0"/>
          </a:p>
          <a:p>
            <a:pPr lvl="1"/>
            <a:r>
              <a:rPr lang="en-US" sz="1400" dirty="0" smtClean="0"/>
              <a:t>To replace existing part faces.</a:t>
            </a:r>
          </a:p>
          <a:p>
            <a:pPr lvl="1"/>
            <a:r>
              <a:rPr lang="en-US" sz="1400" dirty="0" smtClean="0"/>
              <a:t>To divide a part into multiple parts.</a:t>
            </a:r>
          </a:p>
          <a:p>
            <a:pPr lvl="1"/>
            <a:r>
              <a:rPr lang="en-US" sz="1400" dirty="0" smtClean="0"/>
              <a:t>To create a new surface or solid by stitching together separate </a:t>
            </a:r>
            <a:r>
              <a:rPr lang="en-US" sz="1400" dirty="0" smtClean="0"/>
              <a:t>surfaces.</a:t>
            </a:r>
            <a:endParaRPr lang="en-US" sz="1400" dirty="0" smtClean="0"/>
          </a:p>
          <a:p>
            <a:pPr lvl="1"/>
            <a:r>
              <a:rPr lang="en-US" sz="1400" dirty="0" smtClean="0"/>
              <a:t>To repair a model imported from a third-party CAD system.</a:t>
            </a:r>
          </a:p>
          <a:p>
            <a:pPr lvl="1"/>
            <a:r>
              <a:rPr lang="en-US" sz="1400" dirty="0" smtClean="0"/>
              <a:t>Construction surfaces are commonly used as projection extents when extruding a feature.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creation</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1800" dirty="0" smtClean="0"/>
              <a:t>Create simple surfaces.</a:t>
            </a:r>
          </a:p>
          <a:p>
            <a:pPr>
              <a:buFont typeface="Arial" pitchFamily="34" charset="0"/>
              <a:buChar char="•"/>
            </a:pPr>
            <a:r>
              <a:rPr lang="en-US" sz="1800" dirty="0" smtClean="0"/>
              <a:t>Create a </a:t>
            </a:r>
            <a:r>
              <a:rPr lang="en-US" sz="1800" dirty="0" err="1" smtClean="0"/>
              <a:t>BlueSurf</a:t>
            </a:r>
            <a:r>
              <a:rPr lang="en-US" sz="1800" dirty="0" smtClean="0"/>
              <a:t>.</a:t>
            </a:r>
          </a:p>
          <a:p>
            <a:pPr>
              <a:buFont typeface="Arial" pitchFamily="34" charset="0"/>
              <a:buChar char="•"/>
            </a:pPr>
            <a:r>
              <a:rPr lang="en-US" sz="1800" dirty="0" smtClean="0"/>
              <a:t>Edit a </a:t>
            </a:r>
            <a:r>
              <a:rPr lang="en-US" sz="1800" dirty="0" err="1" smtClean="0"/>
              <a:t>BlueSurf</a:t>
            </a:r>
            <a:r>
              <a:rPr lang="en-US" sz="1800" dirty="0" smtClean="0"/>
              <a:t>.</a:t>
            </a:r>
          </a:p>
          <a:p>
            <a:pPr>
              <a:buFont typeface="Arial" pitchFamily="34" charset="0"/>
              <a:buChar char="•"/>
            </a:pPr>
            <a:r>
              <a:rPr lang="en-US" sz="1800" dirty="0" smtClean="0"/>
              <a:t>Create a Bounded surface.</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surfaces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1600" dirty="0" smtClean="0"/>
              <a:t>A surface is a 3D element that is controlled by curves. </a:t>
            </a:r>
            <a:endParaRPr lang="en-US" sz="1600" dirty="0" smtClean="0"/>
          </a:p>
          <a:p>
            <a:pPr>
              <a:buFont typeface="Arial" pitchFamily="34" charset="0"/>
              <a:buChar char="•"/>
            </a:pPr>
            <a:r>
              <a:rPr lang="en-US" sz="1600" dirty="0" smtClean="0"/>
              <a:t>Surfaces </a:t>
            </a:r>
            <a:r>
              <a:rPr lang="en-US" sz="1600" dirty="0" smtClean="0"/>
              <a:t>have no thickness and therefore can be visualized as a thin sheet. </a:t>
            </a:r>
            <a:endParaRPr lang="en-US" sz="1600" dirty="0" smtClean="0"/>
          </a:p>
          <a:p>
            <a:pPr>
              <a:buFont typeface="Arial" pitchFamily="34" charset="0"/>
              <a:buChar char="•"/>
            </a:pPr>
            <a:r>
              <a:rPr lang="en-US" sz="1600" dirty="0" smtClean="0"/>
              <a:t>The </a:t>
            </a:r>
            <a:r>
              <a:rPr lang="en-US" sz="1600" dirty="0" smtClean="0"/>
              <a:t>complexity of a surface is directly proportional to the number of curves used to define it – a small underlying curve set will produce a relatively simple surface, while a complex face will consist of a large number of curves. </a:t>
            </a:r>
            <a:endParaRPr lang="en-US" sz="1600" dirty="0" smtClean="0"/>
          </a:p>
          <a:p>
            <a:pPr>
              <a:buFont typeface="Arial" pitchFamily="34" charset="0"/>
              <a:buChar char="•"/>
            </a:pPr>
            <a:r>
              <a:rPr lang="en-US" sz="1600" dirty="0" smtClean="0"/>
              <a:t>In </a:t>
            </a:r>
            <a:r>
              <a:rPr lang="en-US" sz="1600" dirty="0" smtClean="0"/>
              <a:t>terms of Solid Edge modeling, a surface consists of cross-sections and guide curves, the latter either pre-existing or interpolated from the cross-section </a:t>
            </a:r>
            <a:r>
              <a:rPr lang="en-US" sz="1600" dirty="0" smtClean="0"/>
              <a:t>elements</a:t>
            </a:r>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lvl="2">
              <a:buNone/>
            </a:pPr>
            <a:r>
              <a:rPr lang="en-US" sz="1600" dirty="0" smtClean="0"/>
              <a:t>A: guide curves</a:t>
            </a:r>
          </a:p>
          <a:p>
            <a:pPr lvl="2">
              <a:buNone/>
            </a:pPr>
            <a:r>
              <a:rPr lang="en-US" sz="1600" dirty="0" smtClean="0"/>
              <a:t>B: cross-section curves</a:t>
            </a:r>
            <a:endParaRPr lang="en-US" sz="1600" dirty="0"/>
          </a:p>
        </p:txBody>
      </p:sp>
      <p:pic>
        <p:nvPicPr>
          <p:cNvPr id="4" name="Picture 3" descr="3-01.gif"/>
          <p:cNvPicPr>
            <a:picLocks noChangeAspect="1"/>
          </p:cNvPicPr>
          <p:nvPr/>
        </p:nvPicPr>
        <p:blipFill>
          <a:blip r:embed="rId2" cstate="print">
            <a:clrChange>
              <a:clrFrom>
                <a:srgbClr val="FFFFFF"/>
              </a:clrFrom>
              <a:clrTo>
                <a:srgbClr val="FFFFFF">
                  <a:alpha val="0"/>
                </a:srgbClr>
              </a:clrTo>
            </a:clrChange>
          </a:blip>
          <a:stretch>
            <a:fillRect/>
          </a:stretch>
        </p:blipFill>
        <p:spPr>
          <a:xfrm>
            <a:off x="3352800" y="3581400"/>
            <a:ext cx="3057525" cy="25527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simple surfaces</a:t>
            </a:r>
            <a:endParaRPr lang="en-US" dirty="0"/>
          </a:p>
        </p:txBody>
      </p:sp>
      <p:sp>
        <p:nvSpPr>
          <p:cNvPr id="3" name="Content Placeholder 2"/>
          <p:cNvSpPr>
            <a:spLocks noGrp="1"/>
          </p:cNvSpPr>
          <p:nvPr>
            <p:ph idx="1"/>
          </p:nvPr>
        </p:nvSpPr>
        <p:spPr>
          <a:xfrm>
            <a:off x="539751" y="1592263"/>
            <a:ext cx="5784850" cy="4681537"/>
          </a:xfrm>
        </p:spPr>
        <p:txBody>
          <a:bodyPr/>
          <a:lstStyle/>
          <a:p>
            <a:r>
              <a:rPr lang="en-US" sz="1600" b="1" dirty="0" smtClean="0"/>
              <a:t>Extruded Surface  </a:t>
            </a:r>
            <a:r>
              <a:rPr lang="en-US" sz="1600" b="1" dirty="0" smtClean="0"/>
              <a:t>	</a:t>
            </a:r>
            <a:r>
              <a:rPr lang="en-US" sz="1600" b="1" dirty="0" smtClean="0"/>
              <a:t>	 </a:t>
            </a:r>
            <a:r>
              <a:rPr lang="en-US" sz="1600" dirty="0" smtClean="0"/>
              <a:t>The </a:t>
            </a:r>
            <a:r>
              <a:rPr lang="en-US" sz="1600" dirty="0" smtClean="0"/>
              <a:t>only input required is a sketch or profile containing curves or analytic elements. The </a:t>
            </a:r>
            <a:r>
              <a:rPr lang="en-US" sz="1600" i="1" dirty="0" smtClean="0"/>
              <a:t>Extruded Surface</a:t>
            </a:r>
            <a:r>
              <a:rPr lang="en-US" sz="1600" dirty="0" smtClean="0"/>
              <a:t> command works similarly to the Protrusion command</a:t>
            </a:r>
            <a:r>
              <a:rPr lang="en-US" sz="1600" dirty="0" smtClean="0"/>
              <a:t>.</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b="1" dirty="0" smtClean="0"/>
          </a:p>
          <a:p>
            <a:r>
              <a:rPr lang="en-US" sz="1600" b="1" dirty="0" smtClean="0"/>
              <a:t>Revolved </a:t>
            </a:r>
            <a:r>
              <a:rPr lang="en-US" sz="1600" b="1" dirty="0" smtClean="0"/>
              <a:t>Surface </a:t>
            </a:r>
            <a:r>
              <a:rPr lang="en-US" sz="1600" b="1" dirty="0" smtClean="0"/>
              <a:t>		</a:t>
            </a:r>
            <a:r>
              <a:rPr lang="en-US" sz="1600" dirty="0" smtClean="0"/>
              <a:t>The </a:t>
            </a:r>
            <a:r>
              <a:rPr lang="en-US" sz="1600" dirty="0" smtClean="0"/>
              <a:t>only input required is a sketch or profile containing curves or analytic elements and an axis of revolution. The </a:t>
            </a:r>
            <a:r>
              <a:rPr lang="en-US" sz="1600" i="1" dirty="0" smtClean="0"/>
              <a:t>Revolved Surface</a:t>
            </a:r>
            <a:r>
              <a:rPr lang="en-US" sz="1600" dirty="0" smtClean="0"/>
              <a:t> command works similarly to the Revolved Protrusion command . </a:t>
            </a:r>
            <a:endParaRPr lang="en-US" sz="1600" dirty="0" smtClean="0"/>
          </a:p>
          <a:p>
            <a:endParaRPr lang="en-US" sz="1600" dirty="0" smtClean="0"/>
          </a:p>
          <a:p>
            <a:endParaRPr lang="en-US" sz="1600" dirty="0" smtClean="0"/>
          </a:p>
          <a:p>
            <a:endParaRPr lang="en-US" sz="1600" dirty="0" smtClean="0"/>
          </a:p>
          <a:p>
            <a:endParaRPr lang="en-US" sz="1600" dirty="0"/>
          </a:p>
        </p:txBody>
      </p:sp>
      <p:pic>
        <p:nvPicPr>
          <p:cNvPr id="4" name="Picture 3" descr="extrudedsurface.gif"/>
          <p:cNvPicPr>
            <a:picLocks noChangeAspect="1"/>
          </p:cNvPicPr>
          <p:nvPr/>
        </p:nvPicPr>
        <p:blipFill>
          <a:blip r:embed="rId2" cstate="print"/>
          <a:stretch>
            <a:fillRect/>
          </a:stretch>
        </p:blipFill>
        <p:spPr>
          <a:xfrm>
            <a:off x="2514600" y="1524000"/>
            <a:ext cx="374015" cy="361950"/>
          </a:xfrm>
          <a:prstGeom prst="rect">
            <a:avLst/>
          </a:prstGeom>
        </p:spPr>
      </p:pic>
      <p:pic>
        <p:nvPicPr>
          <p:cNvPr id="5" name="Picture 4" descr="revolvedsurface.gif"/>
          <p:cNvPicPr>
            <a:picLocks noChangeAspect="1"/>
          </p:cNvPicPr>
          <p:nvPr/>
        </p:nvPicPr>
        <p:blipFill>
          <a:blip r:embed="rId3" cstate="print"/>
          <a:stretch>
            <a:fillRect/>
          </a:stretch>
        </p:blipFill>
        <p:spPr>
          <a:xfrm>
            <a:off x="2590800" y="3886200"/>
            <a:ext cx="381000" cy="368710"/>
          </a:xfrm>
          <a:prstGeom prst="rect">
            <a:avLst/>
          </a:prstGeom>
        </p:spPr>
      </p:pic>
      <p:pic>
        <p:nvPicPr>
          <p:cNvPr id="6" name="Picture 5" descr="3-03.gif"/>
          <p:cNvPicPr>
            <a:picLocks noChangeAspect="1"/>
          </p:cNvPicPr>
          <p:nvPr/>
        </p:nvPicPr>
        <p:blipFill>
          <a:blip r:embed="rId4" cstate="print">
            <a:clrChange>
              <a:clrFrom>
                <a:srgbClr val="FFFFFF"/>
              </a:clrFrom>
              <a:clrTo>
                <a:srgbClr val="FFFFFF">
                  <a:alpha val="0"/>
                </a:srgbClr>
              </a:clrTo>
            </a:clrChange>
          </a:blip>
          <a:stretch>
            <a:fillRect/>
          </a:stretch>
        </p:blipFill>
        <p:spPr>
          <a:xfrm>
            <a:off x="6019800" y="1524000"/>
            <a:ext cx="2352675" cy="1619875"/>
          </a:xfrm>
          <a:prstGeom prst="rect">
            <a:avLst/>
          </a:prstGeom>
        </p:spPr>
      </p:pic>
      <p:pic>
        <p:nvPicPr>
          <p:cNvPr id="38914" name="Picture 2"/>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096000" y="3886200"/>
            <a:ext cx="2280999" cy="2362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2800" dirty="0" smtClean="0"/>
              <a:t>What is surfacing and why use it?</a:t>
            </a:r>
            <a:endParaRPr lang="en-US" sz="2800" dirty="0" smtClean="0"/>
          </a:p>
        </p:txBody>
      </p:sp>
      <p:sp>
        <p:nvSpPr>
          <p:cNvPr id="55299" name="Content Placeholder 2"/>
          <p:cNvSpPr>
            <a:spLocks noGrp="1"/>
          </p:cNvSpPr>
          <p:nvPr>
            <p:ph idx="1"/>
          </p:nvPr>
        </p:nvSpPr>
        <p:spPr>
          <a:xfrm>
            <a:off x="533400" y="1295400"/>
            <a:ext cx="8229600" cy="4953000"/>
          </a:xfrm>
        </p:spPr>
        <p:txBody>
          <a:bodyPr/>
          <a:lstStyle/>
          <a:p>
            <a:r>
              <a:rPr lang="en-US" sz="1600" dirty="0" smtClean="0"/>
              <a:t>Modeling with surface-based features typically begins with a </a:t>
            </a:r>
            <a:endParaRPr lang="en-US" sz="1600" dirty="0" smtClean="0"/>
          </a:p>
          <a:p>
            <a:r>
              <a:rPr lang="en-US" sz="1600" dirty="0" smtClean="0"/>
              <a:t>wireframe</a:t>
            </a:r>
            <a:r>
              <a:rPr lang="en-US" sz="1600" dirty="0" smtClean="0"/>
              <a:t>, </a:t>
            </a:r>
            <a:r>
              <a:rPr lang="en-US" sz="1600" dirty="0" smtClean="0"/>
              <a:t>from </a:t>
            </a:r>
            <a:r>
              <a:rPr lang="en-US" sz="1600" dirty="0" smtClean="0"/>
              <a:t>which surfaces are generated</a:t>
            </a:r>
            <a:r>
              <a:rPr lang="en-US" sz="1600" dirty="0" smtClean="0"/>
              <a:t>.</a:t>
            </a:r>
          </a:p>
          <a:p>
            <a:endParaRPr lang="en-US" sz="1600" dirty="0" smtClean="0"/>
          </a:p>
          <a:p>
            <a:endParaRPr lang="en-US" sz="1600" dirty="0" smtClean="0"/>
          </a:p>
          <a:p>
            <a:endParaRPr lang="en-US" sz="1600" dirty="0" smtClean="0"/>
          </a:p>
          <a:p>
            <a:endParaRPr lang="en-US" sz="1600" dirty="0" smtClean="0"/>
          </a:p>
          <a:p>
            <a:r>
              <a:rPr lang="en-US" sz="1600" dirty="0" smtClean="0"/>
              <a:t> </a:t>
            </a:r>
            <a:r>
              <a:rPr lang="en-US" sz="1600" dirty="0" smtClean="0"/>
              <a:t>Key features of surface modeling:</a:t>
            </a:r>
          </a:p>
          <a:p>
            <a:pPr>
              <a:buFont typeface="Arial" pitchFamily="34" charset="0"/>
              <a:buChar char="•"/>
            </a:pPr>
            <a:r>
              <a:rPr lang="en-US" sz="1600" dirty="0" smtClean="0"/>
              <a:t>It is characterized by control points used to define 2D and </a:t>
            </a:r>
          </a:p>
          <a:p>
            <a:r>
              <a:rPr lang="en-US" sz="1600" dirty="0" smtClean="0"/>
              <a:t>	3D </a:t>
            </a:r>
            <a:r>
              <a:rPr lang="en-US" sz="1600" dirty="0" smtClean="0"/>
              <a:t>curves</a:t>
            </a:r>
            <a:r>
              <a:rPr lang="en-US" sz="1600" dirty="0" smtClean="0"/>
              <a:t>.</a:t>
            </a:r>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endParaRPr lang="en-US" sz="1600" dirty="0" smtClean="0"/>
          </a:p>
          <a:p>
            <a:pPr>
              <a:buFont typeface="Arial" pitchFamily="34" charset="0"/>
              <a:buChar char="•"/>
            </a:pPr>
            <a:r>
              <a:rPr lang="en-US" sz="1600" dirty="0" smtClean="0"/>
              <a:t>A </a:t>
            </a:r>
            <a:r>
              <a:rPr lang="en-US" sz="1600" dirty="0" smtClean="0"/>
              <a:t>model's topology is driven by edges and curves. Edges and faces are mainly based on </a:t>
            </a:r>
            <a:r>
              <a:rPr lang="en-US" sz="1600" dirty="0" err="1" smtClean="0"/>
              <a:t>splines</a:t>
            </a:r>
            <a:r>
              <a:rPr lang="en-US" sz="1600" dirty="0" smtClean="0"/>
              <a:t>.</a:t>
            </a:r>
          </a:p>
          <a:p>
            <a:pPr>
              <a:buFont typeface="Arial" pitchFamily="34" charset="0"/>
              <a:buChar char="•"/>
            </a:pPr>
            <a:r>
              <a:rPr lang="en-US" sz="1600" dirty="0" smtClean="0"/>
              <a:t>Surface shapes are very important, therefore direct </a:t>
            </a:r>
            <a:r>
              <a:rPr lang="en-US" sz="1600" dirty="0" err="1" smtClean="0"/>
              <a:t>editability</a:t>
            </a:r>
            <a:r>
              <a:rPr lang="en-US" sz="1600" dirty="0" smtClean="0"/>
              <a:t> of underlying curves and edges is crucial.</a:t>
            </a:r>
          </a:p>
          <a:p>
            <a:pPr>
              <a:buFont typeface="Arial" pitchFamily="34" charset="0"/>
              <a:buChar char="•"/>
            </a:pPr>
            <a:r>
              <a:rPr lang="en-US" sz="1600" dirty="0" smtClean="0"/>
              <a:t>Highlight lines, silhouette edges and flow lines of a model are important.</a:t>
            </a:r>
          </a:p>
          <a:p>
            <a:pPr marL="0" indent="0" eaLnBrk="1" hangingPunct="1">
              <a:buFont typeface="Arial" pitchFamily="34" charset="0"/>
              <a:buChar char="•"/>
            </a:pPr>
            <a:endParaRPr lang="en-US" sz="3200" b="1" dirty="0" smtClean="0"/>
          </a:p>
          <a:p>
            <a:pPr marL="0" indent="0" eaLnBrk="1" hangingPunct="1">
              <a:buFont typeface="Arial" pitchFamily="34" charset="0"/>
              <a:buChar char="•"/>
            </a:pPr>
            <a:endParaRPr lang="en-US" sz="3200" b="1"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
            </a:r>
            <a:br>
              <a:rPr lang="en-US" dirty="0" smtClean="0"/>
            </a:b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10" name="Picture 9" descr="razor_surf_n_curves.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172200" y="1295400"/>
            <a:ext cx="1705810" cy="1676400"/>
          </a:xfrm>
          <a:prstGeom prst="rect">
            <a:avLst/>
          </a:prstGeom>
        </p:spPr>
      </p:pic>
      <p:pic>
        <p:nvPicPr>
          <p:cNvPr id="11" name="Picture 10" descr="pt_control.gif"/>
          <p:cNvPicPr>
            <a:picLocks noChangeAspect="1"/>
          </p:cNvPicPr>
          <p:nvPr/>
        </p:nvPicPr>
        <p:blipFill>
          <a:blip r:embed="rId4" cstate="print"/>
          <a:stretch>
            <a:fillRect/>
          </a:stretch>
        </p:blipFill>
        <p:spPr>
          <a:xfrm>
            <a:off x="1981200" y="3352800"/>
            <a:ext cx="3276600" cy="13716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Creating and editing simple surfaces</a:t>
            </a:r>
            <a:endParaRPr lang="en-US" dirty="0"/>
          </a:p>
        </p:txBody>
      </p:sp>
      <p:sp>
        <p:nvSpPr>
          <p:cNvPr id="3" name="Content Placeholder 2"/>
          <p:cNvSpPr>
            <a:spLocks noGrp="1"/>
          </p:cNvSpPr>
          <p:nvPr>
            <p:ph idx="1"/>
          </p:nvPr>
        </p:nvSpPr>
        <p:spPr>
          <a:xfrm>
            <a:off x="533400" y="1600200"/>
            <a:ext cx="8208963" cy="4681537"/>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600" dirty="0" smtClean="0"/>
              <a:t>In </a:t>
            </a:r>
            <a:r>
              <a:rPr lang="en-US" sz="1600" dirty="0" smtClean="0"/>
              <a:t>this activity, you will learn to create and edit simple surfaces. You will use sketches in a training file to create an extruded surface and a revolved surface. After completing the surface, you will edit the sketch curve to observe the surface shape changes.</a:t>
            </a:r>
          </a:p>
          <a:p>
            <a:r>
              <a:rPr lang="en-US" sz="1600" b="1" dirty="0" smtClean="0"/>
              <a:t>Objectives</a:t>
            </a:r>
          </a:p>
          <a:p>
            <a:r>
              <a:rPr lang="en-US" sz="1600" dirty="0" smtClean="0"/>
              <a:t>After completing this activity you will be able to:</a:t>
            </a:r>
          </a:p>
          <a:p>
            <a:pPr>
              <a:buFont typeface="Arial" pitchFamily="34" charset="0"/>
              <a:buChar char="•"/>
            </a:pPr>
            <a:r>
              <a:rPr lang="en-US" sz="1600" dirty="0" smtClean="0"/>
              <a:t>Create and edit an extruded surface.</a:t>
            </a:r>
          </a:p>
          <a:p>
            <a:pPr>
              <a:buFont typeface="Arial" pitchFamily="34" charset="0"/>
              <a:buChar char="•"/>
            </a:pPr>
            <a:r>
              <a:rPr lang="en-US" sz="1600" dirty="0" smtClean="0"/>
              <a:t>Create and edit a revolved surface.</a:t>
            </a:r>
          </a:p>
          <a:p>
            <a:pPr>
              <a:buFont typeface="Arial" pitchFamily="34" charset="0"/>
              <a:buChar char="•"/>
            </a:pPr>
            <a:r>
              <a:rPr lang="en-US" sz="1600" dirty="0" smtClean="0"/>
              <a:t>Click here to open the activity.</a:t>
            </a:r>
          </a:p>
          <a:p>
            <a:endParaRPr lang="en-US" dirty="0"/>
          </a:p>
        </p:txBody>
      </p:sp>
      <p:pic>
        <p:nvPicPr>
          <p:cNvPr id="4" name="Picture 3" descr="3A1-06.gif"/>
          <p:cNvPicPr>
            <a:picLocks noChangeAspect="1"/>
          </p:cNvPicPr>
          <p:nvPr/>
        </p:nvPicPr>
        <p:blipFill>
          <a:blip r:embed="rId2" cstate="print"/>
          <a:stretch>
            <a:fillRect/>
          </a:stretch>
        </p:blipFill>
        <p:spPr>
          <a:xfrm>
            <a:off x="3048000" y="1828800"/>
            <a:ext cx="2619375" cy="20193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simple surfaces for construction</a:t>
            </a:r>
            <a:endParaRPr lang="en-US" dirty="0"/>
          </a:p>
        </p:txBody>
      </p:sp>
      <p:sp>
        <p:nvSpPr>
          <p:cNvPr id="3" name="Content Placeholder 2"/>
          <p:cNvSpPr>
            <a:spLocks noGrp="1"/>
          </p:cNvSpPr>
          <p:nvPr>
            <p:ph idx="1"/>
          </p:nvPr>
        </p:nvSpPr>
        <p:spPr/>
        <p:txBody>
          <a:bodyPr/>
          <a:lstStyle/>
          <a:p>
            <a:r>
              <a:rPr lang="en-US" sz="1600" b="1" dirty="0" smtClean="0"/>
              <a:t>Simple construction surfaces — </a:t>
            </a:r>
            <a:r>
              <a:rPr lang="en-US" sz="1600" dirty="0" smtClean="0"/>
              <a:t>Besides representing a very simple method of creating needed faces, the extruded and revolved surface commands can be used to build construction surfaces necessary in the generation of intersection curves with other faces. In this situation, the surfaces can be hidden after the operation is complete; this is preferred to deletion of the faces since they are parents of the intersection curves. </a:t>
            </a:r>
          </a:p>
          <a:p>
            <a:endParaRPr lang="en-US" sz="1600" b="1" dirty="0" smtClean="0"/>
          </a:p>
          <a:p>
            <a:r>
              <a:rPr lang="en-US" sz="1600" b="1" dirty="0" smtClean="0"/>
              <a:t>Construction </a:t>
            </a:r>
            <a:r>
              <a:rPr lang="en-US" sz="1600" b="1" dirty="0" smtClean="0"/>
              <a:t>surface deletion — </a:t>
            </a:r>
            <a:r>
              <a:rPr lang="en-US" sz="1600" dirty="0" smtClean="0"/>
              <a:t>If deletion of a surface is required, and that face has children (the intersection curve, possibly others), the </a:t>
            </a:r>
            <a:r>
              <a:rPr lang="en-US" sz="1600" b="1" dirty="0" smtClean="0"/>
              <a:t>Drop Parents</a:t>
            </a:r>
            <a:r>
              <a:rPr lang="en-US" sz="1600" dirty="0" smtClean="0"/>
              <a:t> command will permit the curves to remain after the surface is removed. However, those curves are no longer associated, and cannot be edited. Therefore, caution is advised when using Drop Parents.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 Tear-off</a:t>
            </a:r>
            <a:endParaRPr lang="en-US" dirty="0"/>
          </a:p>
        </p:txBody>
      </p:sp>
      <p:pic>
        <p:nvPicPr>
          <p:cNvPr id="4" name="Content Placeholder 3" descr="Sketch-tear.jpg"/>
          <p:cNvPicPr>
            <a:picLocks noGrp="1" noChangeAspect="1"/>
          </p:cNvPicPr>
          <p:nvPr>
            <p:ph idx="1"/>
          </p:nvPr>
        </p:nvPicPr>
        <p:blipFill>
          <a:blip r:embed="rId2" cstate="print"/>
          <a:stretch>
            <a:fillRect/>
          </a:stretch>
        </p:blipFill>
        <p:spPr>
          <a:xfrm>
            <a:off x="2743200" y="609600"/>
            <a:ext cx="551180" cy="53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609600" y="1447800"/>
            <a:ext cx="8229600" cy="2308324"/>
          </a:xfrm>
          <a:prstGeom prst="rect">
            <a:avLst/>
          </a:prstGeom>
        </p:spPr>
        <p:txBody>
          <a:bodyPr wrap="square">
            <a:spAutoFit/>
          </a:bodyPr>
          <a:lstStyle/>
          <a:p>
            <a:r>
              <a:rPr lang="en-US" sz="1600" dirty="0" smtClean="0"/>
              <a:t>Typical surface design is by creating several curves on three base planes. As new planes are created, adding and copying profiles can be tedious, if not impossible. </a:t>
            </a:r>
            <a:r>
              <a:rPr lang="en-US" sz="1600" b="1" dirty="0" smtClean="0"/>
              <a:t>Sketch Tear-Off</a:t>
            </a:r>
            <a:r>
              <a:rPr lang="en-US" sz="1600" dirty="0" smtClean="0"/>
              <a:t> provides a clear modeling advantage in that it: </a:t>
            </a:r>
          </a:p>
          <a:p>
            <a:pPr>
              <a:buFont typeface="Arial" pitchFamily="34" charset="0"/>
              <a:buChar char="•"/>
            </a:pPr>
            <a:r>
              <a:rPr lang="en-US" sz="1600" dirty="0" smtClean="0"/>
              <a:t>Transfers or copies sketches from one plane onto another.</a:t>
            </a:r>
          </a:p>
          <a:p>
            <a:pPr>
              <a:buFont typeface="Arial" pitchFamily="34" charset="0"/>
              <a:buChar char="•"/>
            </a:pPr>
            <a:r>
              <a:rPr lang="en-US" sz="1600" dirty="0" smtClean="0"/>
              <a:t>Quickly creates new cross sections without having to define a plane, and include geometry. </a:t>
            </a:r>
          </a:p>
          <a:p>
            <a:pPr>
              <a:buFont typeface="Arial" pitchFamily="34" charset="0"/>
              <a:buChar char="•"/>
            </a:pPr>
            <a:r>
              <a:rPr lang="en-US" sz="1600" dirty="0" smtClean="0"/>
              <a:t>Replicates sketches quickly for use in swept or lofted protrusions.</a:t>
            </a:r>
          </a:p>
          <a:p>
            <a:pPr>
              <a:buFont typeface="Arial" pitchFamily="34" charset="0"/>
              <a:buChar char="•"/>
            </a:pPr>
            <a:r>
              <a:rPr lang="en-US" sz="1600" dirty="0" smtClean="0"/>
              <a:t>Creates new sketches which are parallel or perpendicular, along curves, angular associative, copied or moved.</a:t>
            </a:r>
            <a:endParaRPr lang="en-US" sz="1600" dirty="0"/>
          </a:p>
        </p:txBody>
      </p:sp>
      <p:pic>
        <p:nvPicPr>
          <p:cNvPr id="6" name="Picture 5" descr="Sketch-tear_ex2.gif"/>
          <p:cNvPicPr>
            <a:picLocks noChangeAspect="1"/>
          </p:cNvPicPr>
          <p:nvPr/>
        </p:nvPicPr>
        <p:blipFill>
          <a:blip r:embed="rId3" cstate="print">
            <a:clrChange>
              <a:clrFrom>
                <a:srgbClr val="FFFFFF"/>
              </a:clrFrom>
              <a:clrTo>
                <a:srgbClr val="FFFFFF">
                  <a:alpha val="0"/>
                </a:srgbClr>
              </a:clrTo>
            </a:clrChange>
          </a:blip>
          <a:stretch>
            <a:fillRect/>
          </a:stretch>
        </p:blipFill>
        <p:spPr>
          <a:xfrm>
            <a:off x="2667000" y="3657600"/>
            <a:ext cx="3183467" cy="2667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swept surface</a:t>
            </a:r>
            <a:endParaRPr lang="en-US" dirty="0"/>
          </a:p>
        </p:txBody>
      </p:sp>
      <p:sp>
        <p:nvSpPr>
          <p:cNvPr id="3" name="Content Placeholder 2"/>
          <p:cNvSpPr>
            <a:spLocks noGrp="1"/>
          </p:cNvSpPr>
          <p:nvPr>
            <p:ph idx="1"/>
          </p:nvPr>
        </p:nvSpPr>
        <p:spPr/>
        <p:txBody>
          <a:bodyPr/>
          <a:lstStyle/>
          <a:p>
            <a:r>
              <a:rPr lang="en-US" sz="1600" dirty="0" smtClean="0"/>
              <a:t>The </a:t>
            </a:r>
            <a:r>
              <a:rPr lang="en-US" sz="1600" b="1" dirty="0" smtClean="0"/>
              <a:t>Swept </a:t>
            </a:r>
            <a:r>
              <a:rPr lang="en-US" sz="1600" dirty="0" smtClean="0"/>
              <a:t>command creates a construction surface by extruding a profile along a path. </a:t>
            </a:r>
          </a:p>
          <a:p>
            <a:endParaRPr lang="en-US" dirty="0"/>
          </a:p>
        </p:txBody>
      </p:sp>
      <p:pic>
        <p:nvPicPr>
          <p:cNvPr id="4" name="Picture 3" descr="3-10.gif"/>
          <p:cNvPicPr>
            <a:picLocks noChangeAspect="1"/>
          </p:cNvPicPr>
          <p:nvPr/>
        </p:nvPicPr>
        <p:blipFill>
          <a:blip r:embed="rId2" cstate="print">
            <a:clrChange>
              <a:clrFrom>
                <a:srgbClr val="FFFFFF"/>
              </a:clrFrom>
              <a:clrTo>
                <a:srgbClr val="FFFFFF">
                  <a:alpha val="0"/>
                </a:srgbClr>
              </a:clrTo>
            </a:clrChange>
          </a:blip>
          <a:stretch>
            <a:fillRect/>
          </a:stretch>
        </p:blipFill>
        <p:spPr>
          <a:xfrm>
            <a:off x="3581400" y="2590800"/>
            <a:ext cx="3524250" cy="2600325"/>
          </a:xfrm>
          <a:prstGeom prst="rect">
            <a:avLst/>
          </a:prstGeom>
        </p:spPr>
      </p:pic>
      <p:sp>
        <p:nvSpPr>
          <p:cNvPr id="5" name="TextBox 4"/>
          <p:cNvSpPr txBox="1"/>
          <p:nvPr/>
        </p:nvSpPr>
        <p:spPr>
          <a:xfrm>
            <a:off x="609600" y="3352800"/>
            <a:ext cx="2895600" cy="1323439"/>
          </a:xfrm>
          <a:prstGeom prst="rect">
            <a:avLst/>
          </a:prstGeom>
          <a:noFill/>
        </p:spPr>
        <p:txBody>
          <a:bodyPr wrap="square" rtlCol="0">
            <a:spAutoFit/>
          </a:bodyPr>
          <a:lstStyle/>
          <a:p>
            <a:r>
              <a:rPr lang="en-US" sz="1600" dirty="0" smtClean="0"/>
              <a:t>A: profile/sketch</a:t>
            </a:r>
          </a:p>
          <a:p>
            <a:endParaRPr lang="en-US" sz="1600" dirty="0" smtClean="0"/>
          </a:p>
          <a:p>
            <a:r>
              <a:rPr lang="en-US" sz="1600" dirty="0" smtClean="0"/>
              <a:t>B:  path</a:t>
            </a:r>
          </a:p>
          <a:p>
            <a:endParaRPr lang="en-US" sz="1600" dirty="0" smtClean="0"/>
          </a:p>
          <a:p>
            <a:r>
              <a:rPr lang="en-US" sz="1600" dirty="0" smtClean="0"/>
              <a:t>C: swept surface</a:t>
            </a:r>
            <a:endParaRPr lang="en-US" sz="1600" dirty="0"/>
          </a:p>
        </p:txBody>
      </p:sp>
      <p:pic>
        <p:nvPicPr>
          <p:cNvPr id="6" name="Picture 5" descr="sweptsurface.gif"/>
          <p:cNvPicPr>
            <a:picLocks noChangeAspect="1"/>
          </p:cNvPicPr>
          <p:nvPr/>
        </p:nvPicPr>
        <p:blipFill>
          <a:blip r:embed="rId3" cstate="print"/>
          <a:stretch>
            <a:fillRect/>
          </a:stretch>
        </p:blipFill>
        <p:spPr>
          <a:xfrm>
            <a:off x="4038600" y="533400"/>
            <a:ext cx="533400" cy="516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Sweep options</a:t>
            </a:r>
            <a:endParaRPr lang="en-US" dirty="0"/>
          </a:p>
        </p:txBody>
      </p:sp>
      <p:sp>
        <p:nvSpPr>
          <p:cNvPr id="3" name="Content Placeholder 2"/>
          <p:cNvSpPr>
            <a:spLocks noGrp="1"/>
          </p:cNvSpPr>
          <p:nvPr>
            <p:ph idx="1"/>
          </p:nvPr>
        </p:nvSpPr>
        <p:spPr/>
        <p:txBody>
          <a:bodyPr/>
          <a:lstStyle/>
          <a:p>
            <a:r>
              <a:rPr lang="en-US" sz="1600" b="1" dirty="0" smtClean="0"/>
              <a:t>Sweep options — </a:t>
            </a:r>
            <a:r>
              <a:rPr lang="en-US" sz="1600" dirty="0" smtClean="0"/>
              <a:t>You must specify the Sweep Options before the command begins.</a:t>
            </a:r>
            <a:endParaRPr lang="en-US" sz="1600" dirty="0"/>
          </a:p>
        </p:txBody>
      </p:sp>
      <p:pic>
        <p:nvPicPr>
          <p:cNvPr id="4" name="Picture 3" descr="3-11.gif"/>
          <p:cNvPicPr>
            <a:picLocks noChangeAspect="1"/>
          </p:cNvPicPr>
          <p:nvPr/>
        </p:nvPicPr>
        <p:blipFill>
          <a:blip r:embed="rId2" cstate="print"/>
          <a:stretch>
            <a:fillRect/>
          </a:stretch>
        </p:blipFill>
        <p:spPr>
          <a:xfrm>
            <a:off x="381000" y="1905000"/>
            <a:ext cx="4248978" cy="4343400"/>
          </a:xfrm>
          <a:prstGeom prst="rect">
            <a:avLst/>
          </a:prstGeom>
        </p:spPr>
      </p:pic>
      <p:sp>
        <p:nvSpPr>
          <p:cNvPr id="5" name="Rectangle 4"/>
          <p:cNvSpPr/>
          <p:nvPr/>
        </p:nvSpPr>
        <p:spPr>
          <a:xfrm>
            <a:off x="4572000" y="2209800"/>
            <a:ext cx="4572000" cy="3754874"/>
          </a:xfrm>
          <a:prstGeom prst="rect">
            <a:avLst/>
          </a:prstGeom>
        </p:spPr>
        <p:txBody>
          <a:bodyPr>
            <a:spAutoFit/>
          </a:bodyPr>
          <a:lstStyle/>
          <a:p>
            <a:r>
              <a:rPr lang="en-US" sz="1400" dirty="0" smtClean="0"/>
              <a:t>The </a:t>
            </a:r>
            <a:r>
              <a:rPr lang="en-US" sz="1400" i="1" dirty="0" smtClean="0"/>
              <a:t>single path and cross-section</a:t>
            </a:r>
            <a:r>
              <a:rPr lang="en-US" sz="1400" dirty="0" smtClean="0"/>
              <a:t> option allows you to only define one path and one cross section. </a:t>
            </a:r>
          </a:p>
          <a:p>
            <a:pPr>
              <a:buFont typeface="Arial" pitchFamily="34" charset="0"/>
              <a:buChar char="•"/>
            </a:pPr>
            <a:r>
              <a:rPr lang="en-US" sz="1400" dirty="0" smtClean="0"/>
              <a:t>The path and cross section can be open or closed.</a:t>
            </a:r>
          </a:p>
          <a:p>
            <a:r>
              <a:rPr lang="en-US" sz="1400" dirty="0" smtClean="0"/>
              <a:t>The </a:t>
            </a:r>
            <a:r>
              <a:rPr lang="en-US" sz="1400" i="1" dirty="0" smtClean="0"/>
              <a:t>multiple paths and cross-sections</a:t>
            </a:r>
            <a:r>
              <a:rPr lang="en-US" sz="1400" dirty="0" smtClean="0"/>
              <a:t> option allows you to define up to three paths and an unlimited number of cross sections. </a:t>
            </a:r>
          </a:p>
          <a:p>
            <a:pPr>
              <a:buFont typeface="Arial" pitchFamily="34" charset="0"/>
              <a:buChar char="•"/>
            </a:pPr>
            <a:r>
              <a:rPr lang="en-US" sz="1400" dirty="0" smtClean="0"/>
              <a:t>After you define one or two paths, click the Next button on the </a:t>
            </a:r>
            <a:r>
              <a:rPr lang="en-US" sz="1400" dirty="0" smtClean="0"/>
              <a:t>command </a:t>
            </a:r>
            <a:r>
              <a:rPr lang="en-US" sz="1400" dirty="0" smtClean="0"/>
              <a:t>bar to proceed to the cross-section step.</a:t>
            </a:r>
          </a:p>
          <a:p>
            <a:pPr>
              <a:buFont typeface="Arial" pitchFamily="34" charset="0"/>
              <a:buChar char="•"/>
            </a:pPr>
            <a:r>
              <a:rPr lang="en-US" sz="1400" dirty="0" smtClean="0"/>
              <a:t>The cross sections can exist anywhere along the path, be all open or all closed and can be planar or non-planar.</a:t>
            </a:r>
          </a:p>
          <a:p>
            <a:pPr>
              <a:buFont typeface="Arial" pitchFamily="34" charset="0"/>
              <a:buChar char="•"/>
            </a:pPr>
            <a:r>
              <a:rPr lang="en-US" sz="1400" dirty="0" smtClean="0"/>
              <a:t>You cannot mix open and closed cross-sections.</a:t>
            </a:r>
          </a:p>
          <a:p>
            <a:pPr>
              <a:buFont typeface="Arial" pitchFamily="34" charset="0"/>
              <a:buChar char="•"/>
            </a:pPr>
            <a:r>
              <a:rPr lang="en-US" sz="1400" dirty="0" smtClean="0"/>
              <a:t>A sweep path can consist of either tangent or non-tangent elements.</a:t>
            </a:r>
          </a:p>
          <a:p>
            <a:pPr>
              <a:buFont typeface="Arial" pitchFamily="34" charset="0"/>
              <a:buChar char="•"/>
            </a:pPr>
            <a:r>
              <a:rPr lang="en-US" sz="1400" dirty="0" smtClean="0"/>
              <a:t>If you define a third path, the command automatically proceeds to the cross-section step.</a:t>
            </a:r>
            <a:endParaRPr lang="en-US"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Creating a swept surface</a:t>
            </a:r>
            <a:endParaRPr lang="en-US" dirty="0"/>
          </a:p>
        </p:txBody>
      </p:sp>
      <p:sp>
        <p:nvSpPr>
          <p:cNvPr id="3" name="Content Placeholder 2"/>
          <p:cNvSpPr>
            <a:spLocks noGrp="1"/>
          </p:cNvSpPr>
          <p:nvPr>
            <p:ph idx="1"/>
          </p:nvPr>
        </p:nvSpPr>
        <p:spPr/>
        <p: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b="1" dirty="0" smtClean="0"/>
          </a:p>
          <a:p>
            <a:r>
              <a:rPr lang="en-US" sz="1600" b="1" dirty="0" smtClean="0"/>
              <a:t>Overview</a:t>
            </a:r>
            <a:endParaRPr lang="en-US" sz="1600" b="1" dirty="0" smtClean="0"/>
          </a:p>
          <a:p>
            <a:r>
              <a:rPr lang="en-US" sz="1600" dirty="0" smtClean="0"/>
              <a:t>In this activity, you will learn to create and edit a swept surface. You will use provided sketches to create a swept surface. After completing the surface, you will edit the sketch path and cross sections to observe the surface shape changes.</a:t>
            </a:r>
          </a:p>
          <a:p>
            <a:r>
              <a:rPr lang="en-US" sz="1600" b="1" dirty="0" smtClean="0"/>
              <a:t>Objectives</a:t>
            </a:r>
          </a:p>
          <a:p>
            <a:r>
              <a:rPr lang="en-US" sz="1600" dirty="0" smtClean="0"/>
              <a:t>After completing this activity you will be able to create and edit a swept surface.</a:t>
            </a:r>
          </a:p>
          <a:p>
            <a:endParaRPr lang="en-US" dirty="0"/>
          </a:p>
        </p:txBody>
      </p:sp>
      <p:pic>
        <p:nvPicPr>
          <p:cNvPr id="4" name="Picture 3" descr="3A2-16.gif"/>
          <p:cNvPicPr>
            <a:picLocks noChangeAspect="1"/>
          </p:cNvPicPr>
          <p:nvPr/>
        </p:nvPicPr>
        <p:blipFill>
          <a:blip r:embed="rId2" cstate="print"/>
          <a:stretch>
            <a:fillRect/>
          </a:stretch>
        </p:blipFill>
        <p:spPr>
          <a:xfrm>
            <a:off x="3048000" y="1371600"/>
            <a:ext cx="2066925" cy="25336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lofted surface (ordered modeling)</a:t>
            </a:r>
            <a:endParaRPr lang="en-US" dirty="0"/>
          </a:p>
        </p:txBody>
      </p:sp>
      <p:sp>
        <p:nvSpPr>
          <p:cNvPr id="3" name="Content Placeholder 2"/>
          <p:cNvSpPr>
            <a:spLocks noGrp="1"/>
          </p:cNvSpPr>
          <p:nvPr>
            <p:ph idx="1"/>
          </p:nvPr>
        </p:nvSpPr>
        <p:spPr>
          <a:xfrm>
            <a:off x="533400" y="1295400"/>
            <a:ext cx="8208963" cy="4681537"/>
          </a:xfrm>
        </p:spPr>
        <p:txBody>
          <a:bodyPr/>
          <a:lstStyle/>
          <a:p>
            <a:r>
              <a:rPr lang="en-US" sz="1600" dirty="0" smtClean="0"/>
              <a:t>Lofted surfaces are constructed by extruding two or more cross sections to construct a feature</a:t>
            </a:r>
            <a:r>
              <a:rPr lang="en-US" sz="1600" dirty="0" smtClean="0"/>
              <a:t>.</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pPr>
              <a:buFont typeface="Arial" pitchFamily="34" charset="0"/>
              <a:buChar char="•"/>
            </a:pPr>
            <a:r>
              <a:rPr lang="en-US" sz="1600" dirty="0" smtClean="0"/>
              <a:t>Cross </a:t>
            </a:r>
            <a:r>
              <a:rPr lang="en-US" sz="1600" dirty="0" smtClean="0"/>
              <a:t>sections can be defined by drawing a profile, selecting existing sketch elements or selecting edges of surfaces.</a:t>
            </a:r>
          </a:p>
          <a:p>
            <a:pPr>
              <a:buFont typeface="Arial" pitchFamily="34" charset="0"/>
              <a:buChar char="•"/>
            </a:pPr>
            <a:r>
              <a:rPr lang="en-US" sz="1600" dirty="0" smtClean="0"/>
              <a:t>You can also use a guide curve to define a path between the cross sections of the loft.</a:t>
            </a:r>
          </a:p>
          <a:p>
            <a:pPr>
              <a:buFont typeface="Arial" pitchFamily="34" charset="0"/>
              <a:buChar char="•"/>
            </a:pPr>
            <a:r>
              <a:rPr lang="en-US" sz="1600" dirty="0" smtClean="0"/>
              <a:t>The end condition, or Extent, options allow you to control the shape of the loft feature where it meets the first and last cross sections.</a:t>
            </a:r>
          </a:p>
          <a:p>
            <a:pPr>
              <a:buFont typeface="Arial" pitchFamily="34" charset="0"/>
              <a:buChar char="•"/>
            </a:pPr>
            <a:r>
              <a:rPr lang="en-US" sz="1600" dirty="0" smtClean="0"/>
              <a:t>The loft feature is associative to the input elements, regardless of the element type you use to define the cross sections and guide curves.</a:t>
            </a:r>
          </a:p>
          <a:p>
            <a:pPr>
              <a:buFont typeface="Arial" pitchFamily="34" charset="0"/>
              <a:buChar char="•"/>
            </a:pPr>
            <a:r>
              <a:rPr lang="en-US" sz="1600" dirty="0" smtClean="0"/>
              <a:t>While in Ordered modeling, the</a:t>
            </a:r>
            <a:r>
              <a:rPr lang="en-US" sz="1600" i="1" dirty="0" smtClean="0"/>
              <a:t> Lofted Surface</a:t>
            </a:r>
            <a:r>
              <a:rPr lang="en-US" sz="1600" dirty="0" smtClean="0"/>
              <a:t> icon may need to be added to the command ribbon. </a:t>
            </a:r>
            <a:r>
              <a:rPr lang="en-US" sz="1600" dirty="0" smtClean="0"/>
              <a:t>Use</a:t>
            </a:r>
            <a:r>
              <a:rPr lang="en-US" sz="1600" b="1" dirty="0" smtClean="0"/>
              <a:t> </a:t>
            </a:r>
            <a:r>
              <a:rPr lang="en-US" sz="1600" b="1" dirty="0" smtClean="0"/>
              <a:t>Customize the Ribbon</a:t>
            </a:r>
            <a:r>
              <a:rPr lang="en-US" sz="1600" dirty="0" smtClean="0"/>
              <a:t> to add this command. </a:t>
            </a:r>
          </a:p>
          <a:p>
            <a:endParaRPr lang="en-US" sz="1600" dirty="0"/>
          </a:p>
        </p:txBody>
      </p:sp>
      <p:pic>
        <p:nvPicPr>
          <p:cNvPr id="4" name="Picture 3" descr="loft_basics.gif"/>
          <p:cNvPicPr>
            <a:picLocks noChangeAspect="1"/>
          </p:cNvPicPr>
          <p:nvPr/>
        </p:nvPicPr>
        <p:blipFill>
          <a:blip r:embed="rId2" cstate="print">
            <a:clrChange>
              <a:clrFrom>
                <a:srgbClr val="FFFFFF"/>
              </a:clrFrom>
              <a:clrTo>
                <a:srgbClr val="FFFFFF">
                  <a:alpha val="0"/>
                </a:srgbClr>
              </a:clrTo>
            </a:clrChange>
          </a:blip>
          <a:stretch>
            <a:fillRect/>
          </a:stretch>
        </p:blipFill>
        <p:spPr>
          <a:xfrm>
            <a:off x="1828800" y="1524000"/>
            <a:ext cx="4905375" cy="2133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bounded surface</a:t>
            </a:r>
            <a:endParaRPr lang="en-US" dirty="0"/>
          </a:p>
        </p:txBody>
      </p:sp>
      <p:sp>
        <p:nvSpPr>
          <p:cNvPr id="3" name="Content Placeholder 2"/>
          <p:cNvSpPr>
            <a:spLocks noGrp="1"/>
          </p:cNvSpPr>
          <p:nvPr>
            <p:ph idx="1"/>
          </p:nvPr>
        </p:nvSpPr>
        <p:spPr/>
        <p:txBody>
          <a:bodyPr/>
          <a:lstStyle/>
          <a:p>
            <a:r>
              <a:rPr lang="en-US" sz="1600" dirty="0" smtClean="0"/>
              <a:t>The Bounded Surface command creates a surface between curves or edges. This command is </a:t>
            </a:r>
            <a:r>
              <a:rPr lang="en-US" sz="1600" dirty="0" smtClean="0"/>
              <a:t>useful </a:t>
            </a:r>
            <a:r>
              <a:rPr lang="en-US" sz="1600" dirty="0" smtClean="0"/>
              <a:t>when you want to fill in gaps between other adjacent surfaces</a:t>
            </a:r>
            <a:r>
              <a:rPr lang="en-US" sz="1600" dirty="0" smtClean="0"/>
              <a:t>.</a:t>
            </a:r>
          </a:p>
          <a:p>
            <a:endParaRPr lang="en-US" sz="1600" dirty="0" smtClean="0"/>
          </a:p>
          <a:p>
            <a:pPr>
              <a:buFont typeface="Arial" pitchFamily="34" charset="0"/>
              <a:buChar char="•"/>
            </a:pPr>
            <a:r>
              <a:rPr lang="en-US" sz="1600" dirty="0" smtClean="0"/>
              <a:t>The curve/edge set must form a closed loop.</a:t>
            </a:r>
          </a:p>
          <a:p>
            <a:pPr>
              <a:buFont typeface="Arial" pitchFamily="34" charset="0"/>
              <a:buChar char="•"/>
            </a:pPr>
            <a:r>
              <a:rPr lang="en-US" sz="1600" dirty="0" smtClean="0"/>
              <a:t>Adjacent faces can be used to control tangency on the new bounded surface.</a:t>
            </a:r>
          </a:p>
          <a:p>
            <a:pPr>
              <a:buFont typeface="Arial" pitchFamily="34" charset="0"/>
              <a:buChar char="•"/>
            </a:pPr>
            <a:r>
              <a:rPr lang="en-US" sz="1600" dirty="0" smtClean="0"/>
              <a:t>The preparation of edges/curves to be utilized may require the use of the derived curve and split curve commands.</a:t>
            </a:r>
          </a:p>
          <a:p>
            <a:pPr>
              <a:buFont typeface="Arial" pitchFamily="34" charset="0"/>
              <a:buChar char="•"/>
            </a:pPr>
            <a:r>
              <a:rPr lang="en-US" sz="1600" dirty="0" smtClean="0"/>
              <a:t>The </a:t>
            </a:r>
            <a:r>
              <a:rPr lang="en-US" sz="1600" dirty="0" err="1" smtClean="0"/>
              <a:t>keypoint</a:t>
            </a:r>
            <a:r>
              <a:rPr lang="en-US" sz="1600" dirty="0" smtClean="0"/>
              <a:t> curve command can be used to generate a boundary curve.</a:t>
            </a:r>
          </a:p>
          <a:p>
            <a:endParaRPr lang="en-US" sz="1600" dirty="0" smtClean="0"/>
          </a:p>
          <a:p>
            <a:endParaRPr lang="en-US" sz="1600" dirty="0"/>
          </a:p>
        </p:txBody>
      </p:sp>
      <p:pic>
        <p:nvPicPr>
          <p:cNvPr id="4" name="Picture 3" descr="3-53.gif"/>
          <p:cNvPicPr>
            <a:picLocks noChangeAspect="1"/>
          </p:cNvPicPr>
          <p:nvPr/>
        </p:nvPicPr>
        <p:blipFill>
          <a:blip r:embed="rId2" cstate="print">
            <a:clrChange>
              <a:clrFrom>
                <a:srgbClr val="FFFFFF"/>
              </a:clrFrom>
              <a:clrTo>
                <a:srgbClr val="FFFFFF">
                  <a:alpha val="0"/>
                </a:srgbClr>
              </a:clrTo>
            </a:clrChange>
          </a:blip>
          <a:stretch>
            <a:fillRect/>
          </a:stretch>
        </p:blipFill>
        <p:spPr>
          <a:xfrm>
            <a:off x="1371600" y="3505200"/>
            <a:ext cx="3143250" cy="2495550"/>
          </a:xfrm>
          <a:prstGeom prst="rect">
            <a:avLst/>
          </a:prstGeom>
        </p:spPr>
      </p:pic>
      <p:pic>
        <p:nvPicPr>
          <p:cNvPr id="5" name="Picture 4" descr="3-63.gif"/>
          <p:cNvPicPr>
            <a:picLocks noChangeAspect="1"/>
          </p:cNvPicPr>
          <p:nvPr/>
        </p:nvPicPr>
        <p:blipFill>
          <a:blip r:embed="rId3" cstate="print">
            <a:clrChange>
              <a:clrFrom>
                <a:srgbClr val="FFFFFF"/>
              </a:clrFrom>
              <a:clrTo>
                <a:srgbClr val="FFFFFF">
                  <a:alpha val="0"/>
                </a:srgbClr>
              </a:clrTo>
            </a:clrChange>
          </a:blip>
          <a:stretch>
            <a:fillRect/>
          </a:stretch>
        </p:blipFill>
        <p:spPr>
          <a:xfrm>
            <a:off x="4648200" y="3429000"/>
            <a:ext cx="3429000" cy="2419350"/>
          </a:xfrm>
          <a:prstGeom prst="rect">
            <a:avLst/>
          </a:prstGeom>
        </p:spPr>
      </p:pic>
      <p:pic>
        <p:nvPicPr>
          <p:cNvPr id="6" name="Picture 5" descr="boundedsurface.gif"/>
          <p:cNvPicPr>
            <a:picLocks noChangeAspect="1"/>
          </p:cNvPicPr>
          <p:nvPr/>
        </p:nvPicPr>
        <p:blipFill>
          <a:blip r:embed="rId4" cstate="print"/>
          <a:stretch>
            <a:fillRect/>
          </a:stretch>
        </p:blipFill>
        <p:spPr>
          <a:xfrm>
            <a:off x="4343400" y="609600"/>
            <a:ext cx="47244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BlueSurf</a:t>
            </a:r>
            <a:endParaRPr lang="en-US" dirty="0"/>
          </a:p>
        </p:txBody>
      </p:sp>
      <p:sp>
        <p:nvSpPr>
          <p:cNvPr id="3" name="Content Placeholder 2"/>
          <p:cNvSpPr>
            <a:spLocks noGrp="1"/>
          </p:cNvSpPr>
          <p:nvPr>
            <p:ph idx="1"/>
          </p:nvPr>
        </p:nvSpPr>
        <p:spPr>
          <a:xfrm>
            <a:off x="539751" y="1592263"/>
            <a:ext cx="5556249" cy="4681537"/>
          </a:xfrm>
        </p:spPr>
        <p:txBody>
          <a:bodyPr/>
          <a:lstStyle/>
          <a:p>
            <a:r>
              <a:rPr lang="en-US" sz="1600" dirty="0" err="1" smtClean="0"/>
              <a:t>BlueSurf</a:t>
            </a:r>
            <a:r>
              <a:rPr lang="en-US" sz="1600" dirty="0" smtClean="0"/>
              <a:t> is a surface creation command used to generate complex, but highly editable surfaces. Like loft and sweep, a </a:t>
            </a:r>
            <a:r>
              <a:rPr lang="en-US" sz="1600" dirty="0" err="1" smtClean="0"/>
              <a:t>BlueSurf</a:t>
            </a:r>
            <a:r>
              <a:rPr lang="en-US" sz="1600" dirty="0" smtClean="0"/>
              <a:t> utilizes sections and guide curves, and these parent curves drive the behavior of the resultant surface. </a:t>
            </a:r>
            <a:endParaRPr lang="en-US" sz="1600" dirty="0" smtClean="0"/>
          </a:p>
          <a:p>
            <a:endParaRPr lang="en-US" sz="1600" dirty="0" smtClean="0"/>
          </a:p>
          <a:p>
            <a:r>
              <a:rPr lang="en-US" sz="1600" dirty="0" smtClean="0"/>
              <a:t>Several </a:t>
            </a:r>
            <a:r>
              <a:rPr lang="en-US" sz="1600" dirty="0" smtClean="0"/>
              <a:t>techniques can be applied to further edit a </a:t>
            </a:r>
            <a:r>
              <a:rPr lang="en-US" sz="1600" dirty="0" err="1" smtClean="0"/>
              <a:t>BlueSurf</a:t>
            </a:r>
            <a:r>
              <a:rPr lang="en-US" sz="1600" dirty="0" smtClean="0"/>
              <a:t>:</a:t>
            </a:r>
            <a:endParaRPr lang="en-US" sz="1600" dirty="0" smtClean="0"/>
          </a:p>
          <a:p>
            <a:pPr>
              <a:buFont typeface="Arial" pitchFamily="34" charset="0"/>
              <a:buChar char="•"/>
            </a:pPr>
            <a:r>
              <a:rPr lang="en-US" sz="1600" dirty="0" smtClean="0"/>
              <a:t>New section and/or guides can be incorporated, providing additional control over the </a:t>
            </a:r>
            <a:r>
              <a:rPr lang="en-US" sz="1600" dirty="0" err="1" smtClean="0"/>
              <a:t>BlueSurf</a:t>
            </a:r>
            <a:r>
              <a:rPr lang="en-US" sz="1600" dirty="0" smtClean="0"/>
              <a:t> topology.</a:t>
            </a:r>
          </a:p>
          <a:p>
            <a:pPr>
              <a:buFont typeface="Arial" pitchFamily="34" charset="0"/>
              <a:buChar char="•"/>
            </a:pPr>
            <a:r>
              <a:rPr lang="en-US" sz="1600" dirty="0" smtClean="0"/>
              <a:t>As sections and/or guides are added, the number of edit points can be increased or reduced through the concept called Edit Point Data Management.</a:t>
            </a:r>
          </a:p>
          <a:p>
            <a:pPr>
              <a:buFont typeface="Arial" pitchFamily="34" charset="0"/>
              <a:buChar char="•"/>
            </a:pPr>
            <a:r>
              <a:rPr lang="en-US" sz="1600" dirty="0" err="1" smtClean="0"/>
              <a:t>BlueDot</a:t>
            </a:r>
            <a:r>
              <a:rPr lang="en-US" sz="1600" dirty="0" smtClean="0"/>
              <a:t> edit points can be moved in order to manipulate the surface; both Shape and Local Edits are available.</a:t>
            </a:r>
          </a:p>
          <a:p>
            <a:endParaRPr lang="en-US" dirty="0"/>
          </a:p>
        </p:txBody>
      </p:sp>
      <p:pic>
        <p:nvPicPr>
          <p:cNvPr id="4" name="Picture 3" descr="su_ex09_01A.gif"/>
          <p:cNvPicPr>
            <a:picLocks noChangeAspect="1"/>
          </p:cNvPicPr>
          <p:nvPr/>
        </p:nvPicPr>
        <p:blipFill>
          <a:blip r:embed="rId2" cstate="print">
            <a:clrChange>
              <a:clrFrom>
                <a:srgbClr val="FFFFFF"/>
              </a:clrFrom>
              <a:clrTo>
                <a:srgbClr val="FFFFFF">
                  <a:alpha val="0"/>
                </a:srgbClr>
              </a:clrTo>
            </a:clrChange>
          </a:blip>
          <a:stretch>
            <a:fillRect/>
          </a:stretch>
        </p:blipFill>
        <p:spPr>
          <a:xfrm>
            <a:off x="6336576" y="1676400"/>
            <a:ext cx="2807424" cy="4343400"/>
          </a:xfrm>
          <a:prstGeom prst="rect">
            <a:avLst/>
          </a:prstGeom>
        </p:spPr>
      </p:pic>
      <p:pic>
        <p:nvPicPr>
          <p:cNvPr id="5" name="Picture 4" descr="bluesurf.gif"/>
          <p:cNvPicPr>
            <a:picLocks noChangeAspect="1"/>
          </p:cNvPicPr>
          <p:nvPr/>
        </p:nvPicPr>
        <p:blipFill>
          <a:blip r:embed="rId3" cstate="print"/>
          <a:stretch>
            <a:fillRect/>
          </a:stretch>
        </p:blipFill>
        <p:spPr>
          <a:xfrm>
            <a:off x="2133600" y="609600"/>
            <a:ext cx="533400" cy="516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BlueSurf</a:t>
            </a:r>
            <a:r>
              <a:rPr lang="en-US" dirty="0" smtClean="0"/>
              <a:t> options</a:t>
            </a:r>
            <a:endParaRPr lang="en-US" dirty="0"/>
          </a:p>
        </p:txBody>
      </p:sp>
      <p:sp>
        <p:nvSpPr>
          <p:cNvPr id="3" name="Content Placeholder 2"/>
          <p:cNvSpPr>
            <a:spLocks noGrp="1"/>
          </p:cNvSpPr>
          <p:nvPr>
            <p:ph idx="1"/>
          </p:nvPr>
        </p:nvSpPr>
        <p:spPr>
          <a:xfrm>
            <a:off x="539750" y="1592263"/>
            <a:ext cx="4108449" cy="4681537"/>
          </a:xfrm>
        </p:spPr>
        <p:txBody>
          <a:bodyPr/>
          <a:lstStyle/>
          <a:p>
            <a:r>
              <a:rPr lang="en-US" sz="1600" dirty="0" smtClean="0"/>
              <a:t>The </a:t>
            </a:r>
            <a:r>
              <a:rPr lang="en-US" sz="1600" i="1" dirty="0" err="1" smtClean="0"/>
              <a:t>BlueSurf</a:t>
            </a:r>
            <a:r>
              <a:rPr lang="en-US" sz="1600" i="1" dirty="0" smtClean="0"/>
              <a:t> Options</a:t>
            </a:r>
            <a:r>
              <a:rPr lang="en-US" sz="1600" dirty="0" smtClean="0"/>
              <a:t> gives you control over tangency, end capping, open vs. closed extents and vertex mapping. </a:t>
            </a:r>
          </a:p>
          <a:p>
            <a:r>
              <a:rPr lang="en-US" sz="1600" dirty="0" smtClean="0"/>
              <a:t>On the </a:t>
            </a:r>
            <a:r>
              <a:rPr lang="en-US" sz="1600" i="1" dirty="0" smtClean="0"/>
              <a:t>Standard</a:t>
            </a:r>
            <a:r>
              <a:rPr lang="en-US" sz="1600" dirty="0" smtClean="0"/>
              <a:t> </a:t>
            </a:r>
            <a:r>
              <a:rPr lang="en-US" sz="1600" dirty="0" smtClean="0"/>
              <a:t>tab</a:t>
            </a:r>
            <a:r>
              <a:rPr lang="en-US" sz="1600" dirty="0" smtClean="0"/>
              <a:t>, there are options </a:t>
            </a:r>
            <a:r>
              <a:rPr lang="en-US" sz="1600" dirty="0" smtClean="0"/>
              <a:t>to</a:t>
            </a:r>
          </a:p>
          <a:p>
            <a:pPr>
              <a:buFont typeface="Arial" pitchFamily="34" charset="0"/>
              <a:buChar char="•"/>
            </a:pPr>
            <a:r>
              <a:rPr lang="en-US" sz="1600" dirty="0" smtClean="0"/>
              <a:t>T</a:t>
            </a:r>
            <a:r>
              <a:rPr lang="en-US" sz="1600" dirty="0" smtClean="0"/>
              <a:t>angency </a:t>
            </a:r>
            <a:r>
              <a:rPr lang="en-US" sz="1600" dirty="0" smtClean="0"/>
              <a:t>control </a:t>
            </a:r>
            <a:r>
              <a:rPr lang="en-US" sz="1600" dirty="0" smtClean="0"/>
              <a:t> </a:t>
            </a:r>
            <a:r>
              <a:rPr lang="en-US" sz="1600" dirty="0" smtClean="0"/>
              <a:t>for </a:t>
            </a:r>
            <a:r>
              <a:rPr lang="en-US" sz="1600" dirty="0" smtClean="0"/>
              <a:t>x-sections </a:t>
            </a:r>
            <a:r>
              <a:rPr lang="en-US" sz="1600" dirty="0" smtClean="0"/>
              <a:t>and edge </a:t>
            </a:r>
            <a:r>
              <a:rPr lang="en-US" sz="1600" dirty="0" smtClean="0"/>
              <a:t>guides</a:t>
            </a:r>
          </a:p>
          <a:p>
            <a:pPr>
              <a:buFont typeface="Arial" pitchFamily="34" charset="0"/>
              <a:buChar char="•"/>
            </a:pPr>
            <a:r>
              <a:rPr lang="en-US" sz="1600" dirty="0" smtClean="0"/>
              <a:t>End capping (for closed x-sections)</a:t>
            </a:r>
          </a:p>
          <a:p>
            <a:pPr>
              <a:buFont typeface="Arial" pitchFamily="34" charset="0"/>
              <a:buChar char="•"/>
            </a:pPr>
            <a:r>
              <a:rPr lang="en-US" sz="1600" dirty="0" smtClean="0"/>
              <a:t>Extent type (open vs. closed)</a:t>
            </a:r>
          </a:p>
          <a:p>
            <a:pPr>
              <a:buFont typeface="Arial" pitchFamily="34" charset="0"/>
              <a:buChar char="•"/>
            </a:pPr>
            <a:r>
              <a:rPr lang="en-US" sz="1600" dirty="0" smtClean="0"/>
              <a:t>Curve connectivity for inserted sketches</a:t>
            </a:r>
          </a:p>
          <a:p>
            <a:r>
              <a:rPr lang="en-US" sz="1600" dirty="0" smtClean="0"/>
              <a:t>On the </a:t>
            </a:r>
            <a:r>
              <a:rPr lang="en-US" sz="1600" i="1" dirty="0" smtClean="0"/>
              <a:t>Advanced</a:t>
            </a:r>
            <a:r>
              <a:rPr lang="en-US" sz="1600" dirty="0" smtClean="0"/>
              <a:t> tab, you can control vertex mapping (to be covered later)</a:t>
            </a:r>
            <a:endParaRPr lang="en-US" dirty="0"/>
          </a:p>
        </p:txBody>
      </p:sp>
      <p:pic>
        <p:nvPicPr>
          <p:cNvPr id="39939" name="Picture 3"/>
          <p:cNvPicPr>
            <a:picLocks noChangeAspect="1" noChangeArrowheads="1"/>
          </p:cNvPicPr>
          <p:nvPr/>
        </p:nvPicPr>
        <p:blipFill>
          <a:blip r:embed="rId2" cstate="print"/>
          <a:srcRect/>
          <a:stretch>
            <a:fillRect/>
          </a:stretch>
        </p:blipFill>
        <p:spPr bwMode="auto">
          <a:xfrm>
            <a:off x="5105400" y="1524000"/>
            <a:ext cx="3657600" cy="3457575"/>
          </a:xfrm>
          <a:prstGeom prst="rect">
            <a:avLst/>
          </a:prstGeom>
          <a:noFill/>
          <a:ln w="9525">
            <a:noFill/>
            <a:miter lim="800000"/>
            <a:headEnd/>
            <a:tailEnd/>
          </a:ln>
        </p:spPr>
      </p:pic>
      <p:pic>
        <p:nvPicPr>
          <p:cNvPr id="6" name="Picture 5" descr="3-16.gif"/>
          <p:cNvPicPr>
            <a:picLocks noChangeAspect="1"/>
          </p:cNvPicPr>
          <p:nvPr/>
        </p:nvPicPr>
        <p:blipFill>
          <a:blip r:embed="rId3" cstate="print"/>
          <a:stretch>
            <a:fillRect/>
          </a:stretch>
        </p:blipFill>
        <p:spPr>
          <a:xfrm>
            <a:off x="3124200" y="685800"/>
            <a:ext cx="48768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surface modeling workflow</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Create control drawings</a:t>
            </a:r>
          </a:p>
          <a:p>
            <a:pPr marL="457200" indent="-457200">
              <a:buFont typeface="+mj-lt"/>
              <a:buAutoNum type="arabicPeriod"/>
            </a:pPr>
            <a:r>
              <a:rPr lang="en-US" dirty="0" smtClean="0"/>
              <a:t>Use 2D geometry to develop 3D curves</a:t>
            </a:r>
          </a:p>
          <a:p>
            <a:pPr marL="457200" indent="-457200">
              <a:buFont typeface="+mj-lt"/>
              <a:buAutoNum type="arabicPeriod"/>
            </a:pPr>
            <a:r>
              <a:rPr lang="en-US" dirty="0" smtClean="0"/>
              <a:t>Use 3D curves to develop surfaces</a:t>
            </a:r>
          </a:p>
          <a:p>
            <a:pPr marL="457200" indent="-457200">
              <a:buFont typeface="+mj-lt"/>
              <a:buAutoNum type="arabicPeriod"/>
            </a:pPr>
            <a:r>
              <a:rPr lang="en-US" dirty="0" smtClean="0"/>
              <a:t>Create a solid and add appropriate solid-based features</a:t>
            </a:r>
          </a:p>
          <a:p>
            <a:pPr marL="457200" indent="-457200">
              <a:buFont typeface="+mj-lt"/>
              <a:buAutoNum type="arabicPeriod"/>
            </a:pPr>
            <a:r>
              <a:rPr lang="en-US" dirty="0" smtClean="0"/>
              <a:t>Tweak</a:t>
            </a:r>
          </a:p>
          <a:p>
            <a:pPr marL="457200" indent="-457200"/>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basic </a:t>
            </a:r>
            <a:r>
              <a:rPr lang="en-US" dirty="0" err="1" smtClean="0"/>
              <a:t>BlueSurf</a:t>
            </a:r>
            <a:endParaRPr lang="en-US" dirty="0"/>
          </a:p>
        </p:txBody>
      </p:sp>
      <p:sp>
        <p:nvSpPr>
          <p:cNvPr id="3" name="Content Placeholder 2"/>
          <p:cNvSpPr>
            <a:spLocks noGrp="1"/>
          </p:cNvSpPr>
          <p:nvPr>
            <p:ph idx="1"/>
          </p:nvPr>
        </p:nvSpPr>
        <p:spPr/>
        <p:txBody>
          <a:bodyPr/>
          <a:lstStyle/>
          <a:p>
            <a:pPr>
              <a:buFont typeface="+mj-lt"/>
              <a:buAutoNum type="arabicPeriod"/>
            </a:pPr>
            <a:r>
              <a:rPr lang="en-US" sz="1600" dirty="0" smtClean="0"/>
              <a:t>The first step in creating a </a:t>
            </a:r>
            <a:r>
              <a:rPr lang="en-US" sz="1600" dirty="0" err="1" smtClean="0"/>
              <a:t>BlueSurf</a:t>
            </a:r>
            <a:r>
              <a:rPr lang="en-US" sz="1600" dirty="0" smtClean="0"/>
              <a:t> is selecting cross sections. The </a:t>
            </a:r>
            <a:r>
              <a:rPr lang="en-US" sz="1600" i="1" dirty="0" smtClean="0"/>
              <a:t>Cross Section </a:t>
            </a:r>
            <a:r>
              <a:rPr lang="en-US" sz="1600" i="1" dirty="0" smtClean="0"/>
              <a:t>step </a:t>
            </a:r>
            <a:r>
              <a:rPr lang="en-US" sz="1600" dirty="0" smtClean="0"/>
              <a:t>activates automatically. At least two cross sections are required. </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2.   Next </a:t>
            </a:r>
            <a:r>
              <a:rPr lang="en-US" sz="1600" dirty="0" smtClean="0"/>
              <a:t>you can select guide curves if needed. Click the Guide Curve Step and select the guide curve(s). </a:t>
            </a:r>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3.   Click </a:t>
            </a:r>
            <a:r>
              <a:rPr lang="en-US" sz="1600" dirty="0" smtClean="0"/>
              <a:t>Preview and then Finish</a:t>
            </a:r>
            <a:r>
              <a:rPr lang="en-US" sz="1600" dirty="0" smtClean="0"/>
              <a:t>. </a:t>
            </a:r>
            <a:endParaRPr lang="en-US" sz="1600" dirty="0" smtClean="0"/>
          </a:p>
          <a:p>
            <a:endParaRPr lang="en-US" sz="1600" dirty="0"/>
          </a:p>
        </p:txBody>
      </p:sp>
      <p:pic>
        <p:nvPicPr>
          <p:cNvPr id="4" name="Picture 3" descr="3-21.gif"/>
          <p:cNvPicPr>
            <a:picLocks noChangeAspect="1"/>
          </p:cNvPicPr>
          <p:nvPr/>
        </p:nvPicPr>
        <p:blipFill>
          <a:blip r:embed="rId2" cstate="print">
            <a:clrChange>
              <a:clrFrom>
                <a:srgbClr val="FFFFFF"/>
              </a:clrFrom>
              <a:clrTo>
                <a:srgbClr val="FFFFFF">
                  <a:alpha val="0"/>
                </a:srgbClr>
              </a:clrTo>
            </a:clrChange>
          </a:blip>
          <a:stretch>
            <a:fillRect/>
          </a:stretch>
        </p:blipFill>
        <p:spPr>
          <a:xfrm>
            <a:off x="3505200" y="2209800"/>
            <a:ext cx="914400" cy="809625"/>
          </a:xfrm>
          <a:prstGeom prst="rect">
            <a:avLst/>
          </a:prstGeom>
        </p:spPr>
      </p:pic>
      <p:pic>
        <p:nvPicPr>
          <p:cNvPr id="5" name="Picture 4" descr="3-21a.gif"/>
          <p:cNvPicPr>
            <a:picLocks noChangeAspect="1"/>
          </p:cNvPicPr>
          <p:nvPr/>
        </p:nvPicPr>
        <p:blipFill>
          <a:blip r:embed="rId3" cstate="print"/>
          <a:stretch>
            <a:fillRect/>
          </a:stretch>
        </p:blipFill>
        <p:spPr>
          <a:xfrm>
            <a:off x="3429000" y="3733800"/>
            <a:ext cx="914400" cy="828675"/>
          </a:xfrm>
          <a:prstGeom prst="rect">
            <a:avLst/>
          </a:prstGeom>
        </p:spPr>
      </p:pic>
      <p:pic>
        <p:nvPicPr>
          <p:cNvPr id="6" name="Picture 5" descr="3-22.gif"/>
          <p:cNvPicPr>
            <a:picLocks noChangeAspect="1"/>
          </p:cNvPicPr>
          <p:nvPr/>
        </p:nvPicPr>
        <p:blipFill>
          <a:blip r:embed="rId4" cstate="print">
            <a:clrChange>
              <a:clrFrom>
                <a:srgbClr val="FFFFFF"/>
              </a:clrFrom>
              <a:clrTo>
                <a:srgbClr val="FFFFFF">
                  <a:alpha val="0"/>
                </a:srgbClr>
              </a:clrTo>
            </a:clrChange>
          </a:blip>
          <a:stretch>
            <a:fillRect/>
          </a:stretch>
        </p:blipFill>
        <p:spPr>
          <a:xfrm>
            <a:off x="3276600" y="4648200"/>
            <a:ext cx="4419600" cy="1751769"/>
          </a:xfrm>
          <a:prstGeom prst="rect">
            <a:avLst/>
          </a:prstGeom>
        </p:spPr>
      </p:pic>
      <p:sp>
        <p:nvSpPr>
          <p:cNvPr id="7" name="Rectangle 6"/>
          <p:cNvSpPr/>
          <p:nvPr/>
        </p:nvSpPr>
        <p:spPr>
          <a:xfrm>
            <a:off x="1295400" y="5257800"/>
            <a:ext cx="1981200" cy="1169551"/>
          </a:xfrm>
          <a:prstGeom prst="rect">
            <a:avLst/>
          </a:prstGeom>
        </p:spPr>
        <p:txBody>
          <a:bodyPr wrap="square">
            <a:spAutoFit/>
          </a:bodyPr>
          <a:lstStyle/>
          <a:p>
            <a:r>
              <a:rPr lang="en-US" sz="1400" dirty="0" smtClean="0"/>
              <a:t>This example shows the </a:t>
            </a:r>
            <a:r>
              <a:rPr lang="en-US" sz="1400" dirty="0" err="1" smtClean="0"/>
              <a:t>BlueSurf</a:t>
            </a:r>
            <a:r>
              <a:rPr lang="en-US" sz="1400" dirty="0" smtClean="0"/>
              <a:t> result of two cross-sections (C1, C2) and two guide curves (G1, G2).</a:t>
            </a:r>
            <a:endParaRPr lang="en-US" sz="1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a:t>
            </a:r>
            <a:r>
              <a:rPr lang="en-US" dirty="0" err="1" smtClean="0"/>
              <a:t>BlueSurf</a:t>
            </a:r>
            <a:r>
              <a:rPr lang="en-US" dirty="0" smtClean="0"/>
              <a:t> shape control- insert sketch</a:t>
            </a:r>
            <a:endParaRPr lang="en-US" dirty="0"/>
          </a:p>
        </p:txBody>
      </p:sp>
      <p:sp>
        <p:nvSpPr>
          <p:cNvPr id="3" name="Content Placeholder 2"/>
          <p:cNvSpPr>
            <a:spLocks noGrp="1"/>
          </p:cNvSpPr>
          <p:nvPr>
            <p:ph idx="1"/>
          </p:nvPr>
        </p:nvSpPr>
        <p:spPr/>
        <p:txBody>
          <a:bodyPr/>
          <a:lstStyle/>
          <a:p>
            <a:r>
              <a:rPr lang="en-US" sz="1600" dirty="0" smtClean="0"/>
              <a:t>When you add a cross section or guide curve to an existing </a:t>
            </a:r>
            <a:r>
              <a:rPr lang="en-US" sz="1600" dirty="0" err="1" smtClean="0"/>
              <a:t>BlueSurf</a:t>
            </a:r>
            <a:r>
              <a:rPr lang="en-US" sz="1600" dirty="0" smtClean="0"/>
              <a:t> feature using the </a:t>
            </a:r>
            <a:r>
              <a:rPr lang="en-US" sz="1600" i="1" dirty="0" smtClean="0"/>
              <a:t>Insert Sketch </a:t>
            </a:r>
            <a:r>
              <a:rPr lang="en-US" sz="1600" dirty="0" smtClean="0"/>
              <a:t>option, the new sketch is connected to the cross section(s) or guide curve(s). </a:t>
            </a:r>
            <a:endParaRPr lang="en-US" sz="1600" dirty="0" smtClean="0"/>
          </a:p>
          <a:p>
            <a:pPr>
              <a:buFont typeface="Arial" pitchFamily="34" charset="0"/>
              <a:buChar char="•"/>
            </a:pPr>
            <a:r>
              <a:rPr lang="en-US" sz="1600" dirty="0" smtClean="0"/>
              <a:t>You </a:t>
            </a:r>
            <a:r>
              <a:rPr lang="en-US" sz="1600" dirty="0" smtClean="0"/>
              <a:t>can use the </a:t>
            </a:r>
            <a:r>
              <a:rPr lang="en-US" sz="1600" dirty="0" err="1" smtClean="0"/>
              <a:t>BlueSurf</a:t>
            </a:r>
            <a:r>
              <a:rPr lang="en-US" sz="1600" dirty="0" smtClean="0"/>
              <a:t> Options dialog box to specify whether a connect relationship or a </a:t>
            </a:r>
            <a:r>
              <a:rPr lang="en-US" sz="1600" dirty="0" err="1" smtClean="0"/>
              <a:t>BlueDot</a:t>
            </a:r>
            <a:r>
              <a:rPr lang="en-US" sz="1600" dirty="0" smtClean="0"/>
              <a:t> is used to connect the sketch to the guide curves. The option you specify also affects how you can edit the feature later</a:t>
            </a:r>
            <a:r>
              <a:rPr lang="en-US" sz="1600" dirty="0" smtClean="0"/>
              <a:t>.</a:t>
            </a:r>
          </a:p>
          <a:p>
            <a:pPr>
              <a:buFont typeface="Arial" pitchFamily="34" charset="0"/>
              <a:buChar char="•"/>
            </a:pPr>
            <a:endParaRPr lang="en-US" sz="1600" dirty="0" smtClean="0"/>
          </a:p>
          <a:p>
            <a:pPr lvl="5">
              <a:buNone/>
            </a:pPr>
            <a:r>
              <a:rPr lang="en-US" sz="1600" dirty="0" smtClean="0"/>
              <a:t>	   Insert x-section		Insert guide curve</a:t>
            </a:r>
          </a:p>
        </p:txBody>
      </p:sp>
      <p:pic>
        <p:nvPicPr>
          <p:cNvPr id="4" name="Picture 3" descr="insertsketch.gif"/>
          <p:cNvPicPr>
            <a:picLocks noChangeAspect="1"/>
          </p:cNvPicPr>
          <p:nvPr/>
        </p:nvPicPr>
        <p:blipFill>
          <a:blip r:embed="rId2" cstate="print"/>
          <a:stretch>
            <a:fillRect/>
          </a:stretch>
        </p:blipFill>
        <p:spPr>
          <a:xfrm>
            <a:off x="6477000" y="685800"/>
            <a:ext cx="457200" cy="457200"/>
          </a:xfrm>
          <a:prstGeom prst="rect">
            <a:avLst/>
          </a:prstGeom>
        </p:spPr>
      </p:pic>
      <p:pic>
        <p:nvPicPr>
          <p:cNvPr id="5" name="Picture 4" descr="3-29.gif"/>
          <p:cNvPicPr>
            <a:picLocks noChangeAspect="1"/>
          </p:cNvPicPr>
          <p:nvPr/>
        </p:nvPicPr>
        <p:blipFill>
          <a:blip r:embed="rId3" cstate="print"/>
          <a:stretch>
            <a:fillRect/>
          </a:stretch>
        </p:blipFill>
        <p:spPr>
          <a:xfrm>
            <a:off x="1524000" y="3733800"/>
            <a:ext cx="2310713" cy="2514600"/>
          </a:xfrm>
          <a:prstGeom prst="rect">
            <a:avLst/>
          </a:prstGeom>
        </p:spPr>
      </p:pic>
      <p:pic>
        <p:nvPicPr>
          <p:cNvPr id="6" name="Picture 5" descr="3-31.gif"/>
          <p:cNvPicPr>
            <a:picLocks noChangeAspect="1"/>
          </p:cNvPicPr>
          <p:nvPr/>
        </p:nvPicPr>
        <p:blipFill>
          <a:blip r:embed="rId4" cstate="print"/>
          <a:stretch>
            <a:fillRect/>
          </a:stretch>
        </p:blipFill>
        <p:spPr>
          <a:xfrm>
            <a:off x="4876800" y="3733800"/>
            <a:ext cx="2307921" cy="25146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adding x-sections</a:t>
            </a:r>
            <a:endParaRPr lang="en-US" dirty="0"/>
          </a:p>
        </p:txBody>
      </p:sp>
      <p:sp>
        <p:nvSpPr>
          <p:cNvPr id="3" name="Content Placeholder 2"/>
          <p:cNvSpPr>
            <a:spLocks noGrp="1"/>
          </p:cNvSpPr>
          <p:nvPr>
            <p:ph idx="1"/>
          </p:nvPr>
        </p:nvSpPr>
        <p:spPr/>
        <p:txBody>
          <a:bodyPr/>
          <a:lstStyle/>
          <a:p>
            <a:r>
              <a:rPr lang="en-US" sz="1600" dirty="0" smtClean="0"/>
              <a:t>You can add cross sections to an existing </a:t>
            </a:r>
            <a:r>
              <a:rPr lang="en-US" sz="1600" dirty="0" err="1" smtClean="0"/>
              <a:t>BlueSurf</a:t>
            </a:r>
            <a:r>
              <a:rPr lang="en-US" sz="1600" dirty="0" smtClean="0"/>
              <a:t>. Unlike </a:t>
            </a:r>
            <a:r>
              <a:rPr lang="en-US" sz="1600" i="1" dirty="0" smtClean="0"/>
              <a:t>Insert Sketch</a:t>
            </a:r>
            <a:r>
              <a:rPr lang="en-US" sz="1600" dirty="0" smtClean="0"/>
              <a:t>, an added cross section redefines the surface shape definition. </a:t>
            </a:r>
            <a:endParaRPr lang="en-US" sz="1600" dirty="0" smtClean="0"/>
          </a:p>
          <a:p>
            <a:endParaRPr lang="en-US" sz="1200" dirty="0" smtClean="0"/>
          </a:p>
          <a:p>
            <a:r>
              <a:rPr lang="en-US" sz="1400" dirty="0" smtClean="0"/>
              <a:t>Note: An inserted sketch can be manipulated, and in turn the surface will be modified, but the surface is not  initially defined by that inserted sketch</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Any </a:t>
            </a:r>
            <a:r>
              <a:rPr lang="en-US" sz="1600" dirty="0" smtClean="0"/>
              <a:t>cross section sketch created after the </a:t>
            </a:r>
            <a:r>
              <a:rPr lang="en-US" sz="1600" dirty="0" err="1" smtClean="0"/>
              <a:t>BlueSurf</a:t>
            </a:r>
            <a:r>
              <a:rPr lang="en-US" sz="1600" dirty="0" smtClean="0"/>
              <a:t> is created will not be seen by the </a:t>
            </a:r>
            <a:r>
              <a:rPr lang="en-US" sz="1600" dirty="0" err="1" smtClean="0"/>
              <a:t>BlueSurf</a:t>
            </a:r>
            <a:r>
              <a:rPr lang="en-US" sz="1600" dirty="0" smtClean="0"/>
              <a:t> feature. When you edit a </a:t>
            </a:r>
            <a:r>
              <a:rPr lang="en-US" sz="1600" dirty="0" err="1" smtClean="0"/>
              <a:t>BlueSurf</a:t>
            </a:r>
            <a:r>
              <a:rPr lang="en-US" sz="1600" dirty="0" smtClean="0"/>
              <a:t>, it only recognizes sketches created before it was created</a:t>
            </a:r>
            <a:r>
              <a:rPr lang="en-US" sz="1600" dirty="0" smtClean="0"/>
              <a:t>.  We will discuss this topic next.</a:t>
            </a:r>
            <a:endParaRPr lang="en-US" sz="1600" dirty="0" smtClean="0"/>
          </a:p>
          <a:p>
            <a:endParaRPr lang="en-US" dirty="0"/>
          </a:p>
        </p:txBody>
      </p:sp>
      <p:pic>
        <p:nvPicPr>
          <p:cNvPr id="4096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2819400"/>
            <a:ext cx="2762250" cy="2057400"/>
          </a:xfrm>
          <a:prstGeom prst="rect">
            <a:avLst/>
          </a:prstGeom>
          <a:noFill/>
          <a:ln w="9525">
            <a:noFill/>
            <a:miter lim="800000"/>
            <a:headEnd/>
            <a:tailEnd/>
          </a:ln>
        </p:spPr>
      </p:pic>
      <p:pic>
        <p:nvPicPr>
          <p:cNvPr id="6" name="Picture 5" descr="3-37.gif"/>
          <p:cNvPicPr>
            <a:picLocks noChangeAspect="1"/>
          </p:cNvPicPr>
          <p:nvPr/>
        </p:nvPicPr>
        <p:blipFill>
          <a:blip r:embed="rId3" cstate="print">
            <a:clrChange>
              <a:clrFrom>
                <a:srgbClr val="FFFFFF"/>
              </a:clrFrom>
              <a:clrTo>
                <a:srgbClr val="FFFFFF">
                  <a:alpha val="0"/>
                </a:srgbClr>
              </a:clrTo>
            </a:clrChange>
          </a:blip>
          <a:stretch>
            <a:fillRect/>
          </a:stretch>
        </p:blipFill>
        <p:spPr>
          <a:xfrm>
            <a:off x="2819400" y="2895600"/>
            <a:ext cx="2933700" cy="1981200"/>
          </a:xfrm>
          <a:prstGeom prst="rect">
            <a:avLst/>
          </a:prstGeom>
        </p:spPr>
      </p:pic>
      <p:pic>
        <p:nvPicPr>
          <p:cNvPr id="7" name="Picture 6" descr="3-43.gif"/>
          <p:cNvPicPr>
            <a:picLocks noChangeAspect="1"/>
          </p:cNvPicPr>
          <p:nvPr/>
        </p:nvPicPr>
        <p:blipFill>
          <a:blip r:embed="rId4" cstate="print">
            <a:clrChange>
              <a:clrFrom>
                <a:srgbClr val="FFFFFF"/>
              </a:clrFrom>
              <a:clrTo>
                <a:srgbClr val="FFFFFF">
                  <a:alpha val="0"/>
                </a:srgbClr>
              </a:clrTo>
            </a:clrChange>
          </a:blip>
          <a:stretch>
            <a:fillRect/>
          </a:stretch>
        </p:blipFill>
        <p:spPr>
          <a:xfrm>
            <a:off x="6019800" y="2895600"/>
            <a:ext cx="2667000" cy="2032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x-sections created after the </a:t>
            </a:r>
            <a:r>
              <a:rPr lang="en-US" dirty="0" err="1" smtClean="0"/>
              <a:t>BlueSurf</a:t>
            </a:r>
            <a:endParaRPr lang="en-US" dirty="0"/>
          </a:p>
        </p:txBody>
      </p:sp>
      <p:sp>
        <p:nvSpPr>
          <p:cNvPr id="3" name="Content Placeholder 2"/>
          <p:cNvSpPr>
            <a:spLocks noGrp="1"/>
          </p:cNvSpPr>
          <p:nvPr>
            <p:ph idx="1"/>
          </p:nvPr>
        </p:nvSpPr>
        <p:spPr/>
        <p:txBody>
          <a:bodyPr/>
          <a:lstStyle/>
          <a:p>
            <a:r>
              <a:rPr lang="en-US" sz="1600" dirty="0" smtClean="0"/>
              <a:t>If you create a cross section (A) after the </a:t>
            </a:r>
            <a:r>
              <a:rPr lang="en-US" sz="1600" dirty="0" err="1" smtClean="0"/>
              <a:t>BlueSurf</a:t>
            </a:r>
            <a:r>
              <a:rPr lang="en-US" sz="1600" dirty="0" smtClean="0"/>
              <a:t> feature (B), the cross section will have to be moved up in the feature tree to be recognized by the </a:t>
            </a:r>
            <a:r>
              <a:rPr lang="en-US" sz="1600" dirty="0" err="1" smtClean="0"/>
              <a:t>BlueSurf</a:t>
            </a:r>
            <a:r>
              <a:rPr lang="en-US" sz="1600" dirty="0" smtClean="0"/>
              <a:t> feature</a:t>
            </a:r>
            <a:r>
              <a:rPr lang="en-US" sz="1600" dirty="0" smtClean="0"/>
              <a:t>.</a:t>
            </a:r>
          </a:p>
          <a:p>
            <a:endParaRPr lang="en-US" sz="1600" dirty="0" smtClean="0"/>
          </a:p>
          <a:p>
            <a:endParaRPr lang="en-US" sz="1600" dirty="0" smtClean="0"/>
          </a:p>
          <a:p>
            <a:endParaRPr lang="en-US" sz="1600" dirty="0" smtClean="0"/>
          </a:p>
          <a:p>
            <a:endParaRPr lang="en-US" sz="1600" dirty="0" smtClean="0"/>
          </a:p>
          <a:p>
            <a:r>
              <a:rPr lang="en-US" sz="1600" dirty="0" smtClean="0"/>
              <a:t>To move the cross section up in the feature tree, click the Select tool. In </a:t>
            </a:r>
            <a:r>
              <a:rPr lang="en-US" sz="1600" dirty="0" err="1" smtClean="0"/>
              <a:t>PathFinder</a:t>
            </a:r>
            <a:r>
              <a:rPr lang="en-US" sz="1600" dirty="0" smtClean="0"/>
              <a:t>, click and hold the Blue Surf and drag it below the latest sketch as shown. </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The </a:t>
            </a:r>
            <a:r>
              <a:rPr lang="en-US" sz="1600" dirty="0" smtClean="0"/>
              <a:t>sketch can now be seen by the </a:t>
            </a:r>
            <a:r>
              <a:rPr lang="en-US" sz="1600" dirty="0" err="1" smtClean="0"/>
              <a:t>BlueSurf</a:t>
            </a:r>
            <a:r>
              <a:rPr lang="en-US" sz="1600" dirty="0" smtClean="0"/>
              <a:t> feature.</a:t>
            </a:r>
          </a:p>
          <a:p>
            <a:endParaRPr lang="en-US" sz="1600" dirty="0"/>
          </a:p>
        </p:txBody>
      </p:sp>
      <p:pic>
        <p:nvPicPr>
          <p:cNvPr id="4" name="Picture 3" descr="3-44.gif"/>
          <p:cNvPicPr>
            <a:picLocks noChangeAspect="1"/>
          </p:cNvPicPr>
          <p:nvPr/>
        </p:nvPicPr>
        <p:blipFill>
          <a:blip r:embed="rId2" cstate="print"/>
          <a:stretch>
            <a:fillRect/>
          </a:stretch>
        </p:blipFill>
        <p:spPr>
          <a:xfrm>
            <a:off x="3657600" y="2286000"/>
            <a:ext cx="952500" cy="628650"/>
          </a:xfrm>
          <a:prstGeom prst="rect">
            <a:avLst/>
          </a:prstGeom>
        </p:spPr>
      </p:pic>
      <p:pic>
        <p:nvPicPr>
          <p:cNvPr id="5" name="Picture 4" descr="3-45.gif"/>
          <p:cNvPicPr>
            <a:picLocks noChangeAspect="1"/>
          </p:cNvPicPr>
          <p:nvPr/>
        </p:nvPicPr>
        <p:blipFill>
          <a:blip r:embed="rId3" cstate="print"/>
          <a:stretch>
            <a:fillRect/>
          </a:stretch>
        </p:blipFill>
        <p:spPr>
          <a:xfrm>
            <a:off x="3657600" y="3810000"/>
            <a:ext cx="1095375" cy="62865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mapping</a:t>
            </a:r>
            <a:endParaRPr lang="en-US" dirty="0"/>
          </a:p>
        </p:txBody>
      </p:sp>
      <p:sp>
        <p:nvSpPr>
          <p:cNvPr id="3" name="Content Placeholder 2"/>
          <p:cNvSpPr>
            <a:spLocks noGrp="1"/>
          </p:cNvSpPr>
          <p:nvPr>
            <p:ph idx="1"/>
          </p:nvPr>
        </p:nvSpPr>
        <p:spPr>
          <a:xfrm>
            <a:off x="539750" y="1295401"/>
            <a:ext cx="8208963" cy="4978400"/>
          </a:xfrm>
        </p:spPr>
        <p:txBody>
          <a:bodyPr/>
          <a:lstStyle/>
          <a:p>
            <a:r>
              <a:rPr lang="en-US" sz="1600" dirty="0" smtClean="0"/>
              <a:t>Vertex mapping is a technique to help create flow between section vertices. </a:t>
            </a:r>
          </a:p>
          <a:p>
            <a:endParaRPr lang="en-US" dirty="0"/>
          </a:p>
        </p:txBody>
      </p:sp>
      <p:pic>
        <p:nvPicPr>
          <p:cNvPr id="4" name="Picture 3" descr="3-46.gif"/>
          <p:cNvPicPr>
            <a:picLocks noChangeAspect="1"/>
          </p:cNvPicPr>
          <p:nvPr/>
        </p:nvPicPr>
        <p:blipFill>
          <a:blip r:embed="rId2" cstate="print">
            <a:clrChange>
              <a:clrFrom>
                <a:srgbClr val="FFFFFF"/>
              </a:clrFrom>
              <a:clrTo>
                <a:srgbClr val="FFFFFF">
                  <a:alpha val="0"/>
                </a:srgbClr>
              </a:clrTo>
            </a:clrChange>
          </a:blip>
          <a:stretch>
            <a:fillRect/>
          </a:stretch>
        </p:blipFill>
        <p:spPr>
          <a:xfrm>
            <a:off x="5029200" y="1524000"/>
            <a:ext cx="2524785" cy="1752600"/>
          </a:xfrm>
          <a:prstGeom prst="rect">
            <a:avLst/>
          </a:prstGeom>
        </p:spPr>
      </p:pic>
      <p:sp>
        <p:nvSpPr>
          <p:cNvPr id="5" name="Rectangle 4"/>
          <p:cNvSpPr/>
          <p:nvPr/>
        </p:nvSpPr>
        <p:spPr>
          <a:xfrm>
            <a:off x="533400" y="2133600"/>
            <a:ext cx="4572000" cy="954107"/>
          </a:xfrm>
          <a:prstGeom prst="rect">
            <a:avLst/>
          </a:prstGeom>
        </p:spPr>
        <p:txBody>
          <a:bodyPr>
            <a:spAutoFit/>
          </a:bodyPr>
          <a:lstStyle/>
          <a:p>
            <a:r>
              <a:rPr lang="en-US" sz="1400" dirty="0" smtClean="0"/>
              <a:t>Notice in the image </a:t>
            </a:r>
            <a:r>
              <a:rPr lang="en-US" sz="1400" dirty="0" smtClean="0"/>
              <a:t>that </a:t>
            </a:r>
            <a:r>
              <a:rPr lang="en-US" sz="1400" dirty="0" smtClean="0"/>
              <a:t>section (A) has four vertices and section (B) has three vertices. The </a:t>
            </a:r>
            <a:r>
              <a:rPr lang="en-US" sz="1400" dirty="0" err="1" smtClean="0"/>
              <a:t>BlueSurf</a:t>
            </a:r>
            <a:r>
              <a:rPr lang="en-US" sz="1400" dirty="0" smtClean="0"/>
              <a:t> command automatically inserts vertices equally spaced on each section. Notice the surface flow is not smooth.</a:t>
            </a:r>
            <a:endParaRPr lang="en-US" sz="1400" dirty="0"/>
          </a:p>
        </p:txBody>
      </p:sp>
      <p:sp>
        <p:nvSpPr>
          <p:cNvPr id="6" name="Rectangle 5"/>
          <p:cNvSpPr/>
          <p:nvPr/>
        </p:nvSpPr>
        <p:spPr>
          <a:xfrm>
            <a:off x="533400" y="3505200"/>
            <a:ext cx="4572000" cy="1384995"/>
          </a:xfrm>
          <a:prstGeom prst="rect">
            <a:avLst/>
          </a:prstGeom>
        </p:spPr>
        <p:txBody>
          <a:bodyPr>
            <a:spAutoFit/>
          </a:bodyPr>
          <a:lstStyle/>
          <a:p>
            <a:r>
              <a:rPr lang="en-US" sz="1400" dirty="0" smtClean="0"/>
              <a:t>You can add vertex map sets to create a smooth surface flow. You can add vertex maps while creating a </a:t>
            </a:r>
            <a:r>
              <a:rPr lang="en-US" sz="1400" dirty="0" err="1" smtClean="0"/>
              <a:t>BlueSurf</a:t>
            </a:r>
            <a:r>
              <a:rPr lang="en-US" sz="1400" dirty="0" smtClean="0"/>
              <a:t> or by editing an existing </a:t>
            </a:r>
            <a:r>
              <a:rPr lang="en-US" sz="1400" dirty="0" err="1" smtClean="0"/>
              <a:t>BlueSurf</a:t>
            </a:r>
            <a:r>
              <a:rPr lang="en-US" sz="1400" dirty="0" smtClean="0"/>
              <a:t>. On the </a:t>
            </a:r>
            <a:r>
              <a:rPr lang="en-US" sz="1400" dirty="0" err="1" smtClean="0"/>
              <a:t>BlueSurf</a:t>
            </a:r>
            <a:r>
              <a:rPr lang="en-US" sz="1400" dirty="0" smtClean="0"/>
              <a:t> Options dialog box, click the </a:t>
            </a:r>
            <a:r>
              <a:rPr lang="en-US" sz="1400" i="1" dirty="0" smtClean="0"/>
              <a:t>Advanced</a:t>
            </a:r>
            <a:r>
              <a:rPr lang="en-US" sz="1400" dirty="0" smtClean="0"/>
              <a:t> tab; </a:t>
            </a:r>
            <a:r>
              <a:rPr lang="en-US" sz="1400" dirty="0" smtClean="0"/>
              <a:t>click </a:t>
            </a:r>
            <a:r>
              <a:rPr lang="en-US" sz="1400" dirty="0" smtClean="0"/>
              <a:t>Add and then select two vertices to be mapped </a:t>
            </a:r>
            <a:r>
              <a:rPr lang="en-US" sz="1400" dirty="0" smtClean="0"/>
              <a:t>together. Repeat as needed.</a:t>
            </a:r>
            <a:endParaRPr lang="en-US" sz="1400" dirty="0"/>
          </a:p>
        </p:txBody>
      </p:sp>
      <p:pic>
        <p:nvPicPr>
          <p:cNvPr id="7" name="Picture 6" descr="3-49.gif"/>
          <p:cNvPicPr>
            <a:picLocks noChangeAspect="1"/>
          </p:cNvPicPr>
          <p:nvPr/>
        </p:nvPicPr>
        <p:blipFill>
          <a:blip r:embed="rId3" cstate="print"/>
          <a:stretch>
            <a:fillRect/>
          </a:stretch>
        </p:blipFill>
        <p:spPr>
          <a:xfrm>
            <a:off x="5029200" y="3505200"/>
            <a:ext cx="1669899" cy="1295400"/>
          </a:xfrm>
          <a:prstGeom prst="rect">
            <a:avLst/>
          </a:prstGeom>
        </p:spPr>
      </p:pic>
      <p:pic>
        <p:nvPicPr>
          <p:cNvPr id="8" name="Picture 7" descr="3-50.gif"/>
          <p:cNvPicPr>
            <a:picLocks noChangeAspect="1"/>
          </p:cNvPicPr>
          <p:nvPr/>
        </p:nvPicPr>
        <p:blipFill>
          <a:blip r:embed="rId4" cstate="print"/>
          <a:stretch>
            <a:fillRect/>
          </a:stretch>
        </p:blipFill>
        <p:spPr>
          <a:xfrm>
            <a:off x="7010400" y="3505200"/>
            <a:ext cx="1733282" cy="1295400"/>
          </a:xfrm>
          <a:prstGeom prst="rect">
            <a:avLst/>
          </a:prstGeom>
        </p:spPr>
      </p:pic>
      <p:sp>
        <p:nvSpPr>
          <p:cNvPr id="9" name="Rectangle 8"/>
          <p:cNvSpPr/>
          <p:nvPr/>
        </p:nvSpPr>
        <p:spPr>
          <a:xfrm>
            <a:off x="533400" y="5486400"/>
            <a:ext cx="3505200" cy="523220"/>
          </a:xfrm>
          <a:prstGeom prst="rect">
            <a:avLst/>
          </a:prstGeom>
        </p:spPr>
        <p:txBody>
          <a:bodyPr wrap="square">
            <a:spAutoFit/>
          </a:bodyPr>
          <a:lstStyle/>
          <a:p>
            <a:r>
              <a:rPr lang="en-US" sz="1400" dirty="0" smtClean="0"/>
              <a:t>Click OK in the dialog box and then Finish</a:t>
            </a:r>
            <a:r>
              <a:rPr lang="en-US" sz="1400" dirty="0" smtClean="0"/>
              <a:t>.</a:t>
            </a:r>
            <a:endParaRPr lang="en-US" sz="1400" dirty="0"/>
          </a:p>
        </p:txBody>
      </p:sp>
      <p:pic>
        <p:nvPicPr>
          <p:cNvPr id="10" name="Picture 9" descr="3-51.gif"/>
          <p:cNvPicPr>
            <a:picLocks noChangeAspect="1"/>
          </p:cNvPicPr>
          <p:nvPr/>
        </p:nvPicPr>
        <p:blipFill>
          <a:blip r:embed="rId5" cstate="print">
            <a:clrChange>
              <a:clrFrom>
                <a:srgbClr val="FFFFFF"/>
              </a:clrFrom>
              <a:clrTo>
                <a:srgbClr val="FFFFFF">
                  <a:alpha val="0"/>
                </a:srgbClr>
              </a:clrTo>
            </a:clrChange>
          </a:blip>
          <a:stretch>
            <a:fillRect/>
          </a:stretch>
        </p:blipFill>
        <p:spPr>
          <a:xfrm>
            <a:off x="5562600" y="4724400"/>
            <a:ext cx="2133600" cy="181186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Creating a </a:t>
            </a:r>
            <a:r>
              <a:rPr lang="en-US" dirty="0" err="1" smtClean="0"/>
              <a:t>BlueSurf</a:t>
            </a:r>
            <a:r>
              <a:rPr lang="en-US" dirty="0" smtClean="0"/>
              <a:t> using analytics</a:t>
            </a:r>
            <a:endParaRPr lang="en-US" dirty="0"/>
          </a:p>
        </p:txBody>
      </p:sp>
      <p:sp>
        <p:nvSpPr>
          <p:cNvPr id="3" name="Content Placeholder 2"/>
          <p:cNvSpPr>
            <a:spLocks noGrp="1"/>
          </p:cNvSpPr>
          <p:nvPr>
            <p:ph idx="1"/>
          </p:nvPr>
        </p:nvSpPr>
        <p:spPr/>
        <p: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b="1" dirty="0" smtClean="0"/>
              <a:t>Overview</a:t>
            </a:r>
            <a:endParaRPr lang="en-US" sz="1600" b="1" dirty="0" smtClean="0"/>
          </a:p>
          <a:p>
            <a:r>
              <a:rPr lang="en-US" sz="1600" dirty="0" smtClean="0"/>
              <a:t>In this activity, you will learn to create a </a:t>
            </a:r>
            <a:r>
              <a:rPr lang="en-US" sz="1600" dirty="0" err="1" smtClean="0"/>
              <a:t>BlueSurf</a:t>
            </a:r>
            <a:r>
              <a:rPr lang="en-US" sz="1600" dirty="0" smtClean="0"/>
              <a:t> feature. You will use provided sketches to create a </a:t>
            </a:r>
            <a:r>
              <a:rPr lang="en-US" sz="1600" dirty="0" err="1" smtClean="0"/>
              <a:t>BlueSurf</a:t>
            </a:r>
            <a:r>
              <a:rPr lang="en-US" sz="1600" dirty="0" smtClean="0"/>
              <a:t>.</a:t>
            </a:r>
            <a:endParaRPr lang="en-US" sz="1600" dirty="0" smtClean="0"/>
          </a:p>
          <a:p>
            <a:r>
              <a:rPr lang="en-US" sz="1600" b="1" dirty="0" smtClean="0"/>
              <a:t>Objectives</a:t>
            </a:r>
          </a:p>
          <a:p>
            <a:r>
              <a:rPr lang="en-US" sz="1600" dirty="0" smtClean="0"/>
              <a:t>After completing this activity you will be able to create a </a:t>
            </a:r>
            <a:r>
              <a:rPr lang="en-US" sz="1600" dirty="0" err="1" smtClean="0"/>
              <a:t>BlueSurf</a:t>
            </a:r>
            <a:r>
              <a:rPr lang="en-US" sz="1600" dirty="0" smtClean="0"/>
              <a:t> feature</a:t>
            </a:r>
            <a:r>
              <a:rPr lang="en-US" dirty="0" smtClean="0"/>
              <a:t>.</a:t>
            </a:r>
            <a:endParaRPr lang="en-US" dirty="0" smtClean="0"/>
          </a:p>
          <a:p>
            <a:endParaRPr lang="en-US" dirty="0"/>
          </a:p>
        </p:txBody>
      </p:sp>
      <p:pic>
        <p:nvPicPr>
          <p:cNvPr id="4" name="Picture 3" descr="3A3-39.gif"/>
          <p:cNvPicPr>
            <a:picLocks noChangeAspect="1"/>
          </p:cNvPicPr>
          <p:nvPr/>
        </p:nvPicPr>
        <p:blipFill>
          <a:blip r:embed="rId2" cstate="print"/>
          <a:stretch>
            <a:fillRect/>
          </a:stretch>
        </p:blipFill>
        <p:spPr>
          <a:xfrm>
            <a:off x="2819400" y="1752600"/>
            <a:ext cx="3067050" cy="17526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Creating and editing a </a:t>
            </a:r>
            <a:r>
              <a:rPr lang="en-US" dirty="0" err="1" smtClean="0"/>
              <a:t>BlueSurf</a:t>
            </a:r>
            <a:endParaRPr lang="en-US" dirty="0"/>
          </a:p>
        </p:txBody>
      </p:sp>
      <p:sp>
        <p:nvSpPr>
          <p:cNvPr id="3" name="Content Placeholder 2"/>
          <p:cNvSpPr>
            <a:spLocks noGrp="1"/>
          </p:cNvSpPr>
          <p:nvPr>
            <p:ph idx="1"/>
          </p:nvPr>
        </p:nvSpPr>
        <p:spPr/>
        <p: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b="1" dirty="0" smtClean="0"/>
              <a:t>Overview</a:t>
            </a:r>
            <a:endParaRPr lang="en-US" sz="1600" b="1" dirty="0" smtClean="0"/>
          </a:p>
          <a:p>
            <a:r>
              <a:rPr lang="en-US" sz="1600" dirty="0" smtClean="0"/>
              <a:t>In this activity, you will learn to create and edit a </a:t>
            </a:r>
            <a:r>
              <a:rPr lang="en-US" sz="1600" dirty="0" err="1" smtClean="0"/>
              <a:t>BlueSurf</a:t>
            </a:r>
            <a:r>
              <a:rPr lang="en-US" sz="1600" dirty="0" smtClean="0"/>
              <a:t>. You will use provided curve sketches to create a </a:t>
            </a:r>
            <a:r>
              <a:rPr lang="en-US" sz="1600" dirty="0" err="1" smtClean="0"/>
              <a:t>BlueSurf</a:t>
            </a:r>
            <a:r>
              <a:rPr lang="en-US" sz="1600" dirty="0" smtClean="0"/>
              <a:t>.</a:t>
            </a:r>
          </a:p>
          <a:p>
            <a:r>
              <a:rPr lang="en-US" sz="1600" b="1" dirty="0" smtClean="0"/>
              <a:t>Objectives</a:t>
            </a:r>
          </a:p>
          <a:p>
            <a:r>
              <a:rPr lang="en-US" sz="1600" dirty="0" smtClean="0"/>
              <a:t>After completing this activity you will be able to:</a:t>
            </a:r>
          </a:p>
          <a:p>
            <a:pPr>
              <a:buFont typeface="Arial" pitchFamily="34" charset="0"/>
              <a:buChar char="•"/>
            </a:pPr>
            <a:r>
              <a:rPr lang="en-US" sz="1600" dirty="0" smtClean="0"/>
              <a:t>Create a </a:t>
            </a:r>
            <a:r>
              <a:rPr lang="en-US" sz="1600" dirty="0" err="1" smtClean="0"/>
              <a:t>BlueSurf</a:t>
            </a:r>
            <a:r>
              <a:rPr lang="en-US" sz="1600" dirty="0" smtClean="0"/>
              <a:t>.</a:t>
            </a:r>
          </a:p>
          <a:p>
            <a:pPr>
              <a:buFont typeface="Arial" pitchFamily="34" charset="0"/>
              <a:buChar char="•"/>
            </a:pPr>
            <a:r>
              <a:rPr lang="en-US" sz="1600" dirty="0" smtClean="0"/>
              <a:t>Insert sketches.</a:t>
            </a:r>
          </a:p>
          <a:p>
            <a:pPr>
              <a:buFont typeface="Arial" pitchFamily="34" charset="0"/>
              <a:buChar char="•"/>
            </a:pPr>
            <a:r>
              <a:rPr lang="en-US" sz="1600" dirty="0" smtClean="0"/>
              <a:t>Edit </a:t>
            </a:r>
            <a:r>
              <a:rPr lang="en-US" sz="1600" dirty="0" err="1" smtClean="0"/>
              <a:t>BlueDots</a:t>
            </a:r>
            <a:r>
              <a:rPr lang="en-US" sz="1600" dirty="0" smtClean="0"/>
              <a:t>.</a:t>
            </a:r>
          </a:p>
          <a:p>
            <a:pPr>
              <a:buFont typeface="Arial" pitchFamily="34" charset="0"/>
              <a:buChar char="•"/>
            </a:pPr>
            <a:r>
              <a:rPr lang="en-US" sz="1600" dirty="0" smtClean="0"/>
              <a:t>Dynamically edit curves.</a:t>
            </a:r>
          </a:p>
          <a:p>
            <a:endParaRPr lang="en-US" dirty="0"/>
          </a:p>
        </p:txBody>
      </p:sp>
      <p:pic>
        <p:nvPicPr>
          <p:cNvPr id="4" name="Picture 3" descr="3A4-26.gif"/>
          <p:cNvPicPr>
            <a:picLocks noChangeAspect="1"/>
          </p:cNvPicPr>
          <p:nvPr/>
        </p:nvPicPr>
        <p:blipFill>
          <a:blip r:embed="rId2" cstate="print"/>
          <a:stretch>
            <a:fillRect/>
          </a:stretch>
        </p:blipFill>
        <p:spPr>
          <a:xfrm>
            <a:off x="2743200" y="1371600"/>
            <a:ext cx="3429000" cy="245745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manipulation tools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1600" dirty="0" smtClean="0"/>
              <a:t>Extend Surface</a:t>
            </a:r>
          </a:p>
          <a:p>
            <a:pPr>
              <a:buFont typeface="Arial" pitchFamily="34" charset="0"/>
              <a:buChar char="•"/>
            </a:pPr>
            <a:r>
              <a:rPr lang="en-US" sz="1600" dirty="0" smtClean="0"/>
              <a:t>Offset Surface</a:t>
            </a:r>
          </a:p>
          <a:p>
            <a:pPr>
              <a:buFont typeface="Arial" pitchFamily="34" charset="0"/>
              <a:buChar char="•"/>
            </a:pPr>
            <a:r>
              <a:rPr lang="en-US" sz="1600" dirty="0" smtClean="0"/>
              <a:t>Copy Surface</a:t>
            </a:r>
          </a:p>
          <a:p>
            <a:pPr>
              <a:buFont typeface="Arial" pitchFamily="34" charset="0"/>
              <a:buChar char="•"/>
            </a:pPr>
            <a:r>
              <a:rPr lang="en-US" sz="1600" dirty="0" smtClean="0"/>
              <a:t>Trim Surface</a:t>
            </a:r>
          </a:p>
          <a:p>
            <a:pPr>
              <a:buFont typeface="Arial" pitchFamily="34" charset="0"/>
              <a:buChar char="•"/>
            </a:pPr>
            <a:r>
              <a:rPr lang="en-US" sz="1600" dirty="0" smtClean="0"/>
              <a:t>Delete Faces</a:t>
            </a:r>
          </a:p>
          <a:p>
            <a:pPr>
              <a:buFont typeface="Arial" pitchFamily="34" charset="0"/>
              <a:buChar char="•"/>
            </a:pPr>
            <a:r>
              <a:rPr lang="en-US" sz="1600" dirty="0" smtClean="0"/>
              <a:t>Stitched Surface</a:t>
            </a:r>
          </a:p>
          <a:p>
            <a:pPr>
              <a:buFont typeface="Arial" pitchFamily="34" charset="0"/>
              <a:buChar char="•"/>
            </a:pPr>
            <a:r>
              <a:rPr lang="en-US" sz="1600" dirty="0" smtClean="0"/>
              <a:t>Round</a:t>
            </a:r>
          </a:p>
          <a:p>
            <a:pPr>
              <a:buFont typeface="Arial" pitchFamily="34" charset="0"/>
              <a:buChar char="•"/>
            </a:pPr>
            <a:r>
              <a:rPr lang="en-US" sz="1600" dirty="0" smtClean="0"/>
              <a:t>Replace Face</a:t>
            </a:r>
          </a:p>
          <a:p>
            <a:pPr>
              <a:buFont typeface="Arial" pitchFamily="34" charset="0"/>
              <a:buChar char="•"/>
            </a:pPr>
            <a:r>
              <a:rPr lang="en-US" sz="1600" dirty="0" smtClean="0"/>
              <a:t>Parting Split</a:t>
            </a:r>
          </a:p>
          <a:p>
            <a:pPr>
              <a:buFont typeface="Arial" pitchFamily="34" charset="0"/>
              <a:buChar char="•"/>
            </a:pPr>
            <a:r>
              <a:rPr lang="en-US" sz="1600" dirty="0" smtClean="0"/>
              <a:t>Parting Surface</a:t>
            </a:r>
          </a:p>
          <a:p>
            <a:pPr>
              <a:buFont typeface="Arial" pitchFamily="34" charset="0"/>
              <a:buChar char="•"/>
            </a:pPr>
            <a:r>
              <a:rPr lang="en-US" sz="1600" dirty="0" smtClean="0"/>
              <a:t>Split Face</a:t>
            </a:r>
          </a:p>
          <a:p>
            <a:endParaRPr lang="en-US" sz="1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surface</a:t>
            </a:r>
            <a:endParaRPr lang="en-US" dirty="0"/>
          </a:p>
        </p:txBody>
      </p:sp>
      <p:sp>
        <p:nvSpPr>
          <p:cNvPr id="3" name="Content Placeholder 2"/>
          <p:cNvSpPr>
            <a:spLocks noGrp="1"/>
          </p:cNvSpPr>
          <p:nvPr>
            <p:ph idx="1"/>
          </p:nvPr>
        </p:nvSpPr>
        <p:spPr>
          <a:xfrm>
            <a:off x="228600" y="1592263"/>
            <a:ext cx="4495801" cy="4681537"/>
          </a:xfrm>
        </p:spPr>
        <p:txBody>
          <a:bodyPr/>
          <a:lstStyle/>
          <a:p>
            <a:r>
              <a:rPr lang="en-US" sz="1600" dirty="0" smtClean="0"/>
              <a:t>Extends a construction surface along one or more edges.</a:t>
            </a:r>
          </a:p>
          <a:p>
            <a:r>
              <a:rPr lang="en-US" sz="1600" dirty="0" smtClean="0"/>
              <a:t>The edges you select can form a continuous chain (A) or be interrupted (B</a:t>
            </a:r>
            <a:r>
              <a:rPr lang="en-US" sz="1600" dirty="0" smtClean="0"/>
              <a:t>).</a:t>
            </a:r>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The </a:t>
            </a:r>
            <a:r>
              <a:rPr lang="en-US" sz="1600" dirty="0" smtClean="0"/>
              <a:t>extended edge can either follow a natural, linear or reflective path.</a:t>
            </a:r>
          </a:p>
          <a:p>
            <a:r>
              <a:rPr lang="en-US" sz="1600" dirty="0" smtClean="0"/>
              <a:t>Extend options: availability depends on whether a surface is analytic </a:t>
            </a:r>
            <a:r>
              <a:rPr lang="en-US" sz="1600" dirty="0" smtClean="0"/>
              <a:t>or </a:t>
            </a:r>
            <a:r>
              <a:rPr lang="en-US" sz="1600" dirty="0" smtClean="0"/>
              <a:t>non-analytic </a:t>
            </a:r>
            <a:r>
              <a:rPr lang="en-US" sz="1600" dirty="0" smtClean="0"/>
              <a:t>. The illustration </a:t>
            </a:r>
            <a:r>
              <a:rPr lang="en-US" sz="1600" dirty="0" smtClean="0"/>
              <a:t>shows a construction surface extended with distance (A) with a linear extent (B) and a natural extent (C).</a:t>
            </a:r>
          </a:p>
          <a:p>
            <a:endParaRPr lang="en-US" sz="1600" dirty="0" smtClean="0"/>
          </a:p>
          <a:p>
            <a:endParaRPr lang="en-US" sz="1600" dirty="0"/>
          </a:p>
        </p:txBody>
      </p:sp>
      <p:pic>
        <p:nvPicPr>
          <p:cNvPr id="4" name="Picture 3" descr="Extend_surf1.gif"/>
          <p:cNvPicPr>
            <a:picLocks noChangeAspect="1"/>
          </p:cNvPicPr>
          <p:nvPr/>
        </p:nvPicPr>
        <p:blipFill>
          <a:blip r:embed="rId2" cstate="print">
            <a:clrChange>
              <a:clrFrom>
                <a:srgbClr val="FFFFFF"/>
              </a:clrFrom>
              <a:clrTo>
                <a:srgbClr val="FFFFFF">
                  <a:alpha val="0"/>
                </a:srgbClr>
              </a:clrTo>
            </a:clrChange>
          </a:blip>
          <a:stretch>
            <a:fillRect/>
          </a:stretch>
        </p:blipFill>
        <p:spPr>
          <a:xfrm>
            <a:off x="4800600" y="1295400"/>
            <a:ext cx="3200400" cy="2430395"/>
          </a:xfrm>
          <a:prstGeom prst="rect">
            <a:avLst/>
          </a:prstGeom>
        </p:spPr>
      </p:pic>
      <p:pic>
        <p:nvPicPr>
          <p:cNvPr id="5" name="Picture 4" descr="4-03.gif"/>
          <p:cNvPicPr>
            <a:picLocks noChangeAspect="1"/>
          </p:cNvPicPr>
          <p:nvPr/>
        </p:nvPicPr>
        <p:blipFill>
          <a:blip r:embed="rId3" cstate="print">
            <a:clrChange>
              <a:clrFrom>
                <a:srgbClr val="FFFFFF"/>
              </a:clrFrom>
              <a:clrTo>
                <a:srgbClr val="FFFFFF">
                  <a:alpha val="0"/>
                </a:srgbClr>
              </a:clrTo>
            </a:clrChange>
          </a:blip>
          <a:stretch>
            <a:fillRect/>
          </a:stretch>
        </p:blipFill>
        <p:spPr>
          <a:xfrm>
            <a:off x="4800600" y="3810001"/>
            <a:ext cx="3193472" cy="2286000"/>
          </a:xfrm>
          <a:prstGeom prst="rect">
            <a:avLst/>
          </a:prstGeom>
        </p:spPr>
      </p:pic>
      <p:pic>
        <p:nvPicPr>
          <p:cNvPr id="6" name="Picture 5" descr="extendsurface.gif"/>
          <p:cNvPicPr>
            <a:picLocks noChangeAspect="1"/>
          </p:cNvPicPr>
          <p:nvPr/>
        </p:nvPicPr>
        <p:blipFill>
          <a:blip r:embed="rId4" cstate="print"/>
          <a:stretch>
            <a:fillRect/>
          </a:stretch>
        </p:blipFill>
        <p:spPr>
          <a:xfrm>
            <a:off x="2743200" y="609600"/>
            <a:ext cx="457200" cy="442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Offset surface</a:t>
            </a:r>
            <a:endParaRPr lang="en-US" dirty="0"/>
          </a:p>
        </p:txBody>
      </p:sp>
      <p:sp>
        <p:nvSpPr>
          <p:cNvPr id="3" name="Content Placeholder 2"/>
          <p:cNvSpPr>
            <a:spLocks noGrp="1"/>
          </p:cNvSpPr>
          <p:nvPr>
            <p:ph idx="1"/>
          </p:nvPr>
        </p:nvSpPr>
        <p:spPr/>
        <p:txBody>
          <a:bodyPr/>
          <a:lstStyle/>
          <a:p>
            <a:r>
              <a:rPr lang="en-US" sz="1600" dirty="0" smtClean="0"/>
              <a:t>Creates a construction surface by offsetting a solid body, solid face, a construction surface face or chain of faces, or a construction surface.</a:t>
            </a:r>
          </a:p>
          <a:p>
            <a:pPr>
              <a:buFont typeface="Arial" pitchFamily="34" charset="0"/>
              <a:buChar char="•"/>
            </a:pPr>
            <a:r>
              <a:rPr lang="en-US" sz="1600" dirty="0" smtClean="0"/>
              <a:t>The new surface is offset along a normal vector at a specified distance from the original surface, and is associative to it.</a:t>
            </a:r>
          </a:p>
          <a:p>
            <a:pPr>
              <a:buFont typeface="Arial" pitchFamily="34" charset="0"/>
              <a:buChar char="•"/>
            </a:pPr>
            <a:r>
              <a:rPr lang="en-US" sz="1600" dirty="0" smtClean="0"/>
              <a:t>If the face or surface has boundaries, Offset Surface has options to remove or keep the boundaries on the offset surface</a:t>
            </a:r>
            <a:r>
              <a:rPr lang="en-US" sz="1600" dirty="0" smtClean="0"/>
              <a:t>.</a:t>
            </a:r>
          </a:p>
          <a:p>
            <a:pPr>
              <a:buFont typeface="Arial" pitchFamily="34" charset="0"/>
              <a:buChar char="•"/>
            </a:pPr>
            <a:endParaRPr lang="en-US" sz="1600" dirty="0" smtClean="0"/>
          </a:p>
          <a:p>
            <a:r>
              <a:rPr lang="en-US" sz="1600" dirty="0" smtClean="0"/>
              <a:t>The following illustration shows an offset surface B offset in direction A with the show boundaries option on.</a:t>
            </a:r>
          </a:p>
          <a:p>
            <a:pPr>
              <a:buFont typeface="Arial" pitchFamily="34" charset="0"/>
              <a:buChar char="•"/>
            </a:pPr>
            <a:endParaRPr lang="en-US" sz="1600" dirty="0" smtClean="0"/>
          </a:p>
          <a:p>
            <a:endParaRPr lang="en-US" sz="1600" dirty="0"/>
          </a:p>
        </p:txBody>
      </p:sp>
      <p:pic>
        <p:nvPicPr>
          <p:cNvPr id="4" name="Picture 3" descr="4-05.gif"/>
          <p:cNvPicPr>
            <a:picLocks noChangeAspect="1"/>
          </p:cNvPicPr>
          <p:nvPr/>
        </p:nvPicPr>
        <p:blipFill>
          <a:blip r:embed="rId2" cstate="print"/>
          <a:stretch>
            <a:fillRect/>
          </a:stretch>
        </p:blipFill>
        <p:spPr>
          <a:xfrm>
            <a:off x="4191000" y="2895600"/>
            <a:ext cx="762000" cy="386522"/>
          </a:xfrm>
          <a:prstGeom prst="rect">
            <a:avLst/>
          </a:prstGeom>
        </p:spPr>
      </p:pic>
      <p:pic>
        <p:nvPicPr>
          <p:cNvPr id="5" name="Picture 4" descr="4-06.gif"/>
          <p:cNvPicPr>
            <a:picLocks noChangeAspect="1"/>
          </p:cNvPicPr>
          <p:nvPr/>
        </p:nvPicPr>
        <p:blipFill>
          <a:blip r:embed="rId3" cstate="print">
            <a:clrChange>
              <a:clrFrom>
                <a:srgbClr val="FFFFFF"/>
              </a:clrFrom>
              <a:clrTo>
                <a:srgbClr val="FFFFFF">
                  <a:alpha val="0"/>
                </a:srgbClr>
              </a:clrTo>
            </a:clrChange>
          </a:blip>
          <a:stretch>
            <a:fillRect/>
          </a:stretch>
        </p:blipFill>
        <p:spPr>
          <a:xfrm>
            <a:off x="3048000" y="3657599"/>
            <a:ext cx="3505200" cy="2669097"/>
          </a:xfrm>
          <a:prstGeom prst="rect">
            <a:avLst/>
          </a:prstGeom>
        </p:spPr>
      </p:pic>
      <p:pic>
        <p:nvPicPr>
          <p:cNvPr id="6" name="Picture 5" descr="offsetsurface.gif"/>
          <p:cNvPicPr>
            <a:picLocks noChangeAspect="1"/>
          </p:cNvPicPr>
          <p:nvPr/>
        </p:nvPicPr>
        <p:blipFill>
          <a:blip r:embed="rId4" cstate="print"/>
          <a:stretch>
            <a:fillRect/>
          </a:stretch>
        </p:blipFill>
        <p:spPr>
          <a:xfrm>
            <a:off x="2590800" y="609600"/>
            <a:ext cx="47244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Creating and editing curves</a:t>
            </a:r>
            <a:endParaRPr lang="en-US" sz="2800" dirty="0"/>
          </a:p>
        </p:txBody>
      </p:sp>
      <p:sp>
        <p:nvSpPr>
          <p:cNvPr id="3" name="Content Placeholder 2"/>
          <p:cNvSpPr>
            <a:spLocks noGrp="1"/>
          </p:cNvSpPr>
          <p:nvPr>
            <p:ph idx="1"/>
          </p:nvPr>
        </p:nvSpPr>
        <p:spPr/>
        <p:txBody>
          <a:bodyPr/>
          <a:lstStyle/>
          <a:p>
            <a:pPr>
              <a:buFont typeface="Arial" pitchFamily="34" charset="0"/>
              <a:buChar char="•"/>
            </a:pPr>
            <a:r>
              <a:rPr lang="en-US" dirty="0" smtClean="0"/>
              <a:t>Create and edit curves</a:t>
            </a:r>
          </a:p>
          <a:p>
            <a:pPr>
              <a:buFont typeface="Arial" pitchFamily="34" charset="0"/>
              <a:buChar char="•"/>
            </a:pPr>
            <a:r>
              <a:rPr lang="en-US" dirty="0" smtClean="0"/>
              <a:t>Analyze curves</a:t>
            </a:r>
          </a:p>
          <a:p>
            <a:pPr>
              <a:buFont typeface="Arial" pitchFamily="34" charset="0"/>
              <a:buChar char="•"/>
            </a:pPr>
            <a:r>
              <a:rPr lang="en-US" dirty="0" smtClean="0"/>
              <a:t>Create and edit </a:t>
            </a:r>
            <a:r>
              <a:rPr lang="en-US" dirty="0" err="1" smtClean="0"/>
              <a:t>BlueDots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surface</a:t>
            </a:r>
            <a:endParaRPr lang="en-US" dirty="0"/>
          </a:p>
        </p:txBody>
      </p:sp>
      <p:sp>
        <p:nvSpPr>
          <p:cNvPr id="3" name="Content Placeholder 2"/>
          <p:cNvSpPr>
            <a:spLocks noGrp="1"/>
          </p:cNvSpPr>
          <p:nvPr>
            <p:ph idx="1"/>
          </p:nvPr>
        </p:nvSpPr>
        <p:spPr/>
        <p:txBody>
          <a:bodyPr/>
          <a:lstStyle/>
          <a:p>
            <a:r>
              <a:rPr lang="en-US" sz="1600" dirty="0" smtClean="0"/>
              <a:t>Creates a construction surface feature that is derived from one or more input faces.</a:t>
            </a:r>
          </a:p>
          <a:p>
            <a:pPr>
              <a:buFont typeface="Arial" pitchFamily="34" charset="0"/>
              <a:buChar char="•"/>
            </a:pPr>
            <a:r>
              <a:rPr lang="en-US" sz="1600" dirty="0" smtClean="0"/>
              <a:t>The faces you select do not need to be adjacent to each other.</a:t>
            </a:r>
          </a:p>
          <a:p>
            <a:pPr>
              <a:buFont typeface="Arial" pitchFamily="34" charset="0"/>
              <a:buChar char="•"/>
            </a:pPr>
            <a:r>
              <a:rPr lang="en-US" sz="1600" dirty="0" smtClean="0"/>
              <a:t>You can specify whether any internal or external boundaries are removed on the new copy of the surface.</a:t>
            </a:r>
          </a:p>
          <a:p>
            <a:r>
              <a:rPr lang="en-US" sz="1600" dirty="0" smtClean="0"/>
              <a:t>The following illustration shows surface face A copied with boundaries removed B.</a:t>
            </a:r>
          </a:p>
          <a:p>
            <a:endParaRPr lang="en-US" sz="1600" dirty="0"/>
          </a:p>
        </p:txBody>
      </p:sp>
      <p:pic>
        <p:nvPicPr>
          <p:cNvPr id="4" name="Picture 3" descr="4-08.gif"/>
          <p:cNvPicPr>
            <a:picLocks noChangeAspect="1"/>
          </p:cNvPicPr>
          <p:nvPr/>
        </p:nvPicPr>
        <p:blipFill>
          <a:blip r:embed="rId2" cstate="print"/>
          <a:stretch>
            <a:fillRect/>
          </a:stretch>
        </p:blipFill>
        <p:spPr>
          <a:xfrm>
            <a:off x="2438400" y="3352800"/>
            <a:ext cx="4114800" cy="2841361"/>
          </a:xfrm>
          <a:prstGeom prst="rect">
            <a:avLst/>
          </a:prstGeom>
        </p:spPr>
      </p:pic>
      <p:pic>
        <p:nvPicPr>
          <p:cNvPr id="5" name="Picture 4" descr="copysurface.gif"/>
          <p:cNvPicPr>
            <a:picLocks noChangeAspect="1"/>
          </p:cNvPicPr>
          <p:nvPr/>
        </p:nvPicPr>
        <p:blipFill>
          <a:blip r:embed="rId3" cstate="print"/>
          <a:stretch>
            <a:fillRect/>
          </a:stretch>
        </p:blipFill>
        <p:spPr>
          <a:xfrm>
            <a:off x="2514600" y="762000"/>
            <a:ext cx="381000" cy="368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 surface</a:t>
            </a:r>
            <a:endParaRPr lang="en-US" dirty="0"/>
          </a:p>
        </p:txBody>
      </p:sp>
      <p:sp>
        <p:nvSpPr>
          <p:cNvPr id="3" name="Content Placeholder 2"/>
          <p:cNvSpPr>
            <a:spLocks noGrp="1"/>
          </p:cNvSpPr>
          <p:nvPr>
            <p:ph idx="1"/>
          </p:nvPr>
        </p:nvSpPr>
        <p:spPr/>
        <p:txBody>
          <a:bodyPr/>
          <a:lstStyle/>
          <a:p>
            <a:r>
              <a:rPr lang="en-US" sz="1600" dirty="0" smtClean="0"/>
              <a:t>Trims one or more surface(s) along input elements.</a:t>
            </a:r>
          </a:p>
          <a:p>
            <a:r>
              <a:rPr lang="en-US" sz="1600" dirty="0" smtClean="0"/>
              <a:t>You can use a curve, reference plane, or another surface as the input element.</a:t>
            </a:r>
          </a:p>
          <a:p>
            <a:pPr lvl="1"/>
            <a:r>
              <a:rPr lang="en-US" sz="1600" dirty="0" smtClean="0"/>
              <a:t>If using curves,</a:t>
            </a:r>
          </a:p>
          <a:p>
            <a:pPr lvl="2"/>
            <a:r>
              <a:rPr lang="en-US" sz="1600" dirty="0" smtClean="0"/>
              <a:t>They must lie on the surface you are trimming; use the </a:t>
            </a:r>
            <a:r>
              <a:rPr lang="en-US" sz="1600" b="1" dirty="0" smtClean="0"/>
              <a:t>Project Curve</a:t>
            </a:r>
            <a:r>
              <a:rPr lang="en-US" sz="1600" dirty="0" smtClean="0"/>
              <a:t> command to project the curve onto the surface first.</a:t>
            </a:r>
          </a:p>
          <a:p>
            <a:pPr lvl="2"/>
            <a:r>
              <a:rPr lang="en-US" sz="1600" dirty="0" smtClean="0"/>
              <a:t>Closed curves that do not completely lie on the surface are not </a:t>
            </a:r>
            <a:r>
              <a:rPr lang="en-US" sz="1600" dirty="0" smtClean="0"/>
              <a:t>supported.</a:t>
            </a:r>
          </a:p>
          <a:p>
            <a:pPr lvl="2"/>
            <a:r>
              <a:rPr lang="en-US" sz="1600" dirty="0" smtClean="0"/>
              <a:t>If </a:t>
            </a:r>
            <a:r>
              <a:rPr lang="en-US" sz="1600" dirty="0" smtClean="0"/>
              <a:t>using a curve or surface </a:t>
            </a:r>
            <a:r>
              <a:rPr lang="en-US" sz="1600" dirty="0" smtClean="0"/>
              <a:t>whose </a:t>
            </a:r>
            <a:r>
              <a:rPr lang="en-US" sz="1600" dirty="0" smtClean="0"/>
              <a:t>boundary does not extend to the edges of the target surface , the trim boundary element is extended linearly and tangent to the input </a:t>
            </a:r>
            <a:r>
              <a:rPr lang="en-US" sz="1600" dirty="0" smtClean="0"/>
              <a:t>element.</a:t>
            </a:r>
            <a:endParaRPr lang="en-US" sz="1600" dirty="0" smtClean="0"/>
          </a:p>
          <a:p>
            <a:pPr lvl="2">
              <a:buNone/>
            </a:pPr>
            <a:endParaRPr lang="en-US" sz="1600" dirty="0" smtClean="0"/>
          </a:p>
          <a:p>
            <a:endParaRPr lang="en-US" sz="1600" dirty="0" smtClean="0"/>
          </a:p>
          <a:p>
            <a:endParaRPr lang="en-US" sz="1600" dirty="0"/>
          </a:p>
        </p:txBody>
      </p:sp>
      <p:pic>
        <p:nvPicPr>
          <p:cNvPr id="4" name="Picture 3" descr="4-10.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514600" y="3657600"/>
            <a:ext cx="3352800" cy="2590271"/>
          </a:xfrm>
          <a:prstGeom prst="rect">
            <a:avLst/>
          </a:prstGeom>
        </p:spPr>
      </p:pic>
      <p:pic>
        <p:nvPicPr>
          <p:cNvPr id="5" name="Picture 4" descr="trimsurface.gif"/>
          <p:cNvPicPr>
            <a:picLocks noChangeAspect="1"/>
          </p:cNvPicPr>
          <p:nvPr/>
        </p:nvPicPr>
        <p:blipFill>
          <a:blip r:embed="rId3" cstate="print"/>
          <a:stretch>
            <a:fillRect/>
          </a:stretch>
        </p:blipFill>
        <p:spPr>
          <a:xfrm>
            <a:off x="2438400" y="609600"/>
            <a:ext cx="457200" cy="442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 faces (ordered modeling)</a:t>
            </a:r>
            <a:endParaRPr lang="en-US" dirty="0"/>
          </a:p>
        </p:txBody>
      </p:sp>
      <p:sp>
        <p:nvSpPr>
          <p:cNvPr id="3" name="Content Placeholder 2"/>
          <p:cNvSpPr>
            <a:spLocks noGrp="1"/>
          </p:cNvSpPr>
          <p:nvPr>
            <p:ph idx="1"/>
          </p:nvPr>
        </p:nvSpPr>
        <p:spPr>
          <a:xfrm>
            <a:off x="533400" y="1295400"/>
            <a:ext cx="8208963" cy="4681537"/>
          </a:xfrm>
        </p:spPr>
        <p:txBody>
          <a:bodyPr/>
          <a:lstStyle/>
          <a:p>
            <a:r>
              <a:rPr lang="en-US" sz="1600" dirty="0" smtClean="0"/>
              <a:t>Deletes faces from a model.</a:t>
            </a:r>
          </a:p>
          <a:p>
            <a:pPr>
              <a:buFont typeface="Arial" pitchFamily="34" charset="0"/>
              <a:buChar char="•"/>
            </a:pPr>
            <a:r>
              <a:rPr lang="en-US" sz="1600" dirty="0" smtClean="0"/>
              <a:t>Use this command to:</a:t>
            </a:r>
          </a:p>
          <a:p>
            <a:pPr lvl="3"/>
            <a:r>
              <a:rPr lang="en-US" sz="1600" dirty="0" smtClean="0"/>
              <a:t>Remove faces from a design model to make design changes.</a:t>
            </a:r>
          </a:p>
          <a:p>
            <a:pPr lvl="3"/>
            <a:r>
              <a:rPr lang="en-US" sz="1600" dirty="0" smtClean="0"/>
              <a:t>Simplify a model so that it processes faster when used in an assembly.</a:t>
            </a:r>
          </a:p>
          <a:p>
            <a:pPr lvl="3"/>
            <a:r>
              <a:rPr lang="en-US" sz="1600" dirty="0" smtClean="0"/>
              <a:t>Remove faces from a sheet metal part when working in the Flatten environment.</a:t>
            </a:r>
          </a:p>
          <a:p>
            <a:pPr lvl="3"/>
            <a:r>
              <a:rPr lang="en-US" sz="1600" dirty="0" smtClean="0"/>
              <a:t>Delete faces from a construction body.</a:t>
            </a:r>
          </a:p>
          <a:p>
            <a:pPr>
              <a:buFont typeface="Arial" pitchFamily="34" charset="0"/>
              <a:buChar char="•"/>
            </a:pPr>
            <a:r>
              <a:rPr lang="en-US" sz="1600" dirty="0" smtClean="0"/>
              <a:t>When you delete a face on a part body, which must always be a solid body, the gap created by the deleted surface is automatically closed.</a:t>
            </a:r>
          </a:p>
          <a:p>
            <a:pPr>
              <a:buFont typeface="Arial" pitchFamily="34" charset="0"/>
              <a:buChar char="•"/>
            </a:pPr>
            <a:r>
              <a:rPr lang="en-US" sz="1600" dirty="0" smtClean="0"/>
              <a:t>When you delete a face on a construction body, which is not required to be a solid body, you can specify whether the gap is closed or left open using the Heal option on the ribbon bar.</a:t>
            </a:r>
          </a:p>
          <a:p>
            <a:pPr>
              <a:buFont typeface="Arial" pitchFamily="34" charset="0"/>
              <a:buChar char="•"/>
            </a:pPr>
            <a:r>
              <a:rPr lang="en-US" sz="1600" dirty="0" smtClean="0"/>
              <a:t>When you clear the Heal option, the gap is not closed and you can construct another surface to close the gap. This can be useful when working with foreign data which cannot be converted into a solid body when you import it.</a:t>
            </a:r>
          </a:p>
          <a:p>
            <a:endParaRPr lang="en-US" sz="1600" dirty="0"/>
          </a:p>
        </p:txBody>
      </p:sp>
      <p:pic>
        <p:nvPicPr>
          <p:cNvPr id="4" name="Picture 3" descr="4-13.gif"/>
          <p:cNvPicPr>
            <a:picLocks noChangeAspect="1"/>
          </p:cNvPicPr>
          <p:nvPr/>
        </p:nvPicPr>
        <p:blipFill>
          <a:blip r:embed="rId2" cstate="print">
            <a:clrChange>
              <a:clrFrom>
                <a:srgbClr val="FFFFFF"/>
              </a:clrFrom>
              <a:clrTo>
                <a:srgbClr val="FFFFFF">
                  <a:alpha val="0"/>
                </a:srgbClr>
              </a:clrTo>
            </a:clrChange>
          </a:blip>
          <a:stretch>
            <a:fillRect/>
          </a:stretch>
        </p:blipFill>
        <p:spPr>
          <a:xfrm>
            <a:off x="1752600" y="4724400"/>
            <a:ext cx="4581525" cy="1762125"/>
          </a:xfrm>
          <a:prstGeom prst="rect">
            <a:avLst/>
          </a:prstGeom>
        </p:spPr>
      </p:pic>
      <p:pic>
        <p:nvPicPr>
          <p:cNvPr id="5" name="Picture 4" descr="deletefaces.gif"/>
          <p:cNvPicPr>
            <a:picLocks noChangeAspect="1"/>
          </p:cNvPicPr>
          <p:nvPr/>
        </p:nvPicPr>
        <p:blipFill>
          <a:blip r:embed="rId3" cstate="print"/>
          <a:stretch>
            <a:fillRect/>
          </a:stretch>
        </p:blipFill>
        <p:spPr>
          <a:xfrm>
            <a:off x="4572000" y="685800"/>
            <a:ext cx="457200" cy="442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Stitched surface</a:t>
            </a:r>
            <a:endParaRPr lang="en-US" dirty="0"/>
          </a:p>
        </p:txBody>
      </p:sp>
      <p:sp>
        <p:nvSpPr>
          <p:cNvPr id="3" name="Content Placeholder 2"/>
          <p:cNvSpPr>
            <a:spLocks noGrp="1"/>
          </p:cNvSpPr>
          <p:nvPr>
            <p:ph idx="1"/>
          </p:nvPr>
        </p:nvSpPr>
        <p:spPr/>
        <p:txBody>
          <a:bodyPr/>
          <a:lstStyle/>
          <a:p>
            <a:r>
              <a:rPr lang="en-US" sz="1600" dirty="0" smtClean="0"/>
              <a:t>Stitches together multiple, adjacent construction surfaces to form a single construction surface feature.</a:t>
            </a:r>
          </a:p>
          <a:p>
            <a:pPr>
              <a:buFont typeface="Arial" pitchFamily="34" charset="0"/>
              <a:buChar char="•"/>
            </a:pPr>
            <a:r>
              <a:rPr lang="en-US" sz="1600" dirty="0" smtClean="0"/>
              <a:t>This command is useful for joining imported surfaces.</a:t>
            </a:r>
          </a:p>
          <a:p>
            <a:pPr>
              <a:buFont typeface="Arial" pitchFamily="34" charset="0"/>
              <a:buChar char="•"/>
            </a:pPr>
            <a:r>
              <a:rPr lang="en-US" sz="1600" dirty="0" smtClean="0"/>
              <a:t>If the stitched surfaces form a closed volume, you have the option to designate the solid body as a base feature.</a:t>
            </a:r>
          </a:p>
          <a:p>
            <a:pPr>
              <a:buFont typeface="Arial" pitchFamily="34" charset="0"/>
              <a:buChar char="•"/>
            </a:pPr>
            <a:r>
              <a:rPr lang="en-US" sz="1600" dirty="0" smtClean="0"/>
              <a:t>You can set the stitched surface options for tolerance and surface healing on the Stitched Surface Options dialog box</a:t>
            </a:r>
            <a:r>
              <a:rPr lang="en-US" sz="1600" dirty="0" smtClean="0"/>
              <a:t>.</a:t>
            </a:r>
          </a:p>
          <a:p>
            <a:pPr>
              <a:buFont typeface="Arial" pitchFamily="34" charset="0"/>
              <a:buChar char="•"/>
            </a:pPr>
            <a:endParaRPr lang="en-US" sz="1600" dirty="0" smtClean="0"/>
          </a:p>
          <a:p>
            <a:r>
              <a:rPr lang="en-US" sz="1600" dirty="0" smtClean="0"/>
              <a:t>To show the </a:t>
            </a:r>
            <a:r>
              <a:rPr lang="en-US" sz="1600" dirty="0" err="1" smtClean="0"/>
              <a:t>stitchable</a:t>
            </a:r>
            <a:r>
              <a:rPr lang="en-US" sz="1600" dirty="0" smtClean="0"/>
              <a:t> edges on construction surfaces, click Surfacing </a:t>
            </a:r>
            <a:r>
              <a:rPr lang="en-US" sz="1600" dirty="0" err="1" smtClean="0"/>
              <a:t>tab→Surfaces</a:t>
            </a:r>
            <a:r>
              <a:rPr lang="en-US" sz="1600" dirty="0" smtClean="0"/>
              <a:t> </a:t>
            </a:r>
            <a:r>
              <a:rPr lang="en-US" sz="1600" dirty="0" err="1" smtClean="0"/>
              <a:t>group→</a:t>
            </a:r>
            <a:r>
              <a:rPr lang="en-US" sz="1600" b="1" dirty="0" err="1" smtClean="0"/>
              <a:t>Show</a:t>
            </a:r>
            <a:r>
              <a:rPr lang="en-US" sz="1600" b="1" dirty="0" smtClean="0"/>
              <a:t> Non-Stitched Edges </a:t>
            </a:r>
            <a:r>
              <a:rPr lang="en-US" sz="1600" dirty="0" smtClean="0"/>
              <a:t>located on the list headed by the Stitched command. </a:t>
            </a:r>
          </a:p>
          <a:p>
            <a:pPr>
              <a:buFont typeface="Arial" pitchFamily="34" charset="0"/>
              <a:buChar char="•"/>
            </a:pPr>
            <a:endParaRPr lang="en-US" sz="1600" dirty="0" smtClean="0"/>
          </a:p>
          <a:p>
            <a:endParaRPr lang="en-US" sz="1400" dirty="0" smtClean="0"/>
          </a:p>
          <a:p>
            <a:r>
              <a:rPr lang="en-US" sz="1400" dirty="0" smtClean="0"/>
              <a:t>The </a:t>
            </a:r>
            <a:r>
              <a:rPr lang="en-US" sz="1400" dirty="0" smtClean="0"/>
              <a:t>illustration </a:t>
            </a:r>
            <a:r>
              <a:rPr lang="en-US" sz="1400" dirty="0" smtClean="0"/>
              <a:t>shows </a:t>
            </a:r>
            <a:r>
              <a:rPr lang="en-US" sz="1400" dirty="0" smtClean="0"/>
              <a:t>the </a:t>
            </a:r>
            <a:r>
              <a:rPr lang="en-US" sz="1400" dirty="0" err="1" smtClean="0"/>
              <a:t>stitchable</a:t>
            </a:r>
            <a:r>
              <a:rPr lang="en-US" sz="1400" dirty="0" smtClean="0"/>
              <a:t> </a:t>
            </a:r>
            <a:endParaRPr lang="en-US" sz="1400" dirty="0" smtClean="0"/>
          </a:p>
          <a:p>
            <a:r>
              <a:rPr lang="en-US" sz="1400" dirty="0" smtClean="0"/>
              <a:t>edges </a:t>
            </a:r>
            <a:r>
              <a:rPr lang="en-US" sz="1400" dirty="0" smtClean="0"/>
              <a:t>for surface A and surface B. </a:t>
            </a:r>
            <a:endParaRPr lang="en-US" sz="1400" dirty="0" smtClean="0"/>
          </a:p>
          <a:p>
            <a:r>
              <a:rPr lang="en-US" sz="1400" dirty="0" smtClean="0"/>
              <a:t>Surfaces </a:t>
            </a:r>
            <a:r>
              <a:rPr lang="en-US" sz="1400" dirty="0" smtClean="0"/>
              <a:t>A and B were stitched together </a:t>
            </a:r>
            <a:endParaRPr lang="en-US" sz="1400" dirty="0" smtClean="0"/>
          </a:p>
          <a:p>
            <a:r>
              <a:rPr lang="en-US" sz="1400" dirty="0" smtClean="0"/>
              <a:t>to </a:t>
            </a:r>
            <a:r>
              <a:rPr lang="en-US" sz="1400" dirty="0" smtClean="0"/>
              <a:t>produce C and the </a:t>
            </a:r>
            <a:r>
              <a:rPr lang="en-US" sz="1400" dirty="0" err="1" smtClean="0"/>
              <a:t>stitchable</a:t>
            </a:r>
            <a:r>
              <a:rPr lang="en-US" sz="1400" dirty="0" smtClean="0"/>
              <a:t> edges are shown.</a:t>
            </a:r>
            <a:endParaRPr lang="en-US" sz="1400" dirty="0"/>
          </a:p>
        </p:txBody>
      </p:sp>
      <p:pic>
        <p:nvPicPr>
          <p:cNvPr id="4" name="Picture 3" descr="stitchedsurface.gif"/>
          <p:cNvPicPr>
            <a:picLocks noChangeAspect="1"/>
          </p:cNvPicPr>
          <p:nvPr/>
        </p:nvPicPr>
        <p:blipFill>
          <a:blip r:embed="rId2" cstate="print"/>
          <a:stretch>
            <a:fillRect/>
          </a:stretch>
        </p:blipFill>
        <p:spPr>
          <a:xfrm>
            <a:off x="2743200" y="609600"/>
            <a:ext cx="47244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4-16.gif"/>
          <p:cNvPicPr>
            <a:picLocks noChangeAspect="1"/>
          </p:cNvPicPr>
          <p:nvPr/>
        </p:nvPicPr>
        <p:blipFill>
          <a:blip r:embed="rId3" cstate="print"/>
          <a:stretch>
            <a:fillRect/>
          </a:stretch>
        </p:blipFill>
        <p:spPr>
          <a:xfrm>
            <a:off x="2057400" y="4114800"/>
            <a:ext cx="533400" cy="457200"/>
          </a:xfrm>
          <a:prstGeom prst="rect">
            <a:avLst/>
          </a:prstGeom>
        </p:spPr>
      </p:pic>
      <p:pic>
        <p:nvPicPr>
          <p:cNvPr id="6" name="Picture 5" descr="4-17.gif"/>
          <p:cNvPicPr>
            <a:picLocks noChangeAspect="1"/>
          </p:cNvPicPr>
          <p:nvPr/>
        </p:nvPicPr>
        <p:blipFill>
          <a:blip r:embed="rId4" cstate="print">
            <a:clrChange>
              <a:clrFrom>
                <a:srgbClr val="FFFFFF"/>
              </a:clrFrom>
              <a:clrTo>
                <a:srgbClr val="FFFFFF">
                  <a:alpha val="0"/>
                </a:srgbClr>
              </a:clrTo>
            </a:clrChange>
          </a:blip>
          <a:stretch>
            <a:fillRect/>
          </a:stretch>
        </p:blipFill>
        <p:spPr>
          <a:xfrm>
            <a:off x="4419600" y="4343400"/>
            <a:ext cx="3810000" cy="196141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surface blend option</a:t>
            </a:r>
            <a:endParaRPr lang="en-US" dirty="0"/>
          </a:p>
        </p:txBody>
      </p:sp>
      <p:sp>
        <p:nvSpPr>
          <p:cNvPr id="3" name="Content Placeholder 2"/>
          <p:cNvSpPr>
            <a:spLocks noGrp="1"/>
          </p:cNvSpPr>
          <p:nvPr>
            <p:ph idx="1"/>
          </p:nvPr>
        </p:nvSpPr>
        <p:spPr>
          <a:xfrm>
            <a:off x="533400" y="1600200"/>
            <a:ext cx="8208963" cy="4681537"/>
          </a:xfrm>
        </p:spPr>
        <p:txBody>
          <a:bodyPr/>
          <a:lstStyle/>
          <a:p>
            <a:r>
              <a:rPr lang="en-US" sz="1600" i="1" dirty="0" smtClean="0"/>
              <a:t>Note:  Basics of the Round command are covered in detail in the Solid Edge Fundamentals course.</a:t>
            </a:r>
          </a:p>
          <a:p>
            <a:endParaRPr lang="en-US" sz="1600" i="1" dirty="0" smtClean="0"/>
          </a:p>
          <a:p>
            <a:r>
              <a:rPr lang="en-US" sz="1600" dirty="0" smtClean="0"/>
              <a:t>This option of the </a:t>
            </a:r>
            <a:r>
              <a:rPr lang="en-US" sz="1600" b="1" dirty="0" smtClean="0"/>
              <a:t>Round</a:t>
            </a:r>
            <a:r>
              <a:rPr lang="en-US" sz="1600" dirty="0" smtClean="0"/>
              <a:t> command allows the user to create a face blend between two sheet bodies. The bodies do not have to share a common edge. (Can have a gap between them or they can intersect.) The input surfaces can come from a single sheet body or from 2 sheet bodies. </a:t>
            </a:r>
            <a:endParaRPr lang="en-US" sz="1600" dirty="0" smtClean="0"/>
          </a:p>
          <a:p>
            <a:endParaRPr lang="en-US" sz="1600" dirty="0" smtClean="0"/>
          </a:p>
          <a:p>
            <a:r>
              <a:rPr lang="en-US" sz="1600" dirty="0" smtClean="0"/>
              <a:t>The </a:t>
            </a:r>
            <a:r>
              <a:rPr lang="en-US" sz="1600" i="1" dirty="0" smtClean="0"/>
              <a:t>Surface Blend parameters</a:t>
            </a:r>
            <a:r>
              <a:rPr lang="en-US" sz="1600" dirty="0" smtClean="0"/>
              <a:t> provide options to: </a:t>
            </a:r>
          </a:p>
          <a:p>
            <a:pPr>
              <a:buFont typeface="Arial" pitchFamily="34" charset="0"/>
              <a:buChar char="•"/>
            </a:pPr>
            <a:r>
              <a:rPr lang="en-US" sz="1600" dirty="0" smtClean="0"/>
              <a:t>trim the input surfaces.</a:t>
            </a:r>
          </a:p>
          <a:p>
            <a:pPr>
              <a:buFont typeface="Arial" pitchFamily="34" charset="0"/>
              <a:buChar char="•"/>
            </a:pPr>
            <a:r>
              <a:rPr lang="en-US" sz="1600" dirty="0" smtClean="0"/>
              <a:t>trim the resultant blend. </a:t>
            </a:r>
          </a:p>
          <a:p>
            <a:endParaRPr lang="en-US" sz="1600" dirty="0" smtClean="0"/>
          </a:p>
          <a:p>
            <a:endParaRPr lang="en-US" sz="1600" dirty="0" smtClean="0"/>
          </a:p>
          <a:p>
            <a:endParaRPr lang="en-US" sz="1600" dirty="0" smtClean="0"/>
          </a:p>
          <a:p>
            <a:endParaRPr lang="en-US" dirty="0"/>
          </a:p>
        </p:txBody>
      </p:sp>
      <p:pic>
        <p:nvPicPr>
          <p:cNvPr id="4" name="Picture 3" descr="Surf_blend1.gif"/>
          <p:cNvPicPr>
            <a:picLocks noChangeAspect="1"/>
          </p:cNvPicPr>
          <p:nvPr/>
        </p:nvPicPr>
        <p:blipFill>
          <a:blip r:embed="rId2" cstate="print"/>
          <a:stretch>
            <a:fillRect/>
          </a:stretch>
        </p:blipFill>
        <p:spPr>
          <a:xfrm>
            <a:off x="5486400" y="3124200"/>
            <a:ext cx="3210045" cy="1981200"/>
          </a:xfrm>
          <a:prstGeom prst="rect">
            <a:avLst/>
          </a:prstGeom>
        </p:spPr>
      </p:pic>
      <p:pic>
        <p:nvPicPr>
          <p:cNvPr id="5" name="Picture 4" descr="Surf_blend-params.jpg"/>
          <p:cNvPicPr>
            <a:picLocks noChangeAspect="1"/>
          </p:cNvPicPr>
          <p:nvPr/>
        </p:nvPicPr>
        <p:blipFill>
          <a:blip r:embed="rId3" cstate="print"/>
          <a:stretch>
            <a:fillRect/>
          </a:stretch>
        </p:blipFill>
        <p:spPr>
          <a:xfrm>
            <a:off x="1447800" y="4343400"/>
            <a:ext cx="2415540" cy="135636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surface blend option</a:t>
            </a:r>
            <a:endParaRPr lang="en-US" dirty="0"/>
          </a:p>
        </p:txBody>
      </p:sp>
      <p:sp>
        <p:nvSpPr>
          <p:cNvPr id="3" name="Content Placeholder 2"/>
          <p:cNvSpPr>
            <a:spLocks noGrp="1"/>
          </p:cNvSpPr>
          <p:nvPr>
            <p:ph idx="1"/>
          </p:nvPr>
        </p:nvSpPr>
        <p:spPr>
          <a:xfrm>
            <a:off x="539750" y="1295401"/>
            <a:ext cx="8208963" cy="4978400"/>
          </a:xfrm>
        </p:spPr>
        <p:txBody>
          <a:bodyPr/>
          <a:lstStyle/>
          <a:p>
            <a:r>
              <a:rPr lang="en-US" sz="1600" b="1" dirty="0" smtClean="0"/>
              <a:t>Surface shapes</a:t>
            </a:r>
            <a:endParaRPr lang="en-US" sz="1600" dirty="0" smtClean="0"/>
          </a:p>
          <a:p>
            <a:pPr>
              <a:buFont typeface="Arial" pitchFamily="34" charset="0"/>
              <a:buChar char="•"/>
            </a:pPr>
            <a:r>
              <a:rPr lang="en-US" sz="1600" dirty="0" smtClean="0"/>
              <a:t>Constant radius – Creates a constant radius circular cross section blend.</a:t>
            </a:r>
          </a:p>
          <a:p>
            <a:pPr>
              <a:buFont typeface="Arial" pitchFamily="34" charset="0"/>
              <a:buChar char="•"/>
            </a:pPr>
            <a:r>
              <a:rPr lang="en-US" sz="1600" dirty="0" smtClean="0"/>
              <a:t>Constant width – Creates a circular cross section blend with a constant chord height between the two selected faces. (</a:t>
            </a:r>
            <a:r>
              <a:rPr lang="en-US" sz="1600" dirty="0" err="1" smtClean="0"/>
              <a:t>Blend_Radius</a:t>
            </a:r>
            <a:r>
              <a:rPr lang="en-US" sz="1600" dirty="0" smtClean="0"/>
              <a:t> value defines the width and the </a:t>
            </a:r>
            <a:r>
              <a:rPr lang="en-US" sz="1600" dirty="0" err="1" smtClean="0"/>
              <a:t>Blend_Softness_Ratio</a:t>
            </a:r>
            <a:r>
              <a:rPr lang="en-US" sz="1600" dirty="0" smtClean="0"/>
              <a:t> is fixed to be 1.0)</a:t>
            </a:r>
          </a:p>
          <a:p>
            <a:pPr>
              <a:buFont typeface="Arial" pitchFamily="34" charset="0"/>
              <a:buChar char="•"/>
            </a:pPr>
            <a:r>
              <a:rPr lang="en-US" sz="1600" dirty="0" smtClean="0"/>
              <a:t>Chamfer – Creates a chamfer blend with equal setbacks. (</a:t>
            </a:r>
            <a:r>
              <a:rPr lang="en-US" sz="1600" dirty="0" err="1" smtClean="0"/>
              <a:t>Blend_Radius</a:t>
            </a:r>
            <a:r>
              <a:rPr lang="en-US" sz="1600" dirty="0" smtClean="0"/>
              <a:t> value defines the setback distance</a:t>
            </a:r>
            <a:r>
              <a:rPr lang="en-US" sz="1600" dirty="0" smtClean="0"/>
              <a:t>)</a:t>
            </a:r>
          </a:p>
          <a:p>
            <a:pPr>
              <a:buFont typeface="Arial" pitchFamily="34" charset="0"/>
              <a:buChar char="•"/>
            </a:pPr>
            <a:r>
              <a:rPr lang="en-US" sz="1600" dirty="0" smtClean="0"/>
              <a:t>Bevel – Creates a chamfer blend using a ratio to control the chamfer angle between the faces. (</a:t>
            </a:r>
            <a:r>
              <a:rPr lang="en-US" sz="1600" dirty="0" err="1" smtClean="0"/>
              <a:t>Blend_Softness_Ratio</a:t>
            </a:r>
            <a:r>
              <a:rPr lang="en-US" sz="1600" dirty="0" smtClean="0"/>
              <a:t> &gt; 0.0)</a:t>
            </a:r>
          </a:p>
          <a:p>
            <a:pPr>
              <a:buFont typeface="Arial" pitchFamily="34" charset="0"/>
              <a:buChar char="•"/>
            </a:pPr>
            <a:r>
              <a:rPr lang="en-US" sz="1600" dirty="0" smtClean="0"/>
              <a:t>Conic – Creates a constant elliptical cross section blend.</a:t>
            </a:r>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Curvature </a:t>
            </a:r>
            <a:r>
              <a:rPr lang="en-US" sz="1600" dirty="0" smtClean="0"/>
              <a:t>Continuous – Creates a continuous blend </a:t>
            </a:r>
            <a:endParaRPr lang="en-US" sz="1600" dirty="0" smtClean="0"/>
          </a:p>
          <a:p>
            <a:r>
              <a:rPr lang="en-US" sz="1600" dirty="0" smtClean="0"/>
              <a:t>	between </a:t>
            </a:r>
            <a:r>
              <a:rPr lang="en-US" sz="1600" dirty="0" smtClean="0"/>
              <a:t>the selected walls. The softness value is </a:t>
            </a:r>
            <a:endParaRPr lang="en-US" sz="1600" dirty="0" smtClean="0"/>
          </a:p>
          <a:p>
            <a:r>
              <a:rPr lang="en-US" sz="1600" dirty="0" smtClean="0"/>
              <a:t>	used </a:t>
            </a:r>
            <a:r>
              <a:rPr lang="en-US" sz="1600" dirty="0" smtClean="0"/>
              <a:t>to control the continuity of the surface between </a:t>
            </a:r>
            <a:endParaRPr lang="en-US" sz="1600" dirty="0" smtClean="0"/>
          </a:p>
          <a:p>
            <a:r>
              <a:rPr lang="en-US" sz="1600" dirty="0" smtClean="0"/>
              <a:t>	</a:t>
            </a:r>
            <a:r>
              <a:rPr lang="en-US" sz="1600" dirty="0" smtClean="0"/>
              <a:t>the </a:t>
            </a:r>
            <a:r>
              <a:rPr lang="en-US" sz="1600" dirty="0" smtClean="0"/>
              <a:t>walls.</a:t>
            </a:r>
            <a:endParaRPr lang="en-US" sz="1600" dirty="0"/>
          </a:p>
        </p:txBody>
      </p:sp>
      <p:pic>
        <p:nvPicPr>
          <p:cNvPr id="4" name="Picture 3" descr="Surf_blend_ratio.gif"/>
          <p:cNvPicPr>
            <a:picLocks noChangeAspect="1"/>
          </p:cNvPicPr>
          <p:nvPr/>
        </p:nvPicPr>
        <p:blipFill>
          <a:blip r:embed="rId2" cstate="print">
            <a:clrChange>
              <a:clrFrom>
                <a:srgbClr val="FFFFFF"/>
              </a:clrFrom>
              <a:clrTo>
                <a:srgbClr val="FFFFFF">
                  <a:alpha val="0"/>
                </a:srgbClr>
              </a:clrTo>
            </a:clrChange>
          </a:blip>
          <a:stretch>
            <a:fillRect/>
          </a:stretch>
        </p:blipFill>
        <p:spPr>
          <a:xfrm>
            <a:off x="1143000" y="3200400"/>
            <a:ext cx="4343400" cy="1594910"/>
          </a:xfrm>
          <a:prstGeom prst="rect">
            <a:avLst/>
          </a:prstGeom>
        </p:spPr>
      </p:pic>
      <p:pic>
        <p:nvPicPr>
          <p:cNvPr id="5" name="Picture 4" descr="4-21.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248400" y="3810000"/>
            <a:ext cx="2777426" cy="2500313"/>
          </a:xfrm>
          <a:prstGeom prst="rect">
            <a:avLst/>
          </a:prstGeom>
        </p:spPr>
      </p:pic>
      <p:sp>
        <p:nvSpPr>
          <p:cNvPr id="6" name="Right Arrow 5"/>
          <p:cNvSpPr/>
          <p:nvPr/>
        </p:nvSpPr>
        <p:spPr bwMode="auto">
          <a:xfrm>
            <a:off x="5638800" y="4800600"/>
            <a:ext cx="609600" cy="457200"/>
          </a:xfrm>
          <a:prstGeom prst="rightArrow">
            <a:avLst/>
          </a:prstGeom>
          <a:solidFill>
            <a:srgbClr val="C00000"/>
          </a:solid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 face</a:t>
            </a:r>
            <a:endParaRPr lang="en-US" dirty="0"/>
          </a:p>
        </p:txBody>
      </p:sp>
      <p:sp>
        <p:nvSpPr>
          <p:cNvPr id="3" name="Content Placeholder 2"/>
          <p:cNvSpPr>
            <a:spLocks noGrp="1"/>
          </p:cNvSpPr>
          <p:nvPr>
            <p:ph idx="1"/>
          </p:nvPr>
        </p:nvSpPr>
        <p:spPr/>
        <p:txBody>
          <a:bodyPr/>
          <a:lstStyle/>
          <a:p>
            <a:r>
              <a:rPr lang="en-US" sz="1600" dirty="0" smtClean="0"/>
              <a:t>The Replace Face command replaces selected faces on a part.</a:t>
            </a:r>
          </a:p>
          <a:p>
            <a:pPr>
              <a:buFont typeface="Arial" pitchFamily="34" charset="0"/>
              <a:buChar char="•"/>
            </a:pPr>
            <a:r>
              <a:rPr lang="en-US" sz="1600" dirty="0" smtClean="0"/>
              <a:t>The replacement face can be a construction surface, a reference plane, or another face on the part.</a:t>
            </a:r>
          </a:p>
          <a:p>
            <a:pPr>
              <a:buFont typeface="Arial" pitchFamily="34" charset="0"/>
              <a:buChar char="•"/>
            </a:pPr>
            <a:r>
              <a:rPr lang="en-US" sz="1600" dirty="0" smtClean="0"/>
              <a:t>When replacing more than one face, the faces being replaced cannot touch each other.</a:t>
            </a:r>
          </a:p>
          <a:p>
            <a:pPr>
              <a:buFont typeface="Arial" pitchFamily="34" charset="0"/>
              <a:buChar char="•"/>
            </a:pPr>
            <a:r>
              <a:rPr lang="en-US" sz="1600" dirty="0" smtClean="0"/>
              <a:t>When you replace a face using a construction surface, the construction surface is hidden automatically when you finish the feature.</a:t>
            </a:r>
          </a:p>
          <a:p>
            <a:endParaRPr lang="en-US" dirty="0"/>
          </a:p>
        </p:txBody>
      </p:sp>
      <p:pic>
        <p:nvPicPr>
          <p:cNvPr id="4" name="Picture 3" descr="4-24.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743200" y="3352800"/>
            <a:ext cx="3743325" cy="2000250"/>
          </a:xfrm>
          <a:prstGeom prst="rect">
            <a:avLst/>
          </a:prstGeom>
        </p:spPr>
      </p:pic>
      <p:pic>
        <p:nvPicPr>
          <p:cNvPr id="5" name="Picture 4" descr="replaceface.gif"/>
          <p:cNvPicPr>
            <a:picLocks noChangeAspect="1"/>
          </p:cNvPicPr>
          <p:nvPr/>
        </p:nvPicPr>
        <p:blipFill>
          <a:blip r:embed="rId3" cstate="print"/>
          <a:stretch>
            <a:fillRect/>
          </a:stretch>
        </p:blipFill>
        <p:spPr>
          <a:xfrm>
            <a:off x="2362200" y="685800"/>
            <a:ext cx="457200" cy="442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Surface manipulation</a:t>
            </a:r>
            <a:endParaRPr lang="en-US" dirty="0"/>
          </a:p>
        </p:txBody>
      </p:sp>
      <p:sp>
        <p:nvSpPr>
          <p:cNvPr id="3" name="Content Placeholder 2"/>
          <p:cNvSpPr>
            <a:spLocks noGrp="1"/>
          </p:cNvSpPr>
          <p:nvPr>
            <p:ph idx="1"/>
          </p:nvPr>
        </p:nvSpPr>
        <p:spPr>
          <a:xfrm>
            <a:off x="533400" y="1600200"/>
            <a:ext cx="8208963" cy="4681537"/>
          </a:xfrm>
        </p:spPr>
        <p:txBody>
          <a:bodyPr/>
          <a:lstStyle/>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r>
              <a:rPr lang="en-US" sz="1600" b="1" dirty="0" smtClean="0"/>
              <a:t>Overview</a:t>
            </a:r>
            <a:endParaRPr lang="en-US" sz="1600" b="1" dirty="0" smtClean="0"/>
          </a:p>
          <a:p>
            <a:r>
              <a:rPr lang="en-US" sz="1600" dirty="0" smtClean="0"/>
              <a:t>In this activity you will learn to use the surface manipulation commands.</a:t>
            </a:r>
          </a:p>
          <a:p>
            <a:r>
              <a:rPr lang="en-US" sz="1600" b="1" dirty="0" smtClean="0"/>
              <a:t>Objectives</a:t>
            </a:r>
          </a:p>
          <a:p>
            <a:r>
              <a:rPr lang="en-US" sz="1600" dirty="0" smtClean="0"/>
              <a:t>After completing this activity you will be able to:</a:t>
            </a:r>
          </a:p>
          <a:p>
            <a:pPr>
              <a:buFont typeface="Arial" pitchFamily="34" charset="0"/>
              <a:buChar char="•"/>
            </a:pPr>
            <a:r>
              <a:rPr lang="en-US" sz="1600" dirty="0" smtClean="0"/>
              <a:t>Extend a surface.</a:t>
            </a:r>
          </a:p>
          <a:p>
            <a:pPr>
              <a:buFont typeface="Arial" pitchFamily="34" charset="0"/>
              <a:buChar char="•"/>
            </a:pPr>
            <a:r>
              <a:rPr lang="en-US" sz="1600" dirty="0" smtClean="0"/>
              <a:t>Offset a surface.</a:t>
            </a:r>
          </a:p>
          <a:p>
            <a:pPr>
              <a:buFont typeface="Arial" pitchFamily="34" charset="0"/>
              <a:buChar char="•"/>
            </a:pPr>
            <a:r>
              <a:rPr lang="en-US" sz="1600" dirty="0" smtClean="0"/>
              <a:t>Trim a surface.</a:t>
            </a:r>
          </a:p>
          <a:p>
            <a:pPr>
              <a:buFont typeface="Arial" pitchFamily="34" charset="0"/>
              <a:buChar char="•"/>
            </a:pPr>
            <a:r>
              <a:rPr lang="en-US" sz="1600" dirty="0" smtClean="0"/>
              <a:t>Copy a surface.</a:t>
            </a:r>
          </a:p>
          <a:p>
            <a:pPr>
              <a:buFont typeface="Arial" pitchFamily="34" charset="0"/>
              <a:buChar char="•"/>
            </a:pPr>
            <a:r>
              <a:rPr lang="en-US" sz="1600" dirty="0" smtClean="0"/>
              <a:t>Delete faces of a surface.</a:t>
            </a:r>
          </a:p>
          <a:p>
            <a:pPr>
              <a:buFont typeface="Arial" pitchFamily="34" charset="0"/>
              <a:buChar char="•"/>
            </a:pPr>
            <a:r>
              <a:rPr lang="en-US" sz="1600" dirty="0" smtClean="0"/>
              <a:t>Stitch surfaces together.</a:t>
            </a:r>
          </a:p>
          <a:p>
            <a:pPr>
              <a:buFont typeface="Arial" pitchFamily="34" charset="0"/>
              <a:buChar char="•"/>
            </a:pPr>
            <a:r>
              <a:rPr lang="en-US" sz="1600" dirty="0" smtClean="0"/>
              <a:t>Round surfaces.</a:t>
            </a:r>
          </a:p>
          <a:p>
            <a:pPr>
              <a:buFont typeface="Arial" pitchFamily="34" charset="0"/>
              <a:buChar char="•"/>
            </a:pPr>
            <a:r>
              <a:rPr lang="en-US" sz="1600" dirty="0" smtClean="0"/>
              <a:t>Replace a face on a solid body.</a:t>
            </a:r>
          </a:p>
          <a:p>
            <a:endParaRPr lang="en-US" dirty="0"/>
          </a:p>
        </p:txBody>
      </p:sp>
      <p:pic>
        <p:nvPicPr>
          <p:cNvPr id="4198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1295400"/>
            <a:ext cx="3295650" cy="21907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face</a:t>
            </a:r>
            <a:endParaRPr lang="en-US" dirty="0"/>
          </a:p>
        </p:txBody>
      </p:sp>
      <p:sp>
        <p:nvSpPr>
          <p:cNvPr id="3" name="Content Placeholder 2"/>
          <p:cNvSpPr>
            <a:spLocks noGrp="1"/>
          </p:cNvSpPr>
          <p:nvPr>
            <p:ph idx="1"/>
          </p:nvPr>
        </p:nvSpPr>
        <p:spPr>
          <a:xfrm>
            <a:off x="304800" y="1371600"/>
            <a:ext cx="8610600" cy="5037137"/>
          </a:xfrm>
        </p:spPr>
        <p:txBody>
          <a:bodyPr/>
          <a:lstStyle/>
          <a:p>
            <a:r>
              <a:rPr lang="en-US" sz="1600" dirty="0" smtClean="0"/>
              <a:t>Splits one or more surfaces (A ) using an element (B) you define</a:t>
            </a:r>
            <a:r>
              <a:rPr lang="en-US" sz="1600" dirty="0" smtClean="0"/>
              <a:t>.</a:t>
            </a:r>
          </a:p>
          <a:p>
            <a:endParaRPr lang="en-US" sz="1600" dirty="0" smtClean="0"/>
          </a:p>
          <a:p>
            <a:endParaRPr lang="en-US" sz="1600" dirty="0" smtClean="0"/>
          </a:p>
          <a:p>
            <a:endParaRPr lang="en-US" sz="1600" dirty="0" smtClean="0"/>
          </a:p>
          <a:p>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Splitting elements:  </a:t>
            </a:r>
            <a:r>
              <a:rPr lang="en-US" sz="1600" dirty="0" smtClean="0"/>
              <a:t>curves, edges, surfaces, reference planes, and design </a:t>
            </a:r>
            <a:r>
              <a:rPr lang="en-US" sz="1600" dirty="0" smtClean="0"/>
              <a:t>bodies.</a:t>
            </a:r>
            <a:endParaRPr lang="en-US" sz="1600" dirty="0" smtClean="0"/>
          </a:p>
          <a:p>
            <a:pPr>
              <a:buFont typeface="Arial" pitchFamily="34" charset="0"/>
              <a:buChar char="•"/>
            </a:pPr>
            <a:r>
              <a:rPr lang="en-US" sz="1600" dirty="0" smtClean="0"/>
              <a:t>Splitting a face can be useful when constructing a model that you want to use for finite element analysis purposes or when you want to isolate a portion of a face so you can to apply a decal or image in a specific location.</a:t>
            </a:r>
          </a:p>
          <a:p>
            <a:pPr>
              <a:buFont typeface="Arial" pitchFamily="34" charset="0"/>
              <a:buChar char="•"/>
            </a:pPr>
            <a:r>
              <a:rPr lang="en-US" sz="1600" dirty="0" smtClean="0"/>
              <a:t>An element that does </a:t>
            </a:r>
            <a:r>
              <a:rPr lang="en-US" sz="1600" dirty="0" smtClean="0"/>
              <a:t>not extend to the boundary of the face you are splitting, </a:t>
            </a:r>
            <a:r>
              <a:rPr lang="en-US" sz="1600" dirty="0" smtClean="0"/>
              <a:t>will be extended </a:t>
            </a:r>
            <a:r>
              <a:rPr lang="en-US" sz="1600" dirty="0" smtClean="0"/>
              <a:t>tangentially. </a:t>
            </a:r>
            <a:endParaRPr lang="en-US" sz="1600" dirty="0" smtClean="0"/>
          </a:p>
          <a:p>
            <a:pPr>
              <a:buFont typeface="Arial" pitchFamily="34" charset="0"/>
              <a:buChar char="•"/>
            </a:pPr>
            <a:r>
              <a:rPr lang="en-US" sz="1600" dirty="0" smtClean="0"/>
              <a:t>When </a:t>
            </a:r>
            <a:r>
              <a:rPr lang="en-US" sz="1600" dirty="0" smtClean="0"/>
              <a:t>you use a surface as the splitting element, the surface must physically intersect the surface you want to split.</a:t>
            </a:r>
          </a:p>
          <a:p>
            <a:pPr>
              <a:buFont typeface="Arial" pitchFamily="34" charset="0"/>
              <a:buChar char="•"/>
            </a:pPr>
            <a:r>
              <a:rPr lang="en-US" sz="1600" dirty="0" smtClean="0"/>
              <a:t>When you use a reference plane as the splitting element, the reference plane must theoretically intersect the surface you want to </a:t>
            </a:r>
            <a:r>
              <a:rPr lang="en-US" sz="1600" dirty="0" smtClean="0"/>
              <a:t>split.</a:t>
            </a:r>
            <a:endParaRPr lang="en-US" sz="1600" dirty="0" smtClean="0"/>
          </a:p>
          <a:p>
            <a:pPr>
              <a:buFont typeface="Arial" pitchFamily="34" charset="0"/>
              <a:buChar char="•"/>
            </a:pPr>
            <a:r>
              <a:rPr lang="en-US" sz="1600" dirty="0" smtClean="0"/>
              <a:t>When you use curves or edges as the splitting elements, </a:t>
            </a:r>
            <a:r>
              <a:rPr lang="en-US" sz="1600" dirty="0" smtClean="0"/>
              <a:t>the </a:t>
            </a:r>
            <a:r>
              <a:rPr lang="en-US" sz="1600" dirty="0" smtClean="0"/>
              <a:t>splitting elements must lie on the face you are splitting. </a:t>
            </a:r>
            <a:r>
              <a:rPr lang="en-US" sz="1600" i="1" dirty="0" smtClean="0"/>
              <a:t>You can use the </a:t>
            </a:r>
            <a:r>
              <a:rPr lang="en-US" sz="1600" b="1" i="1" dirty="0" smtClean="0"/>
              <a:t>Project Curve</a:t>
            </a:r>
            <a:r>
              <a:rPr lang="en-US" sz="1600" i="1" dirty="0" smtClean="0"/>
              <a:t> command to project the elements onto the 3-D face.</a:t>
            </a:r>
          </a:p>
          <a:p>
            <a:pPr>
              <a:buFont typeface="Arial" pitchFamily="34" charset="0"/>
              <a:buChar char="•"/>
            </a:pPr>
            <a:endParaRPr lang="en-US" sz="1600" dirty="0" smtClean="0"/>
          </a:p>
          <a:p>
            <a:endParaRPr lang="en-US" dirty="0"/>
          </a:p>
        </p:txBody>
      </p:sp>
      <p:pic>
        <p:nvPicPr>
          <p:cNvPr id="4" name="Picture 3" descr="4-27A.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438400" y="1600200"/>
            <a:ext cx="3971925" cy="1419225"/>
          </a:xfrm>
          <a:prstGeom prst="rect">
            <a:avLst/>
          </a:prstGeom>
        </p:spPr>
      </p:pic>
      <p:pic>
        <p:nvPicPr>
          <p:cNvPr id="5" name="Picture 4" descr="splitface.gif"/>
          <p:cNvPicPr>
            <a:picLocks noChangeAspect="1"/>
          </p:cNvPicPr>
          <p:nvPr/>
        </p:nvPicPr>
        <p:blipFill>
          <a:blip r:embed="rId3" cstate="print"/>
          <a:stretch>
            <a:fillRect/>
          </a:stretch>
        </p:blipFill>
        <p:spPr>
          <a:xfrm>
            <a:off x="1981200" y="609600"/>
            <a:ext cx="457200" cy="442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split</a:t>
            </a:r>
            <a:endParaRPr lang="en-US" dirty="0"/>
          </a:p>
        </p:txBody>
      </p:sp>
      <p:sp>
        <p:nvSpPr>
          <p:cNvPr id="3" name="Content Placeholder 2"/>
          <p:cNvSpPr>
            <a:spLocks noGrp="1"/>
          </p:cNvSpPr>
          <p:nvPr>
            <p:ph idx="1"/>
          </p:nvPr>
        </p:nvSpPr>
        <p:spPr>
          <a:xfrm>
            <a:off x="533400" y="1524000"/>
            <a:ext cx="8208963" cy="4681537"/>
          </a:xfrm>
        </p:spPr>
        <p:txBody>
          <a:bodyPr/>
          <a:lstStyle/>
          <a:p>
            <a:r>
              <a:rPr lang="en-US" sz="1600" dirty="0" smtClean="0"/>
              <a:t>The Parting Split command splits a set of faces along the silhouette edges of the part.</a:t>
            </a:r>
          </a:p>
          <a:p>
            <a:pPr>
              <a:buFont typeface="Arial" pitchFamily="34" charset="0"/>
              <a:buChar char="•"/>
            </a:pPr>
            <a:r>
              <a:rPr lang="en-US" sz="1600" dirty="0" smtClean="0"/>
              <a:t>This command can be useful when working with a part that will be molded or cast.</a:t>
            </a:r>
          </a:p>
          <a:p>
            <a:pPr>
              <a:buFont typeface="Arial" pitchFamily="34" charset="0"/>
              <a:buChar char="•"/>
            </a:pPr>
            <a:r>
              <a:rPr lang="en-US" sz="1600" dirty="0" smtClean="0"/>
              <a:t>Parting lines are the same as silhouette lines for a given face.</a:t>
            </a:r>
          </a:p>
          <a:p>
            <a:pPr>
              <a:buFont typeface="Arial" pitchFamily="34" charset="0"/>
              <a:buChar char="•"/>
            </a:pPr>
            <a:r>
              <a:rPr lang="en-US" sz="1600" dirty="0" smtClean="0"/>
              <a:t>You define the vector direction for calculation of the parting lines by defining a reference plane (A in the following image).</a:t>
            </a:r>
          </a:p>
          <a:p>
            <a:pPr>
              <a:buFont typeface="Arial" pitchFamily="34" charset="0"/>
              <a:buChar char="•"/>
            </a:pPr>
            <a:r>
              <a:rPr lang="en-US" sz="1600" dirty="0" smtClean="0"/>
              <a:t>A parting split feature (B) is represented by a curve.</a:t>
            </a:r>
          </a:p>
          <a:p>
            <a:endParaRPr lang="en-US" dirty="0"/>
          </a:p>
        </p:txBody>
      </p:sp>
      <p:pic>
        <p:nvPicPr>
          <p:cNvPr id="4" name="Picture 3" descr="4-25a.gif"/>
          <p:cNvPicPr>
            <a:picLocks noChangeAspect="1"/>
          </p:cNvPicPr>
          <p:nvPr/>
        </p:nvPicPr>
        <p:blipFill>
          <a:blip r:embed="rId2" cstate="print"/>
          <a:stretch>
            <a:fillRect/>
          </a:stretch>
        </p:blipFill>
        <p:spPr>
          <a:xfrm>
            <a:off x="2057400" y="3429000"/>
            <a:ext cx="4705350" cy="1562100"/>
          </a:xfrm>
          <a:prstGeom prst="rect">
            <a:avLst/>
          </a:prstGeom>
        </p:spPr>
      </p:pic>
      <p:pic>
        <p:nvPicPr>
          <p:cNvPr id="5" name="Picture 4" descr="partingsplit.gif"/>
          <p:cNvPicPr>
            <a:picLocks noChangeAspect="1"/>
          </p:cNvPicPr>
          <p:nvPr/>
        </p:nvPicPr>
        <p:blipFill>
          <a:blip r:embed="rId3" cstate="print"/>
          <a:stretch>
            <a:fillRect/>
          </a:stretch>
        </p:blipFill>
        <p:spPr>
          <a:xfrm>
            <a:off x="2514600" y="533400"/>
            <a:ext cx="47244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63525"/>
            <a:ext cx="6470650" cy="808038"/>
          </a:xfrm>
        </p:spPr>
        <p:txBody>
          <a:bodyPr/>
          <a:lstStyle/>
          <a:p>
            <a:r>
              <a:rPr lang="en-US" dirty="0" smtClean="0"/>
              <a:t>Surface modeling is based on curves</a:t>
            </a:r>
            <a:endParaRPr lang="en-US" dirty="0"/>
          </a:p>
        </p:txBody>
      </p:sp>
      <p:sp>
        <p:nvSpPr>
          <p:cNvPr id="3" name="Content Placeholder 2"/>
          <p:cNvSpPr>
            <a:spLocks noGrp="1"/>
          </p:cNvSpPr>
          <p:nvPr>
            <p:ph idx="1"/>
          </p:nvPr>
        </p:nvSpPr>
        <p:spPr/>
        <p:txBody>
          <a:bodyPr/>
          <a:lstStyle/>
          <a:p>
            <a:r>
              <a:rPr lang="en-US" dirty="0" smtClean="0"/>
              <a:t>The backbone of surface modeling is made up of cross sections and guides. Cross sections and guides can be of entity type analytic or </a:t>
            </a:r>
            <a:r>
              <a:rPr lang="en-US" dirty="0" err="1" smtClean="0"/>
              <a:t>spline</a:t>
            </a:r>
            <a:r>
              <a:rPr lang="en-US" dirty="0" smtClean="0"/>
              <a:t>.</a:t>
            </a:r>
          </a:p>
          <a:p>
            <a:endParaRPr lang="en-US" dirty="0" smtClean="0"/>
          </a:p>
          <a:p>
            <a:pPr lvl="5"/>
            <a:r>
              <a:rPr lang="en-US" dirty="0" smtClean="0"/>
              <a:t>An </a:t>
            </a:r>
            <a:r>
              <a:rPr lang="en-US" i="1" dirty="0" smtClean="0"/>
              <a:t>analytic</a:t>
            </a:r>
            <a:r>
              <a:rPr lang="en-US" dirty="0" smtClean="0"/>
              <a:t> entity type consists of: </a:t>
            </a:r>
          </a:p>
          <a:p>
            <a:pPr lvl="6">
              <a:buFont typeface="Arial" pitchFamily="34" charset="0"/>
              <a:buChar char="•"/>
            </a:pPr>
            <a:r>
              <a:rPr lang="en-US" dirty="0" smtClean="0"/>
              <a:t>2D: Lines, arcs, circles, ellipse, parabola, hyperbola.</a:t>
            </a:r>
          </a:p>
          <a:p>
            <a:pPr lvl="6">
              <a:buFont typeface="Arial" pitchFamily="34" charset="0"/>
              <a:buChar char="•"/>
            </a:pPr>
            <a:r>
              <a:rPr lang="en-US" dirty="0" smtClean="0"/>
              <a:t>The intersection of a plane and a cone.</a:t>
            </a:r>
          </a:p>
          <a:p>
            <a:pPr lvl="6">
              <a:buFont typeface="Arial" pitchFamily="34" charset="0"/>
              <a:buChar char="•"/>
            </a:pPr>
            <a:r>
              <a:rPr lang="en-US" dirty="0" smtClean="0"/>
              <a:t>3D: Cubes, spheres, cylinders, cones, </a:t>
            </a:r>
            <a:r>
              <a:rPr lang="en-US" dirty="0" err="1" smtClean="0"/>
              <a:t>tori</a:t>
            </a:r>
            <a:r>
              <a:rPr lang="en-US" dirty="0" smtClean="0"/>
              <a:t>.</a:t>
            </a:r>
          </a:p>
          <a:p>
            <a:pPr lvl="5"/>
            <a:r>
              <a:rPr lang="en-US" dirty="0" smtClean="0"/>
              <a:t>A </a:t>
            </a:r>
            <a:r>
              <a:rPr lang="en-US" i="1" dirty="0" err="1" smtClean="0"/>
              <a:t>spline</a:t>
            </a:r>
            <a:r>
              <a:rPr lang="en-US" dirty="0" smtClean="0"/>
              <a:t> entity type consists of: </a:t>
            </a:r>
          </a:p>
          <a:p>
            <a:pPr lvl="6">
              <a:buFont typeface="Arial" pitchFamily="34" charset="0"/>
              <a:buChar char="•"/>
            </a:pPr>
            <a:r>
              <a:rPr lang="en-US" dirty="0" smtClean="0"/>
              <a:t>2D: constructed </a:t>
            </a:r>
            <a:r>
              <a:rPr lang="en-US" dirty="0" err="1" smtClean="0"/>
              <a:t>spline</a:t>
            </a:r>
            <a:r>
              <a:rPr lang="en-US" dirty="0" smtClean="0"/>
              <a:t> curves, derived curves.</a:t>
            </a:r>
          </a:p>
          <a:p>
            <a:pPr lvl="6">
              <a:buFont typeface="Arial" pitchFamily="34" charset="0"/>
              <a:buChar char="•"/>
            </a:pPr>
            <a:r>
              <a:rPr lang="en-US" dirty="0" smtClean="0"/>
              <a:t>3D: derived </a:t>
            </a:r>
            <a:r>
              <a:rPr lang="en-US" dirty="0" err="1" smtClean="0"/>
              <a:t>spline</a:t>
            </a:r>
            <a:r>
              <a:rPr lang="en-US" dirty="0" smtClean="0"/>
              <a:t> curves.</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surface</a:t>
            </a:r>
            <a:endParaRPr lang="en-US" dirty="0"/>
          </a:p>
        </p:txBody>
      </p:sp>
      <p:sp>
        <p:nvSpPr>
          <p:cNvPr id="3" name="Content Placeholder 2"/>
          <p:cNvSpPr>
            <a:spLocks noGrp="1"/>
          </p:cNvSpPr>
          <p:nvPr>
            <p:ph idx="1"/>
          </p:nvPr>
        </p:nvSpPr>
        <p:spPr/>
        <p:txBody>
          <a:bodyPr/>
          <a:lstStyle/>
          <a:p>
            <a:r>
              <a:rPr lang="en-US" sz="1600" dirty="0" smtClean="0"/>
              <a:t>Constructs a parting surface along a parting curve you select</a:t>
            </a:r>
            <a:r>
              <a:rPr lang="en-US" sz="1600" dirty="0" smtClean="0"/>
              <a:t>.</a:t>
            </a:r>
          </a:p>
          <a:p>
            <a:endParaRPr lang="en-US" sz="1600" dirty="0" smtClean="0"/>
          </a:p>
          <a:p>
            <a:r>
              <a:rPr lang="en-US" sz="1600" dirty="0" smtClean="0"/>
              <a:t>You construct a parting surface by selecting a reference plane (A) to define the orientation of the linear cross section curve and a 2D or 3D parting curve (B), which defines the sweep path for the parting surface (C</a:t>
            </a:r>
            <a:r>
              <a:rPr lang="en-US" sz="1600" dirty="0" smtClean="0"/>
              <a:t>).</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You create the parting curve in a separate operation. For example, you can use the Intersection Curve command or the Parting Split command to create the parting curve.</a:t>
            </a:r>
          </a:p>
          <a:p>
            <a:endParaRPr lang="en-US" sz="1600" dirty="0" smtClean="0"/>
          </a:p>
          <a:p>
            <a:endParaRPr lang="en-US" dirty="0"/>
          </a:p>
        </p:txBody>
      </p:sp>
      <p:pic>
        <p:nvPicPr>
          <p:cNvPr id="4" name="Picture 3" descr="4-26A.gif"/>
          <p:cNvPicPr>
            <a:picLocks noChangeAspect="1"/>
          </p:cNvPicPr>
          <p:nvPr/>
        </p:nvPicPr>
        <p:blipFill>
          <a:blip r:embed="rId2" cstate="print"/>
          <a:stretch>
            <a:fillRect/>
          </a:stretch>
        </p:blipFill>
        <p:spPr>
          <a:xfrm>
            <a:off x="2057400" y="3048000"/>
            <a:ext cx="4981575" cy="1676400"/>
          </a:xfrm>
          <a:prstGeom prst="rect">
            <a:avLst/>
          </a:prstGeom>
        </p:spPr>
      </p:pic>
      <p:pic>
        <p:nvPicPr>
          <p:cNvPr id="5" name="Picture 4" descr="partingsurface.gif"/>
          <p:cNvPicPr>
            <a:picLocks noChangeAspect="1"/>
          </p:cNvPicPr>
          <p:nvPr/>
        </p:nvPicPr>
        <p:blipFill>
          <a:blip r:embed="rId3" cstate="print"/>
          <a:stretch>
            <a:fillRect/>
          </a:stretch>
        </p:blipFill>
        <p:spPr>
          <a:xfrm>
            <a:off x="2743200" y="609600"/>
            <a:ext cx="47244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Parting split and parting surface</a:t>
            </a:r>
            <a:endParaRPr lang="en-US" dirty="0"/>
          </a:p>
        </p:txBody>
      </p:sp>
      <p:sp>
        <p:nvSpPr>
          <p:cNvPr id="3" name="Content Placeholder 2"/>
          <p:cNvSpPr>
            <a:spLocks noGrp="1"/>
          </p:cNvSpPr>
          <p:nvPr>
            <p:ph idx="1"/>
          </p:nvPr>
        </p:nvSpPr>
        <p:spPr/>
        <p:txBody>
          <a:bodyPr/>
          <a:lstStyle/>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r>
              <a:rPr lang="en-US" sz="1600" b="1" dirty="0" smtClean="0"/>
              <a:t>Overview</a:t>
            </a:r>
            <a:endParaRPr lang="en-US" sz="1600" b="1" dirty="0" smtClean="0"/>
          </a:p>
          <a:p>
            <a:r>
              <a:rPr lang="en-US" sz="1600" dirty="0" smtClean="0"/>
              <a:t>When you complete this activity, you will be able to use the Parting Split and Parting Surface commands.</a:t>
            </a:r>
          </a:p>
          <a:p>
            <a:r>
              <a:rPr lang="en-US" sz="1600" b="1" dirty="0" smtClean="0"/>
              <a:t>Objectives</a:t>
            </a:r>
          </a:p>
          <a:p>
            <a:r>
              <a:rPr lang="en-US" sz="1600" dirty="0" smtClean="0"/>
              <a:t>After completing this activity you will be able to:</a:t>
            </a:r>
          </a:p>
          <a:p>
            <a:pPr>
              <a:buFont typeface="Arial" pitchFamily="34" charset="0"/>
              <a:buChar char="•"/>
            </a:pPr>
            <a:r>
              <a:rPr lang="en-US" sz="1600" dirty="0" smtClean="0"/>
              <a:t>Insert Part Copy</a:t>
            </a:r>
          </a:p>
          <a:p>
            <a:pPr>
              <a:buFont typeface="Arial" pitchFamily="34" charset="0"/>
              <a:buChar char="•"/>
            </a:pPr>
            <a:r>
              <a:rPr lang="en-US" sz="1600" dirty="0" smtClean="0"/>
              <a:t>Boolean Feature</a:t>
            </a:r>
          </a:p>
          <a:p>
            <a:pPr>
              <a:buFont typeface="Arial" pitchFamily="34" charset="0"/>
              <a:buChar char="•"/>
            </a:pPr>
            <a:r>
              <a:rPr lang="en-US" sz="1600" dirty="0" smtClean="0"/>
              <a:t>Parting Split</a:t>
            </a:r>
          </a:p>
          <a:p>
            <a:pPr>
              <a:buFont typeface="Arial" pitchFamily="34" charset="0"/>
              <a:buChar char="•"/>
            </a:pPr>
            <a:r>
              <a:rPr lang="en-US" sz="1600" dirty="0" smtClean="0"/>
              <a:t>Parting Surface</a:t>
            </a:r>
          </a:p>
          <a:p>
            <a:pPr>
              <a:buFont typeface="Arial" pitchFamily="34" charset="0"/>
              <a:buChar char="•"/>
            </a:pPr>
            <a:r>
              <a:rPr lang="en-US" sz="1600" dirty="0" smtClean="0"/>
              <a:t>Divide Part</a:t>
            </a:r>
          </a:p>
          <a:p>
            <a:endParaRPr lang="en-US" dirty="0"/>
          </a:p>
        </p:txBody>
      </p:sp>
      <p:pic>
        <p:nvPicPr>
          <p:cNvPr id="4" name="Picture 3" descr="4A3-01.gif"/>
          <p:cNvPicPr>
            <a:picLocks noChangeAspect="1"/>
          </p:cNvPicPr>
          <p:nvPr/>
        </p:nvPicPr>
        <p:blipFill>
          <a:blip r:embed="rId2" cstate="print">
            <a:clrChange>
              <a:clrFrom>
                <a:srgbClr val="FFFFFF"/>
              </a:clrFrom>
              <a:clrTo>
                <a:srgbClr val="FFFFFF">
                  <a:alpha val="0"/>
                </a:srgbClr>
              </a:clrTo>
            </a:clrChange>
          </a:blip>
          <a:stretch>
            <a:fillRect/>
          </a:stretch>
        </p:blipFill>
        <p:spPr>
          <a:xfrm>
            <a:off x="1828800" y="1371600"/>
            <a:ext cx="4629150" cy="246697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Creating a rotary razor body</a:t>
            </a:r>
            <a:endParaRPr lang="en-US" dirty="0"/>
          </a:p>
        </p:txBody>
      </p:sp>
      <p:sp>
        <p:nvSpPr>
          <p:cNvPr id="3" name="Content Placeholder 2"/>
          <p:cNvSpPr>
            <a:spLocks noGrp="1"/>
          </p:cNvSpPr>
          <p:nvPr>
            <p:ph idx="1"/>
          </p:nvPr>
        </p:nvSpPr>
        <p:spPr>
          <a:xfrm>
            <a:off x="539751" y="1592263"/>
            <a:ext cx="4946650" cy="4681537"/>
          </a:xfrm>
        </p:spPr>
        <p:txBody>
          <a:bodyPr/>
          <a:lstStyle/>
          <a:p>
            <a:endParaRPr lang="en-US" sz="1600" b="1" dirty="0" smtClean="0"/>
          </a:p>
          <a:p>
            <a:endParaRPr lang="en-US" sz="1600" b="1" dirty="0" smtClean="0"/>
          </a:p>
          <a:p>
            <a:endParaRPr lang="en-US" sz="1600" b="1" dirty="0" smtClean="0"/>
          </a:p>
          <a:p>
            <a:endParaRPr lang="en-US" sz="1600" b="1" dirty="0" smtClean="0"/>
          </a:p>
          <a:p>
            <a:r>
              <a:rPr lang="en-US" sz="1600" b="1" dirty="0" smtClean="0"/>
              <a:t>Overview</a:t>
            </a:r>
            <a:endParaRPr lang="en-US" sz="1600" b="1" dirty="0" smtClean="0"/>
          </a:p>
          <a:p>
            <a:r>
              <a:rPr lang="en-US" sz="1600" dirty="0" smtClean="0"/>
              <a:t>In this activity, you will utilize several surfacing techniques to create the body for a rotary razor.</a:t>
            </a:r>
          </a:p>
          <a:p>
            <a:r>
              <a:rPr lang="en-US" sz="1600" b="1" dirty="0" smtClean="0"/>
              <a:t>Objectives</a:t>
            </a:r>
          </a:p>
          <a:p>
            <a:r>
              <a:rPr lang="en-US" sz="1600" dirty="0" smtClean="0"/>
              <a:t>After completing this activity you will be able to:</a:t>
            </a:r>
          </a:p>
          <a:p>
            <a:pPr>
              <a:buFont typeface="Arial" pitchFamily="34" charset="0"/>
              <a:buChar char="•"/>
            </a:pPr>
            <a:r>
              <a:rPr lang="en-US" sz="1600" dirty="0" smtClean="0"/>
              <a:t>Curve creation and manipulation techniques.</a:t>
            </a:r>
          </a:p>
          <a:p>
            <a:pPr>
              <a:buFont typeface="Arial" pitchFamily="34" charset="0"/>
              <a:buChar char="•"/>
            </a:pPr>
            <a:r>
              <a:rPr lang="en-US" sz="1600" dirty="0" smtClean="0"/>
              <a:t>Extruding surfaces.</a:t>
            </a:r>
          </a:p>
          <a:p>
            <a:pPr>
              <a:buFont typeface="Arial" pitchFamily="34" charset="0"/>
              <a:buChar char="•"/>
            </a:pPr>
            <a:r>
              <a:rPr lang="en-US" sz="1600" dirty="0" smtClean="0"/>
              <a:t>Blue Surf generation.</a:t>
            </a:r>
          </a:p>
          <a:p>
            <a:pPr>
              <a:buFont typeface="Arial" pitchFamily="34" charset="0"/>
              <a:buChar char="•"/>
            </a:pPr>
            <a:r>
              <a:rPr lang="en-US" sz="1600" dirty="0" smtClean="0"/>
              <a:t>Creating bounded surfaces.</a:t>
            </a:r>
          </a:p>
          <a:p>
            <a:pPr>
              <a:buFont typeface="Arial" pitchFamily="34" charset="0"/>
              <a:buChar char="•"/>
            </a:pPr>
            <a:r>
              <a:rPr lang="en-US" sz="1600" dirty="0" smtClean="0"/>
              <a:t>Using the Parting Split command.</a:t>
            </a:r>
          </a:p>
          <a:p>
            <a:pPr>
              <a:buFont typeface="Arial" pitchFamily="34" charset="0"/>
              <a:buChar char="•"/>
            </a:pPr>
            <a:r>
              <a:rPr lang="en-US" sz="1600" dirty="0" smtClean="0"/>
              <a:t>Offsetting surfaces.</a:t>
            </a:r>
          </a:p>
          <a:p>
            <a:pPr>
              <a:buFont typeface="Arial" pitchFamily="34" charset="0"/>
              <a:buChar char="•"/>
            </a:pPr>
            <a:r>
              <a:rPr lang="en-US" sz="1600" dirty="0" smtClean="0"/>
              <a:t>Extending surfaces.</a:t>
            </a:r>
          </a:p>
          <a:p>
            <a:pPr>
              <a:buFont typeface="Arial" pitchFamily="34" charset="0"/>
              <a:buChar char="•"/>
            </a:pPr>
            <a:r>
              <a:rPr lang="en-US" sz="1600" dirty="0" smtClean="0"/>
              <a:t>Generating a thin-walled “plastic” part.</a:t>
            </a:r>
          </a:p>
          <a:p>
            <a:pPr>
              <a:buFont typeface="Arial" pitchFamily="34" charset="0"/>
              <a:buChar char="•"/>
            </a:pPr>
            <a:r>
              <a:rPr lang="en-US" sz="1600" dirty="0" smtClean="0"/>
              <a:t>Placing rounds.</a:t>
            </a:r>
          </a:p>
          <a:p>
            <a:endParaRPr lang="en-US" dirty="0"/>
          </a:p>
        </p:txBody>
      </p:sp>
      <p:pic>
        <p:nvPicPr>
          <p:cNvPr id="4" name="Picture 3" descr="su_ex09_01A.gif"/>
          <p:cNvPicPr>
            <a:picLocks noChangeAspect="1"/>
          </p:cNvPicPr>
          <p:nvPr/>
        </p:nvPicPr>
        <p:blipFill>
          <a:blip r:embed="rId2" cstate="print"/>
          <a:stretch>
            <a:fillRect/>
          </a:stretch>
        </p:blipFill>
        <p:spPr>
          <a:xfrm>
            <a:off x="5791200" y="1905000"/>
            <a:ext cx="2502671" cy="3871913"/>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Putting it all together</a:t>
            </a:r>
            <a:endParaRPr lang="en-US" dirty="0"/>
          </a:p>
        </p:txBody>
      </p:sp>
      <p:sp>
        <p:nvSpPr>
          <p:cNvPr id="3" name="Content Placeholder 2"/>
          <p:cNvSpPr>
            <a:spLocks noGrp="1"/>
          </p:cNvSpPr>
          <p:nvPr>
            <p:ph idx="1"/>
          </p:nvPr>
        </p:nvSpPr>
        <p:spPr/>
        <p:txBody>
          <a:bodyPr/>
          <a:lstStyle/>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r>
              <a:rPr lang="en-US" sz="1600" b="1" dirty="0" smtClean="0"/>
              <a:t>Overview</a:t>
            </a:r>
            <a:endParaRPr lang="en-US" sz="1600" b="1" dirty="0" smtClean="0"/>
          </a:p>
          <a:p>
            <a:r>
              <a:rPr lang="en-US" sz="1600" dirty="0" smtClean="0"/>
              <a:t>In this activity, you will use the surfacing tools and workflows learned in this course to build a bathtub spout.</a:t>
            </a:r>
          </a:p>
          <a:p>
            <a:r>
              <a:rPr lang="en-US" sz="1600" b="1" dirty="0" smtClean="0"/>
              <a:t>Objectives</a:t>
            </a:r>
          </a:p>
          <a:p>
            <a:r>
              <a:rPr lang="en-US" sz="1600" dirty="0" smtClean="0"/>
              <a:t>After completing this activity you will be able to:</a:t>
            </a:r>
          </a:p>
          <a:p>
            <a:pPr>
              <a:buFont typeface="Arial" pitchFamily="34" charset="0"/>
              <a:buChar char="•"/>
            </a:pPr>
            <a:r>
              <a:rPr lang="en-US" sz="1600" dirty="0" smtClean="0"/>
              <a:t>Read a control drawing.</a:t>
            </a:r>
          </a:p>
          <a:p>
            <a:pPr>
              <a:buFont typeface="Arial" pitchFamily="34" charset="0"/>
              <a:buChar char="•"/>
            </a:pPr>
            <a:r>
              <a:rPr lang="en-US" sz="1600" dirty="0" smtClean="0"/>
              <a:t>Create and edit curves.</a:t>
            </a:r>
          </a:p>
          <a:p>
            <a:pPr>
              <a:buFont typeface="Arial" pitchFamily="34" charset="0"/>
              <a:buChar char="•"/>
            </a:pPr>
            <a:r>
              <a:rPr lang="en-US" sz="1600" dirty="0" smtClean="0"/>
              <a:t>Create and edit surfaces.</a:t>
            </a:r>
          </a:p>
          <a:p>
            <a:pPr>
              <a:buFont typeface="Arial" pitchFamily="34" charset="0"/>
              <a:buChar char="•"/>
            </a:pPr>
            <a:r>
              <a:rPr lang="en-US" sz="1600" dirty="0" smtClean="0"/>
              <a:t>Make a solid feature.</a:t>
            </a:r>
          </a:p>
          <a:p>
            <a:endParaRPr lang="en-US" dirty="0"/>
          </a:p>
        </p:txBody>
      </p:sp>
      <p:pic>
        <p:nvPicPr>
          <p:cNvPr id="4" name="Picture 3" descr="4A2-01.gif"/>
          <p:cNvPicPr>
            <a:picLocks noChangeAspect="1"/>
          </p:cNvPicPr>
          <p:nvPr/>
        </p:nvPicPr>
        <p:blipFill>
          <a:blip r:embed="rId2" cstate="print"/>
          <a:stretch>
            <a:fillRect/>
          </a:stretch>
        </p:blipFill>
        <p:spPr>
          <a:xfrm>
            <a:off x="3048000" y="1295400"/>
            <a:ext cx="2514600" cy="2455083"/>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and surface inspection tools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1600" dirty="0" smtClean="0"/>
              <a:t>Understand </a:t>
            </a:r>
            <a:r>
              <a:rPr lang="en-US" sz="1600" dirty="0" smtClean="0"/>
              <a:t>and use curvature combs.</a:t>
            </a:r>
          </a:p>
          <a:p>
            <a:pPr>
              <a:buFont typeface="Arial" pitchFamily="34" charset="0"/>
              <a:buChar char="•"/>
            </a:pPr>
            <a:r>
              <a:rPr lang="en-US" sz="1600" dirty="0" smtClean="0"/>
              <a:t>Use Draft Face Analysis.</a:t>
            </a:r>
          </a:p>
          <a:p>
            <a:pPr>
              <a:buFont typeface="Arial" pitchFamily="34" charset="0"/>
              <a:buChar char="•"/>
            </a:pPr>
            <a:r>
              <a:rPr lang="en-US" sz="1600" dirty="0" smtClean="0"/>
              <a:t>Use Curvature Shading.</a:t>
            </a:r>
          </a:p>
          <a:p>
            <a:pPr>
              <a:buFont typeface="Arial" pitchFamily="34" charset="0"/>
              <a:buChar char="•"/>
            </a:pPr>
            <a:r>
              <a:rPr lang="en-US" sz="1600" dirty="0" smtClean="0"/>
              <a:t>Use Zebra Stripes.</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Curvature combs</a:t>
            </a:r>
            <a:endParaRPr lang="en-US" dirty="0"/>
          </a:p>
        </p:txBody>
      </p:sp>
      <p:sp>
        <p:nvSpPr>
          <p:cNvPr id="3" name="Content Placeholder 2"/>
          <p:cNvSpPr>
            <a:spLocks noGrp="1"/>
          </p:cNvSpPr>
          <p:nvPr>
            <p:ph idx="1"/>
          </p:nvPr>
        </p:nvSpPr>
        <p:spPr>
          <a:xfrm>
            <a:off x="539751" y="1592263"/>
            <a:ext cx="5556250" cy="4681537"/>
          </a:xfrm>
        </p:spPr>
        <p:txBody>
          <a:bodyPr/>
          <a:lstStyle/>
          <a:p>
            <a:r>
              <a:rPr lang="en-US" sz="1600" dirty="0" smtClean="0"/>
              <a:t>Curvature combs enable the display of normal vectors on a curve </a:t>
            </a:r>
            <a:r>
              <a:rPr lang="en-US" sz="1600" dirty="0" smtClean="0"/>
              <a:t>to </a:t>
            </a:r>
            <a:r>
              <a:rPr lang="en-US" sz="1600" dirty="0" smtClean="0"/>
              <a:t>help illustrate the radius of curvature. Curvature comb is accessible from the Inspect </a:t>
            </a:r>
            <a:r>
              <a:rPr lang="en-US" sz="1600" dirty="0" err="1" smtClean="0"/>
              <a:t>tab→Analyze</a:t>
            </a:r>
            <a:r>
              <a:rPr lang="en-US" sz="1600" dirty="0" smtClean="0"/>
              <a:t> group</a:t>
            </a:r>
            <a:r>
              <a:rPr lang="en-US" sz="1600" dirty="0" smtClean="0"/>
              <a:t>.</a:t>
            </a:r>
          </a:p>
          <a:p>
            <a:pPr>
              <a:buFont typeface="Arial" pitchFamily="34" charset="0"/>
              <a:buChar char="•"/>
            </a:pPr>
            <a:r>
              <a:rPr lang="en-US" sz="1600" dirty="0" smtClean="0"/>
              <a:t>The </a:t>
            </a:r>
            <a:r>
              <a:rPr lang="en-US" sz="1600" dirty="0" smtClean="0"/>
              <a:t>length of the normal vector is a function of the radius of curvature.</a:t>
            </a:r>
          </a:p>
          <a:p>
            <a:pPr>
              <a:buFont typeface="Arial" pitchFamily="34" charset="0"/>
              <a:buChar char="•"/>
            </a:pPr>
            <a:r>
              <a:rPr lang="en-US" sz="1600" dirty="0" smtClean="0"/>
              <a:t>If </a:t>
            </a:r>
            <a:r>
              <a:rPr lang="en-US" sz="1600" dirty="0" smtClean="0"/>
              <a:t>you have a curvature comb displayed and use dynamic edit to make changes to the curve geometry, the comb updates immediately to reflect the changes.</a:t>
            </a:r>
          </a:p>
          <a:p>
            <a:pPr>
              <a:buFont typeface="Arial" pitchFamily="34" charset="0"/>
              <a:buChar char="•"/>
            </a:pPr>
            <a:r>
              <a:rPr lang="en-US" sz="1600" dirty="0" smtClean="0"/>
              <a:t>You can control the number of vectors (density) and the magnitude of the vectors in the Curvature Comb settings form.</a:t>
            </a:r>
          </a:p>
          <a:p>
            <a:pPr lvl="1">
              <a:buNone/>
            </a:pPr>
            <a:r>
              <a:rPr lang="en-US" sz="1600" b="1" dirty="0" smtClean="0"/>
              <a:t>Why use them?</a:t>
            </a:r>
          </a:p>
          <a:p>
            <a:pPr marL="344487" lvl="1" indent="-342900"/>
            <a:r>
              <a:rPr lang="en-US" sz="1600" dirty="0" smtClean="0"/>
              <a:t>Abrupt </a:t>
            </a:r>
            <a:r>
              <a:rPr lang="en-US" sz="1600" dirty="0" smtClean="0"/>
              <a:t>changes in a curve's radius of curvature may signal a discontinuity which will manifest itself in an associated surface.</a:t>
            </a:r>
          </a:p>
          <a:p>
            <a:pPr marL="344487" lvl="1" indent="-342900"/>
            <a:r>
              <a:rPr lang="en-US" sz="1600" dirty="0" smtClean="0"/>
              <a:t>Curvature combs can assist in determining the feasibility of machining, say a mold tool, and to predict the aesthetic quality of surfaces.</a:t>
            </a:r>
          </a:p>
          <a:p>
            <a:endParaRPr lang="en-US" sz="1600" dirty="0"/>
          </a:p>
        </p:txBody>
      </p:sp>
      <p:pic>
        <p:nvPicPr>
          <p:cNvPr id="4" name="Picture 3" descr="2-65.gif"/>
          <p:cNvPicPr>
            <a:picLocks noChangeAspect="1"/>
          </p:cNvPicPr>
          <p:nvPr/>
        </p:nvPicPr>
        <p:blipFill>
          <a:blip r:embed="rId2" cstate="print"/>
          <a:stretch>
            <a:fillRect/>
          </a:stretch>
        </p:blipFill>
        <p:spPr>
          <a:xfrm>
            <a:off x="6248400" y="2133600"/>
            <a:ext cx="2705100" cy="2990850"/>
          </a:xfrm>
          <a:prstGeom prst="rect">
            <a:avLst/>
          </a:prstGeom>
        </p:spPr>
      </p:pic>
      <p:pic>
        <p:nvPicPr>
          <p:cNvPr id="5" name="Picture 4" descr="2-67.gif"/>
          <p:cNvPicPr>
            <a:picLocks noChangeAspect="1"/>
          </p:cNvPicPr>
          <p:nvPr/>
        </p:nvPicPr>
        <p:blipFill>
          <a:blip r:embed="rId3" cstate="print"/>
          <a:stretch>
            <a:fillRect/>
          </a:stretch>
        </p:blipFill>
        <p:spPr>
          <a:xfrm>
            <a:off x="3048000" y="457200"/>
            <a:ext cx="923925" cy="7620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face analysis</a:t>
            </a:r>
            <a:endParaRPr lang="en-US" dirty="0"/>
          </a:p>
        </p:txBody>
      </p:sp>
      <p:sp>
        <p:nvSpPr>
          <p:cNvPr id="3" name="Content Placeholder 2"/>
          <p:cNvSpPr>
            <a:spLocks noGrp="1"/>
          </p:cNvSpPr>
          <p:nvPr>
            <p:ph idx="1"/>
          </p:nvPr>
        </p:nvSpPr>
        <p:spPr/>
        <p:txBody>
          <a:bodyPr/>
          <a:lstStyle/>
          <a:p>
            <a:r>
              <a:rPr lang="en-US" sz="1600" dirty="0" smtClean="0"/>
              <a:t>When working with plastic-injection molded parts, it is useful to visually </a:t>
            </a:r>
            <a:r>
              <a:rPr lang="en-US" sz="1600" dirty="0" err="1" smtClean="0"/>
              <a:t>analzye</a:t>
            </a:r>
            <a:r>
              <a:rPr lang="en-US" sz="1600" dirty="0" smtClean="0"/>
              <a:t> whether a part can be removed from a mold or die. </a:t>
            </a:r>
            <a:r>
              <a:rPr lang="en-US" sz="1600" dirty="0" smtClean="0"/>
              <a:t>Draft </a:t>
            </a:r>
            <a:r>
              <a:rPr lang="en-US" sz="1600" dirty="0" smtClean="0"/>
              <a:t>Face Analysis displays colors on the model based on the surface angles with respect to a draft plane you define.</a:t>
            </a:r>
          </a:p>
          <a:p>
            <a:r>
              <a:rPr lang="en-US" sz="1600" dirty="0" smtClean="0"/>
              <a:t>Inputs (specified in the Draft Face Analysis Settings command):</a:t>
            </a:r>
          </a:p>
          <a:p>
            <a:pPr>
              <a:buFont typeface="Arial" pitchFamily="34" charset="0"/>
              <a:buChar char="•"/>
            </a:pPr>
            <a:r>
              <a:rPr lang="en-US" sz="1600" dirty="0" smtClean="0"/>
              <a:t>Draft plane: the plane used to calculate the normal direction along which the part is pulled from the mold or die.</a:t>
            </a:r>
          </a:p>
          <a:p>
            <a:pPr>
              <a:buFont typeface="Arial" pitchFamily="34" charset="0"/>
              <a:buChar char="•"/>
            </a:pPr>
            <a:r>
              <a:rPr lang="en-US" sz="1600" dirty="0" smtClean="0"/>
              <a:t>Draft angle: the angle at which the part is pulled from the mold or die.</a:t>
            </a:r>
          </a:p>
          <a:p>
            <a:pPr>
              <a:buFont typeface="Arial" pitchFamily="34" charset="0"/>
              <a:buChar char="•"/>
            </a:pPr>
            <a:r>
              <a:rPr lang="en-US" sz="1600" dirty="0" smtClean="0"/>
              <a:t>Colors</a:t>
            </a:r>
          </a:p>
          <a:p>
            <a:endParaRPr lang="en-US" dirty="0"/>
          </a:p>
        </p:txBody>
      </p:sp>
      <p:pic>
        <p:nvPicPr>
          <p:cNvPr id="4" name="Picture 3" descr="Draft_face_settings.jpg"/>
          <p:cNvPicPr>
            <a:picLocks noChangeAspect="1"/>
          </p:cNvPicPr>
          <p:nvPr/>
        </p:nvPicPr>
        <p:blipFill>
          <a:blip r:embed="rId2" cstate="print"/>
          <a:stretch>
            <a:fillRect/>
          </a:stretch>
        </p:blipFill>
        <p:spPr>
          <a:xfrm>
            <a:off x="1981200" y="3505200"/>
            <a:ext cx="4805006" cy="2743200"/>
          </a:xfrm>
          <a:prstGeom prst="rect">
            <a:avLst/>
          </a:prstGeom>
        </p:spPr>
      </p:pic>
      <p:pic>
        <p:nvPicPr>
          <p:cNvPr id="6" name="Picture 5" descr="Shading_settings1.gif"/>
          <p:cNvPicPr>
            <a:picLocks noChangeAspect="1"/>
          </p:cNvPicPr>
          <p:nvPr/>
        </p:nvPicPr>
        <p:blipFill>
          <a:blip r:embed="rId3" cstate="print"/>
          <a:stretch>
            <a:fillRect/>
          </a:stretch>
        </p:blipFill>
        <p:spPr>
          <a:xfrm>
            <a:off x="3200400" y="609600"/>
            <a:ext cx="381000" cy="4258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Curvature shading</a:t>
            </a:r>
            <a:endParaRPr lang="en-US" dirty="0"/>
          </a:p>
        </p:txBody>
      </p:sp>
      <p:sp>
        <p:nvSpPr>
          <p:cNvPr id="3" name="Content Placeholder 2"/>
          <p:cNvSpPr>
            <a:spLocks noGrp="1"/>
          </p:cNvSpPr>
          <p:nvPr>
            <p:ph idx="1"/>
          </p:nvPr>
        </p:nvSpPr>
        <p:spPr/>
        <p:txBody>
          <a:bodyPr/>
          <a:lstStyle/>
          <a:p>
            <a:r>
              <a:rPr lang="en-US" sz="1600" dirty="0" smtClean="0"/>
              <a:t>When working with surfaces, it is sometimes useful to visualize the curvature of a surface to determine if there are surface discontinuities and inflections</a:t>
            </a:r>
            <a:r>
              <a:rPr lang="en-US" sz="1600" dirty="0" smtClean="0"/>
              <a:t>. </a:t>
            </a:r>
            <a:r>
              <a:rPr lang="en-US" sz="1600" b="1" dirty="0" smtClean="0"/>
              <a:t>Curvature Shading</a:t>
            </a:r>
            <a:endParaRPr lang="en-US" sz="1600" b="1" dirty="0" smtClean="0"/>
          </a:p>
          <a:p>
            <a:pPr>
              <a:buFont typeface="Arial" pitchFamily="34" charset="0"/>
              <a:buChar char="•"/>
            </a:pPr>
            <a:r>
              <a:rPr lang="en-US" sz="1600" dirty="0" smtClean="0"/>
              <a:t>Displays </a:t>
            </a:r>
            <a:r>
              <a:rPr lang="en-US" sz="1600" dirty="0" smtClean="0"/>
              <a:t>colors on the model based on the radius of curvature of the model's surfaces.</a:t>
            </a:r>
          </a:p>
          <a:p>
            <a:pPr>
              <a:buFont typeface="Arial" pitchFamily="34" charset="0"/>
              <a:buChar char="•"/>
            </a:pPr>
            <a:r>
              <a:rPr lang="en-US" sz="1600" dirty="0" smtClean="0"/>
              <a:t>Graphically shows the radius of curvature of a model.</a:t>
            </a:r>
          </a:p>
          <a:p>
            <a:pPr>
              <a:buFont typeface="Arial" pitchFamily="34" charset="0"/>
              <a:buChar char="•"/>
            </a:pPr>
            <a:r>
              <a:rPr lang="en-US" sz="1600" dirty="0" smtClean="0"/>
              <a:t>Parameters:</a:t>
            </a:r>
          </a:p>
          <a:p>
            <a:pPr lvl="2"/>
            <a:r>
              <a:rPr lang="en-US" sz="1600" dirty="0" smtClean="0"/>
              <a:t>Input specific radii values as limits:</a:t>
            </a:r>
          </a:p>
          <a:p>
            <a:pPr lvl="3"/>
            <a:r>
              <a:rPr lang="en-US" sz="1600" dirty="0" smtClean="0"/>
              <a:t>Tightest: Displays the smallest radius (highest curvature) in the model. You can click the Find in Model button to find the smallest radius in the model.</a:t>
            </a:r>
          </a:p>
          <a:p>
            <a:endParaRPr lang="en-US" dirty="0"/>
          </a:p>
        </p:txBody>
      </p:sp>
      <p:pic>
        <p:nvPicPr>
          <p:cNvPr id="4" name="Picture 3" descr="Curv_shading.jpg"/>
          <p:cNvPicPr>
            <a:picLocks noChangeAspect="1"/>
          </p:cNvPicPr>
          <p:nvPr/>
        </p:nvPicPr>
        <p:blipFill>
          <a:blip r:embed="rId2" cstate="print"/>
          <a:stretch>
            <a:fillRect/>
          </a:stretch>
        </p:blipFill>
        <p:spPr>
          <a:xfrm>
            <a:off x="1981200" y="3581400"/>
            <a:ext cx="4724400" cy="2774071"/>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Zebra stripes</a:t>
            </a:r>
            <a:endParaRPr lang="en-US" dirty="0"/>
          </a:p>
        </p:txBody>
      </p:sp>
      <p:sp>
        <p:nvSpPr>
          <p:cNvPr id="3" name="Content Placeholder 2"/>
          <p:cNvSpPr>
            <a:spLocks noGrp="1"/>
          </p:cNvSpPr>
          <p:nvPr>
            <p:ph idx="1"/>
          </p:nvPr>
        </p:nvSpPr>
        <p:spPr>
          <a:xfrm>
            <a:off x="533400" y="1524000"/>
            <a:ext cx="8305799" cy="4681537"/>
          </a:xfrm>
        </p:spPr>
        <p:txBody>
          <a:bodyPr/>
          <a:lstStyle/>
          <a:p>
            <a:r>
              <a:rPr lang="en-US" sz="1600" dirty="0" smtClean="0"/>
              <a:t>Displays zebra stripes on the model. Zebra stripes are useful for visualizing the curvature of surfaces to determine if there are surface discontinuities and inflections</a:t>
            </a:r>
            <a:r>
              <a:rPr lang="en-US" sz="1600" dirty="0" smtClean="0"/>
              <a:t>.</a:t>
            </a:r>
          </a:p>
          <a:p>
            <a:r>
              <a:rPr lang="en-US" sz="1600" b="1" dirty="0" smtClean="0"/>
              <a:t>Benefits</a:t>
            </a:r>
          </a:p>
          <a:p>
            <a:pPr>
              <a:buFont typeface="Arial" pitchFamily="34" charset="0"/>
              <a:buChar char="•"/>
            </a:pPr>
            <a:r>
              <a:rPr lang="en-US" sz="1600" dirty="0" smtClean="0"/>
              <a:t>Striping gives quick indication of continuous edges between faces</a:t>
            </a:r>
            <a:r>
              <a:rPr lang="en-US" sz="1600" dirty="0" smtClean="0"/>
              <a:t>.</a:t>
            </a:r>
            <a:r>
              <a:rPr lang="en-US" sz="1600" dirty="0" smtClean="0"/>
              <a:t> Smooth stripes are manifested by smooth, continuous surfaces (</a:t>
            </a:r>
            <a:r>
              <a:rPr lang="en-US" sz="1600" dirty="0" err="1" smtClean="0"/>
              <a:t>ie</a:t>
            </a:r>
            <a:r>
              <a:rPr lang="en-US" sz="1600" dirty="0" smtClean="0"/>
              <a:t>., no cusps or “wrinkles</a:t>
            </a:r>
            <a:r>
              <a:rPr lang="en-US" sz="1600" dirty="0" smtClean="0"/>
              <a:t>”).</a:t>
            </a:r>
            <a:r>
              <a:rPr lang="en-US" sz="1600" dirty="0" smtClean="0"/>
              <a:t> Stripes with sharp bends would indicate abrupt changes in surface curvature (</a:t>
            </a:r>
            <a:r>
              <a:rPr lang="en-US" sz="1600" dirty="0" err="1" smtClean="0"/>
              <a:t>ie</a:t>
            </a:r>
            <a:r>
              <a:rPr lang="en-US" sz="1600" dirty="0" smtClean="0"/>
              <a:t>., a discontinuity</a:t>
            </a:r>
            <a:r>
              <a:rPr lang="en-US" sz="1600" dirty="0" smtClean="0"/>
              <a:t>).</a:t>
            </a:r>
          </a:p>
          <a:p>
            <a:pPr>
              <a:buFont typeface="Arial" pitchFamily="34" charset="0"/>
              <a:buChar char="•"/>
            </a:pPr>
            <a:r>
              <a:rPr lang="en-US" sz="1600" dirty="0" smtClean="0"/>
              <a:t>Dynamic</a:t>
            </a:r>
            <a:r>
              <a:rPr lang="en-US" sz="1600" dirty="0" smtClean="0"/>
              <a:t>; users can see changes in real-time.</a:t>
            </a:r>
          </a:p>
          <a:p>
            <a:pPr>
              <a:buFont typeface="Arial" pitchFamily="34" charset="0"/>
              <a:buChar char="•"/>
            </a:pPr>
            <a:r>
              <a:rPr lang="en-US" sz="1600" dirty="0" smtClean="0"/>
              <a:t>Non-rollback edit </a:t>
            </a:r>
            <a:r>
              <a:rPr lang="en-US" sz="1600" dirty="0" smtClean="0"/>
              <a:t>method.</a:t>
            </a:r>
          </a:p>
          <a:p>
            <a:pPr>
              <a:buFont typeface="Arial" pitchFamily="34" charset="0"/>
              <a:buChar char="•"/>
            </a:pPr>
            <a:r>
              <a:rPr lang="en-US" sz="1600" dirty="0" smtClean="0"/>
              <a:t>Discontinuities </a:t>
            </a:r>
            <a:r>
              <a:rPr lang="en-US" sz="1600" dirty="0" smtClean="0"/>
              <a:t>will make manufacturing more difficult.</a:t>
            </a:r>
          </a:p>
          <a:p>
            <a:pPr lvl="2"/>
            <a:r>
              <a:rPr lang="en-US" sz="1600" dirty="0" smtClean="0"/>
              <a:t>Metallic Parts: Machining will be more complex.</a:t>
            </a:r>
          </a:p>
          <a:p>
            <a:pPr lvl="2"/>
            <a:r>
              <a:rPr lang="en-US" sz="1600" dirty="0" smtClean="0"/>
              <a:t>Molded Parts: Injection of plastic may be difficult into discontinuous areas.</a:t>
            </a:r>
          </a:p>
          <a:p>
            <a:endParaRPr lang="en-US" dirty="0"/>
          </a:p>
        </p:txBody>
      </p:sp>
      <p:pic>
        <p:nvPicPr>
          <p:cNvPr id="4" name="Picture 3" descr="zebra_stripes.jpg"/>
          <p:cNvPicPr>
            <a:picLocks noChangeAspect="1"/>
          </p:cNvPicPr>
          <p:nvPr/>
        </p:nvPicPr>
        <p:blipFill>
          <a:blip r:embed="rId2" cstate="print"/>
          <a:stretch>
            <a:fillRect/>
          </a:stretch>
        </p:blipFill>
        <p:spPr>
          <a:xfrm>
            <a:off x="2667000" y="4267200"/>
            <a:ext cx="3429000" cy="24499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
            </a:r>
            <a:r>
              <a:rPr lang="en-US" dirty="0" err="1" smtClean="0"/>
              <a:t>splines</a:t>
            </a:r>
            <a:endParaRPr lang="en-US" dirty="0"/>
          </a:p>
        </p:txBody>
      </p:sp>
      <p:sp>
        <p:nvSpPr>
          <p:cNvPr id="3" name="Content Placeholder 2"/>
          <p:cNvSpPr>
            <a:spLocks noGrp="1"/>
          </p:cNvSpPr>
          <p:nvPr>
            <p:ph idx="1"/>
          </p:nvPr>
        </p:nvSpPr>
        <p:spPr/>
        <p:txBody>
          <a:bodyPr/>
          <a:lstStyle/>
          <a:p>
            <a:r>
              <a:rPr lang="en-US" sz="1600" dirty="0" smtClean="0"/>
              <a:t>	A </a:t>
            </a:r>
            <a:r>
              <a:rPr lang="en-US" sz="1600" i="1" dirty="0" err="1" smtClean="0"/>
              <a:t>spline</a:t>
            </a:r>
            <a:r>
              <a:rPr lang="en-US" sz="1600" dirty="0" smtClean="0"/>
              <a:t> is a standard curve in most CAD systems.  </a:t>
            </a:r>
            <a:r>
              <a:rPr lang="en-US" sz="1600" dirty="0" smtClean="0"/>
              <a:t>Unlike </a:t>
            </a:r>
            <a:r>
              <a:rPr lang="en-US" sz="1600" dirty="0" smtClean="0"/>
              <a:t>lines and conic curves, </a:t>
            </a:r>
            <a:r>
              <a:rPr lang="en-US" sz="1600" dirty="0" smtClean="0"/>
              <a:t>generally categorized </a:t>
            </a:r>
            <a:r>
              <a:rPr lang="en-US" sz="1600" dirty="0" smtClean="0"/>
              <a:t>as </a:t>
            </a:r>
            <a:r>
              <a:rPr lang="en-US" sz="1600" i="1" dirty="0" smtClean="0"/>
              <a:t>analytics</a:t>
            </a:r>
            <a:r>
              <a:rPr lang="en-US" sz="1600" dirty="0" smtClean="0"/>
              <a:t>, the </a:t>
            </a:r>
            <a:r>
              <a:rPr lang="en-US" sz="1600" dirty="0" err="1" smtClean="0"/>
              <a:t>spline</a:t>
            </a:r>
            <a:r>
              <a:rPr lang="en-US" sz="1600" dirty="0" smtClean="0"/>
              <a:t> can </a:t>
            </a:r>
            <a:r>
              <a:rPr lang="en-US" sz="1600" dirty="0" smtClean="0"/>
              <a:t>be adjusted </a:t>
            </a:r>
            <a:r>
              <a:rPr lang="en-US" sz="1600" dirty="0" smtClean="0"/>
              <a:t>to virtually any shape in two or three dimensions. Their flexible nature makes </a:t>
            </a:r>
            <a:r>
              <a:rPr lang="en-US" sz="1600" dirty="0" err="1" smtClean="0"/>
              <a:t>splines</a:t>
            </a:r>
            <a:r>
              <a:rPr lang="en-US" sz="1600" dirty="0" smtClean="0"/>
              <a:t> the foundation for surface </a:t>
            </a:r>
            <a:r>
              <a:rPr lang="en-US" sz="1600" dirty="0" smtClean="0"/>
              <a:t>modeling</a:t>
            </a:r>
            <a:r>
              <a:rPr lang="en-US" sz="1600" dirty="0" smtClean="0"/>
              <a:t>. </a:t>
            </a:r>
            <a:endParaRPr lang="en-US" sz="1600" dirty="0" smtClean="0"/>
          </a:p>
          <a:p>
            <a:endParaRPr lang="en-US" sz="1600" dirty="0" smtClean="0"/>
          </a:p>
          <a:p>
            <a:r>
              <a:rPr lang="en-US" sz="1600" dirty="0" smtClean="0"/>
              <a:t>	</a:t>
            </a:r>
            <a:r>
              <a:rPr lang="en-US" sz="1600" dirty="0" smtClean="0"/>
              <a:t>A </a:t>
            </a:r>
            <a:r>
              <a:rPr lang="en-US" sz="1600" dirty="0" err="1" smtClean="0"/>
              <a:t>spline</a:t>
            </a:r>
            <a:r>
              <a:rPr lang="en-US" sz="1600" dirty="0" smtClean="0"/>
              <a:t> entity type consists of</a:t>
            </a:r>
            <a:r>
              <a:rPr lang="en-US" sz="1600" dirty="0" smtClean="0"/>
              <a:t>:</a:t>
            </a:r>
          </a:p>
          <a:p>
            <a:r>
              <a:rPr lang="en-US" sz="1600" dirty="0" smtClean="0"/>
              <a:t>		</a:t>
            </a:r>
          </a:p>
          <a:p>
            <a:r>
              <a:rPr lang="en-US" sz="1600" dirty="0" smtClean="0"/>
              <a:t>	</a:t>
            </a:r>
            <a:r>
              <a:rPr lang="en-US" sz="1600" dirty="0" smtClean="0"/>
              <a:t>	2D</a:t>
            </a:r>
            <a:r>
              <a:rPr lang="en-US" sz="1600" dirty="0" smtClean="0"/>
              <a:t>: constructed </a:t>
            </a:r>
            <a:r>
              <a:rPr lang="en-US" sz="1600" dirty="0" err="1" smtClean="0"/>
              <a:t>spline</a:t>
            </a:r>
            <a:r>
              <a:rPr lang="en-US" sz="1600" dirty="0" smtClean="0"/>
              <a:t> curves, </a:t>
            </a:r>
            <a:endParaRPr lang="en-US" sz="1600" dirty="0" smtClean="0"/>
          </a:p>
          <a:p>
            <a:r>
              <a:rPr lang="en-US" sz="1600" dirty="0" smtClean="0"/>
              <a:t>	</a:t>
            </a:r>
            <a:r>
              <a:rPr lang="en-US" sz="1600" dirty="0" smtClean="0"/>
              <a:t>	derived </a:t>
            </a:r>
            <a:r>
              <a:rPr lang="en-US" sz="1600" dirty="0" smtClean="0"/>
              <a:t>curves</a:t>
            </a:r>
            <a:r>
              <a:rPr lang="en-US" sz="1600" dirty="0" smtClean="0"/>
              <a:t>.</a:t>
            </a:r>
          </a:p>
          <a:p>
            <a:endParaRPr lang="en-US" sz="1600" dirty="0" smtClean="0"/>
          </a:p>
          <a:p>
            <a:r>
              <a:rPr lang="en-US" sz="1600" dirty="0" smtClean="0"/>
              <a:t>		3D</a:t>
            </a:r>
            <a:r>
              <a:rPr lang="en-US" sz="1600" dirty="0" smtClean="0"/>
              <a:t>: derived </a:t>
            </a:r>
            <a:r>
              <a:rPr lang="en-US" sz="1600" dirty="0" err="1" smtClean="0"/>
              <a:t>spline</a:t>
            </a:r>
            <a:r>
              <a:rPr lang="en-US" sz="1600" dirty="0" smtClean="0"/>
              <a:t> curves</a:t>
            </a:r>
            <a:r>
              <a:rPr lang="en-US" sz="1600" dirty="0" smtClean="0"/>
              <a:t>.</a:t>
            </a:r>
          </a:p>
          <a:p>
            <a:endParaRPr lang="en-US" sz="1600" dirty="0" smtClean="0"/>
          </a:p>
          <a:p>
            <a:r>
              <a:rPr lang="en-US" sz="1600" dirty="0" smtClean="0"/>
              <a:t>For the remainder of this course, the term </a:t>
            </a:r>
            <a:r>
              <a:rPr lang="en-US" sz="1600" i="1" dirty="0" smtClean="0"/>
              <a:t>curve</a:t>
            </a:r>
            <a:r>
              <a:rPr lang="en-US" sz="1600" dirty="0" smtClean="0"/>
              <a:t> will be used instead of </a:t>
            </a:r>
            <a:r>
              <a:rPr lang="en-US" sz="1600" dirty="0" err="1" smtClean="0"/>
              <a:t>splines</a:t>
            </a:r>
            <a:r>
              <a:rPr lang="en-US" sz="1600" dirty="0" smtClean="0"/>
              <a:t>. Just remember that curves are </a:t>
            </a:r>
            <a:r>
              <a:rPr lang="en-US" sz="1600" dirty="0" err="1" smtClean="0"/>
              <a:t>splines</a:t>
            </a:r>
            <a:r>
              <a:rPr lang="en-US" sz="1600" dirty="0" smtClean="0"/>
              <a:t>. There will be two types of curves discussed: </a:t>
            </a:r>
          </a:p>
          <a:p>
            <a:r>
              <a:rPr lang="en-US" sz="1600" i="1" dirty="0" smtClean="0"/>
              <a:t>		constructed</a:t>
            </a:r>
            <a:r>
              <a:rPr lang="en-US" sz="1600" dirty="0" smtClean="0"/>
              <a:t>– You have direct control of constructed curves. </a:t>
            </a:r>
          </a:p>
          <a:p>
            <a:r>
              <a:rPr lang="en-US" sz="1600" i="1" dirty="0" smtClean="0"/>
              <a:t>		</a:t>
            </a:r>
          </a:p>
          <a:p>
            <a:r>
              <a:rPr lang="en-US" sz="1600" i="1" dirty="0" smtClean="0"/>
              <a:t>	</a:t>
            </a:r>
            <a:r>
              <a:rPr lang="en-US" sz="1600" i="1" dirty="0" smtClean="0"/>
              <a:t>	derived</a:t>
            </a:r>
            <a:r>
              <a:rPr lang="en-US" sz="1600" dirty="0" smtClean="0"/>
              <a:t>– Derived curves are controlled by the method used to create them. </a:t>
            </a:r>
            <a:r>
              <a:rPr lang="en-US" sz="1600" dirty="0" smtClean="0"/>
              <a:t>	</a:t>
            </a:r>
            <a:endParaRPr lang="en-US" sz="1600" dirty="0" smtClean="0"/>
          </a:p>
          <a:p>
            <a:endParaRPr lang="en-US" sz="1600" dirty="0" smtClean="0"/>
          </a:p>
          <a:p>
            <a:endParaRPr lang="en-US" sz="1600" dirty="0"/>
          </a:p>
        </p:txBody>
      </p:sp>
      <p:pic>
        <p:nvPicPr>
          <p:cNvPr id="4" name="Picture 3" descr="1-01.gif"/>
          <p:cNvPicPr>
            <a:picLocks noChangeAspect="1"/>
          </p:cNvPicPr>
          <p:nvPr/>
        </p:nvPicPr>
        <p:blipFill>
          <a:blip r:embed="rId2" cstate="print">
            <a:clrChange>
              <a:clrFrom>
                <a:srgbClr val="FFFFFF"/>
              </a:clrFrom>
              <a:clrTo>
                <a:srgbClr val="FFFFFF">
                  <a:alpha val="0"/>
                </a:srgbClr>
              </a:clrTo>
            </a:clrChange>
          </a:blip>
          <a:stretch>
            <a:fillRect/>
          </a:stretch>
        </p:blipFill>
        <p:spPr>
          <a:xfrm>
            <a:off x="4495800" y="2438400"/>
            <a:ext cx="3841719" cy="17097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creation</a:t>
            </a:r>
            <a:endParaRPr lang="en-US" dirty="0"/>
          </a:p>
        </p:txBody>
      </p:sp>
      <p:sp>
        <p:nvSpPr>
          <p:cNvPr id="3" name="Content Placeholder 2"/>
          <p:cNvSpPr>
            <a:spLocks noGrp="1"/>
          </p:cNvSpPr>
          <p:nvPr>
            <p:ph idx="1"/>
          </p:nvPr>
        </p:nvSpPr>
        <p:spPr/>
        <p:txBody>
          <a:bodyPr/>
          <a:lstStyle/>
          <a:p>
            <a:r>
              <a:rPr lang="en-US" sz="1600" dirty="0" smtClean="0"/>
              <a:t>Use the </a:t>
            </a:r>
            <a:r>
              <a:rPr lang="en-US" sz="1600" b="1" dirty="0" smtClean="0"/>
              <a:t>Curve</a:t>
            </a:r>
            <a:r>
              <a:rPr lang="en-US" sz="1600" dirty="0" smtClean="0"/>
              <a:t> command to draw a smooth curve by points</a:t>
            </a:r>
            <a:r>
              <a:rPr lang="en-US" sz="1600" dirty="0" smtClean="0"/>
              <a:t>.</a:t>
            </a:r>
          </a:p>
          <a:p>
            <a:endParaRPr lang="en-US" sz="1600" dirty="0" smtClean="0"/>
          </a:p>
          <a:p>
            <a:endParaRPr lang="en-US" sz="1600" dirty="0" smtClean="0"/>
          </a:p>
          <a:p>
            <a:r>
              <a:rPr lang="en-US" sz="1600" dirty="0" smtClean="0"/>
              <a:t>If </a:t>
            </a:r>
            <a:r>
              <a:rPr lang="en-US" sz="1600" dirty="0" smtClean="0"/>
              <a:t>you click to create edit points, you must define at least three points when you create the curve</a:t>
            </a:r>
            <a:r>
              <a:rPr lang="en-US" sz="1600" dirty="0" smtClean="0"/>
              <a:t>.</a:t>
            </a:r>
          </a:p>
          <a:p>
            <a:endParaRPr lang="en-US" sz="1600" dirty="0" smtClean="0"/>
          </a:p>
          <a:p>
            <a:endParaRPr lang="en-US" sz="1600" dirty="0" smtClean="0"/>
          </a:p>
          <a:p>
            <a:endParaRPr lang="en-US" sz="1600" dirty="0" smtClean="0"/>
          </a:p>
          <a:p>
            <a:endParaRPr lang="en-US" sz="1600" dirty="0" smtClean="0"/>
          </a:p>
          <a:p>
            <a:r>
              <a:rPr lang="en-US" sz="1600" dirty="0" smtClean="0"/>
              <a:t>When you create a curve, edit points (A) and curve control vertex points (B) are created </a:t>
            </a:r>
            <a:r>
              <a:rPr lang="en-US" sz="1600" dirty="0" smtClean="0"/>
              <a:t>to help </a:t>
            </a:r>
            <a:r>
              <a:rPr lang="en-US" sz="1600" dirty="0" smtClean="0"/>
              <a:t>you edit and control the shape of the curve.</a:t>
            </a:r>
          </a:p>
          <a:p>
            <a:endParaRPr lang="en-US" sz="1600" dirty="0"/>
          </a:p>
        </p:txBody>
      </p:sp>
      <p:pic>
        <p:nvPicPr>
          <p:cNvPr id="4" name="Picture 3" descr="curve.gif"/>
          <p:cNvPicPr>
            <a:picLocks noChangeAspect="1"/>
          </p:cNvPicPr>
          <p:nvPr/>
        </p:nvPicPr>
        <p:blipFill>
          <a:blip r:embed="rId2" cstate="print"/>
          <a:stretch>
            <a:fillRect/>
          </a:stretch>
        </p:blipFill>
        <p:spPr>
          <a:xfrm>
            <a:off x="6172200" y="1524000"/>
            <a:ext cx="600075" cy="600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drcv1.gif"/>
          <p:cNvPicPr>
            <a:picLocks noChangeAspect="1"/>
          </p:cNvPicPr>
          <p:nvPr/>
        </p:nvPicPr>
        <p:blipFill>
          <a:blip r:embed="rId3" cstate="print"/>
          <a:stretch>
            <a:fillRect/>
          </a:stretch>
        </p:blipFill>
        <p:spPr>
          <a:xfrm>
            <a:off x="2667000" y="2895600"/>
            <a:ext cx="3333750" cy="809625"/>
          </a:xfrm>
          <a:prstGeom prst="rect">
            <a:avLst/>
          </a:prstGeom>
        </p:spPr>
      </p:pic>
      <p:pic>
        <p:nvPicPr>
          <p:cNvPr id="6" name="Picture 5" descr="curvecreate1.gif"/>
          <p:cNvPicPr>
            <a:picLocks noChangeAspect="1"/>
          </p:cNvPicPr>
          <p:nvPr/>
        </p:nvPicPr>
        <p:blipFill>
          <a:blip r:embed="rId4" cstate="print">
            <a:clrChange>
              <a:clrFrom>
                <a:srgbClr val="FFFFFF"/>
              </a:clrFrom>
              <a:clrTo>
                <a:srgbClr val="FFFFFF">
                  <a:alpha val="0"/>
                </a:srgbClr>
              </a:clrTo>
            </a:clrChange>
          </a:blip>
          <a:stretch>
            <a:fillRect/>
          </a:stretch>
        </p:blipFill>
        <p:spPr>
          <a:xfrm>
            <a:off x="3124200" y="4724400"/>
            <a:ext cx="2819400" cy="126682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Document_x0020_ID xmlns="56CD67F7-521B-4ECA-8ACB-2552DF311DBD">14355</Document_x0020_ID>
    <Parent_x0020_ID xmlns="56CD67F7-521B-4ECA-8ACB-2552DF311DBD" xsi:nil="true"/>
    <Description0 xmlns="56CD67F7-521B-4ECA-8ACB-2552DF311DBD">Solid Edge ST3 Update Training - Misc</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Props1.xml><?xml version="1.0" encoding="utf-8"?>
<ds:datastoreItem xmlns:ds="http://schemas.openxmlformats.org/officeDocument/2006/customXml" ds:itemID="{2A7D46F4-7B95-4701-823E-869469091AC0}">
  <ds:schemaRefs>
    <ds:schemaRef ds:uri="http://schemas.microsoft.com/office/2006/metadata/longProperties"/>
  </ds:schemaRefs>
</ds:datastoreItem>
</file>

<file path=customXml/itemProps2.xml><?xml version="1.0" encoding="utf-8"?>
<ds:datastoreItem xmlns:ds="http://schemas.openxmlformats.org/officeDocument/2006/customXml" ds:itemID="{3EA8FBD1-1A24-411A-80C5-187D747F34A3}">
  <ds:schemaRefs>
    <ds:schemaRef ds:uri="http://schemas.microsoft.com/sharepoint/v3/contenttype/forms"/>
  </ds:schemaRefs>
</ds:datastoreItem>
</file>

<file path=customXml/itemProps3.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17073</TotalTime>
  <Words>6172</Words>
  <Application>Microsoft Office PowerPoint</Application>
  <PresentationFormat>On-screen Show (4:3)</PresentationFormat>
  <Paragraphs>812</Paragraphs>
  <Slides>78</Slides>
  <Notes>4</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Siemens_PLM_Grey_Template</vt:lpstr>
      <vt:lpstr>Solid Edge ST3  Modeling a part using surfaces</vt:lpstr>
      <vt:lpstr>Topics</vt:lpstr>
      <vt:lpstr>Solid vs. surface modeling</vt:lpstr>
      <vt:lpstr>What is surfacing and why use it?</vt:lpstr>
      <vt:lpstr>General surface modeling workflow</vt:lpstr>
      <vt:lpstr>Creating and editing curves</vt:lpstr>
      <vt:lpstr>Surface modeling is based on curves</vt:lpstr>
      <vt:lpstr>Overview of splines</vt:lpstr>
      <vt:lpstr>Curve creation</vt:lpstr>
      <vt:lpstr>Curve edit</vt:lpstr>
      <vt:lpstr>Curve shape vs. local edit</vt:lpstr>
      <vt:lpstr>Curve degree</vt:lpstr>
      <vt:lpstr>Curve display</vt:lpstr>
      <vt:lpstr>Simplify curve</vt:lpstr>
      <vt:lpstr>Convert to curve</vt:lpstr>
      <vt:lpstr>Activity: Drawing and editing a curve</vt:lpstr>
      <vt:lpstr>BlueDot (ordered modeling only)</vt:lpstr>
      <vt:lpstr>Create a BlueDot</vt:lpstr>
      <vt:lpstr>Edit a BlueDot</vt:lpstr>
      <vt:lpstr>Activity: Creating and editing BlueDots</vt:lpstr>
      <vt:lpstr>Indirect curve creation techniques</vt:lpstr>
      <vt:lpstr>Project curve</vt:lpstr>
      <vt:lpstr>Intersection curve</vt:lpstr>
      <vt:lpstr>Cross curve</vt:lpstr>
      <vt:lpstr>Contour curve</vt:lpstr>
      <vt:lpstr>Derived curve</vt:lpstr>
      <vt:lpstr>Split curve</vt:lpstr>
      <vt:lpstr>Keypoint curve</vt:lpstr>
      <vt:lpstr>Curve by table </vt:lpstr>
      <vt:lpstr>Activity: Creating keypoint curves</vt:lpstr>
      <vt:lpstr>Activity: Additional curve creation methods</vt:lpstr>
      <vt:lpstr>Pierce points</vt:lpstr>
      <vt:lpstr>Silhouette points</vt:lpstr>
      <vt:lpstr>Image</vt:lpstr>
      <vt:lpstr>Construction element creation</vt:lpstr>
      <vt:lpstr>Construction element usage</vt:lpstr>
      <vt:lpstr>Surface creation</vt:lpstr>
      <vt:lpstr>Overview of surfaces</vt:lpstr>
      <vt:lpstr>Creating simple surfaces</vt:lpstr>
      <vt:lpstr>Activity: Creating and editing simple surfaces</vt:lpstr>
      <vt:lpstr>Using simple surfaces for construction</vt:lpstr>
      <vt:lpstr>Sketch Tear-off</vt:lpstr>
      <vt:lpstr>Creating a swept surface</vt:lpstr>
      <vt:lpstr>Sweep options</vt:lpstr>
      <vt:lpstr>Activity: Creating a swept surface</vt:lpstr>
      <vt:lpstr>Creating a lofted surface (ordered modeling)</vt:lpstr>
      <vt:lpstr>Creating a bounded surface</vt:lpstr>
      <vt:lpstr>BlueSurf</vt:lpstr>
      <vt:lpstr>BlueSurf options</vt:lpstr>
      <vt:lpstr>Creating a basic BlueSurf</vt:lpstr>
      <vt:lpstr>Increasing BlueSurf shape control- insert sketch</vt:lpstr>
      <vt:lpstr>Considerations for adding x-sections</vt:lpstr>
      <vt:lpstr>Adding x-sections created after the BlueSurf</vt:lpstr>
      <vt:lpstr>Vertex mapping</vt:lpstr>
      <vt:lpstr>Activity: Creating a BlueSurf using analytics</vt:lpstr>
      <vt:lpstr>Activity: Creating and editing a BlueSurf</vt:lpstr>
      <vt:lpstr>Surface manipulation tools</vt:lpstr>
      <vt:lpstr>Extend surface</vt:lpstr>
      <vt:lpstr>Offset surface</vt:lpstr>
      <vt:lpstr>Copy surface</vt:lpstr>
      <vt:lpstr>Trim surface</vt:lpstr>
      <vt:lpstr>Delete faces (ordered modeling)</vt:lpstr>
      <vt:lpstr>Stitched surface</vt:lpstr>
      <vt:lpstr>Round- surface blend option</vt:lpstr>
      <vt:lpstr>Round- surface blend option</vt:lpstr>
      <vt:lpstr>Replace face</vt:lpstr>
      <vt:lpstr>Activity: Surface manipulation</vt:lpstr>
      <vt:lpstr>Split face</vt:lpstr>
      <vt:lpstr>Parting split</vt:lpstr>
      <vt:lpstr>Parting surface</vt:lpstr>
      <vt:lpstr>Activity: Parting split and parting surface</vt:lpstr>
      <vt:lpstr>Activity: Creating a rotary razor body</vt:lpstr>
      <vt:lpstr>Activity: Putting it all together</vt:lpstr>
      <vt:lpstr>Curve and surface inspection tools</vt:lpstr>
      <vt:lpstr>Curvature combs</vt:lpstr>
      <vt:lpstr>Draft face analysis</vt:lpstr>
      <vt:lpstr>Curvature shading</vt:lpstr>
      <vt:lpstr>Zebra stripes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ST3 Misc</dc:title>
  <dc:creator>Douglas C. Stainbrook</dc:creator>
  <cp:lastModifiedBy>Chris Dow</cp:lastModifiedBy>
  <cp:revision>770</cp:revision>
  <cp:lastPrinted>2005-10-17T08:52:43Z</cp:lastPrinted>
  <dcterms:created xsi:type="dcterms:W3CDTF">2008-09-25T15:14:36Z</dcterms:created>
  <dcterms:modified xsi:type="dcterms:W3CDTF">2010-10-11T18:33:55Z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