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Default Extension="gif" ContentType="image/gif"/>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3"/>
  </p:notesMasterIdLst>
  <p:handoutMasterIdLst>
    <p:handoutMasterId r:id="rId224"/>
  </p:handoutMasterIdLst>
  <p:sldIdLst>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78" r:id="rId55"/>
    <p:sldId id="579" r:id="rId56"/>
    <p:sldId id="580" r:id="rId57"/>
    <p:sldId id="581" r:id="rId58"/>
    <p:sldId id="582" r:id="rId59"/>
    <p:sldId id="583" r:id="rId60"/>
    <p:sldId id="584" r:id="rId61"/>
    <p:sldId id="585" r:id="rId62"/>
    <p:sldId id="586" r:id="rId63"/>
    <p:sldId id="587" r:id="rId64"/>
    <p:sldId id="588" r:id="rId65"/>
    <p:sldId id="589" r:id="rId66"/>
    <p:sldId id="590" r:id="rId67"/>
    <p:sldId id="591" r:id="rId68"/>
    <p:sldId id="532" r:id="rId69"/>
    <p:sldId id="533" r:id="rId70"/>
    <p:sldId id="534" r:id="rId71"/>
    <p:sldId id="535" r:id="rId72"/>
    <p:sldId id="536" r:id="rId73"/>
    <p:sldId id="537" r:id="rId74"/>
    <p:sldId id="538" r:id="rId75"/>
    <p:sldId id="539" r:id="rId76"/>
    <p:sldId id="540" r:id="rId77"/>
    <p:sldId id="541" r:id="rId78"/>
    <p:sldId id="542" r:id="rId79"/>
    <p:sldId id="543" r:id="rId80"/>
    <p:sldId id="544" r:id="rId81"/>
    <p:sldId id="545" r:id="rId82"/>
    <p:sldId id="546" r:id="rId83"/>
    <p:sldId id="547" r:id="rId84"/>
    <p:sldId id="548" r:id="rId85"/>
    <p:sldId id="549" r:id="rId86"/>
    <p:sldId id="550" r:id="rId87"/>
    <p:sldId id="551" r:id="rId88"/>
    <p:sldId id="552" r:id="rId89"/>
    <p:sldId id="553" r:id="rId90"/>
    <p:sldId id="554" r:id="rId91"/>
    <p:sldId id="555" r:id="rId92"/>
    <p:sldId id="556" r:id="rId93"/>
    <p:sldId id="557" r:id="rId94"/>
    <p:sldId id="558" r:id="rId95"/>
    <p:sldId id="559" r:id="rId96"/>
    <p:sldId id="560" r:id="rId97"/>
    <p:sldId id="561" r:id="rId98"/>
    <p:sldId id="562" r:id="rId99"/>
    <p:sldId id="563" r:id="rId100"/>
    <p:sldId id="564" r:id="rId101"/>
    <p:sldId id="565" r:id="rId102"/>
    <p:sldId id="566" r:id="rId103"/>
    <p:sldId id="567" r:id="rId104"/>
    <p:sldId id="568" r:id="rId105"/>
    <p:sldId id="569" r:id="rId106"/>
    <p:sldId id="570" r:id="rId107"/>
    <p:sldId id="571" r:id="rId108"/>
    <p:sldId id="572" r:id="rId109"/>
    <p:sldId id="573" r:id="rId110"/>
    <p:sldId id="574" r:id="rId111"/>
    <p:sldId id="575" r:id="rId112"/>
    <p:sldId id="576" r:id="rId113"/>
    <p:sldId id="577" r:id="rId114"/>
    <p:sldId id="592" r:id="rId115"/>
    <p:sldId id="593" r:id="rId116"/>
    <p:sldId id="594" r:id="rId117"/>
    <p:sldId id="595" r:id="rId118"/>
    <p:sldId id="596" r:id="rId119"/>
    <p:sldId id="597" r:id="rId120"/>
    <p:sldId id="598" r:id="rId121"/>
    <p:sldId id="599" r:id="rId122"/>
    <p:sldId id="600" r:id="rId123"/>
    <p:sldId id="601" r:id="rId124"/>
    <p:sldId id="602" r:id="rId125"/>
    <p:sldId id="603" r:id="rId126"/>
    <p:sldId id="604" r:id="rId127"/>
    <p:sldId id="605" r:id="rId128"/>
    <p:sldId id="606" r:id="rId129"/>
    <p:sldId id="607" r:id="rId130"/>
    <p:sldId id="608" r:id="rId131"/>
    <p:sldId id="609" r:id="rId132"/>
    <p:sldId id="610" r:id="rId133"/>
    <p:sldId id="611" r:id="rId134"/>
    <p:sldId id="612" r:id="rId135"/>
    <p:sldId id="613" r:id="rId136"/>
    <p:sldId id="614" r:id="rId137"/>
    <p:sldId id="615" r:id="rId138"/>
    <p:sldId id="616" r:id="rId139"/>
    <p:sldId id="617" r:id="rId140"/>
    <p:sldId id="618" r:id="rId141"/>
    <p:sldId id="619" r:id="rId142"/>
    <p:sldId id="620" r:id="rId143"/>
    <p:sldId id="621" r:id="rId144"/>
    <p:sldId id="622" r:id="rId145"/>
    <p:sldId id="623" r:id="rId146"/>
    <p:sldId id="624" r:id="rId147"/>
    <p:sldId id="625" r:id="rId148"/>
    <p:sldId id="626" r:id="rId149"/>
    <p:sldId id="627" r:id="rId150"/>
    <p:sldId id="628" r:id="rId151"/>
    <p:sldId id="629" r:id="rId152"/>
    <p:sldId id="630" r:id="rId153"/>
    <p:sldId id="631" r:id="rId154"/>
    <p:sldId id="632" r:id="rId155"/>
    <p:sldId id="633" r:id="rId156"/>
    <p:sldId id="634" r:id="rId157"/>
    <p:sldId id="635" r:id="rId158"/>
    <p:sldId id="636" r:id="rId159"/>
    <p:sldId id="637" r:id="rId160"/>
    <p:sldId id="638" r:id="rId161"/>
    <p:sldId id="639" r:id="rId162"/>
    <p:sldId id="640" r:id="rId163"/>
    <p:sldId id="641" r:id="rId164"/>
    <p:sldId id="642" r:id="rId165"/>
    <p:sldId id="643" r:id="rId166"/>
    <p:sldId id="644" r:id="rId167"/>
    <p:sldId id="645" r:id="rId168"/>
    <p:sldId id="646" r:id="rId169"/>
    <p:sldId id="647" r:id="rId170"/>
    <p:sldId id="648" r:id="rId171"/>
    <p:sldId id="649" r:id="rId172"/>
    <p:sldId id="650" r:id="rId173"/>
    <p:sldId id="651" r:id="rId174"/>
    <p:sldId id="652" r:id="rId175"/>
    <p:sldId id="653" r:id="rId176"/>
    <p:sldId id="654" r:id="rId177"/>
    <p:sldId id="655" r:id="rId178"/>
    <p:sldId id="656" r:id="rId179"/>
    <p:sldId id="657" r:id="rId180"/>
    <p:sldId id="658" r:id="rId181"/>
    <p:sldId id="659" r:id="rId182"/>
    <p:sldId id="660" r:id="rId183"/>
    <p:sldId id="661" r:id="rId184"/>
    <p:sldId id="662" r:id="rId185"/>
    <p:sldId id="663" r:id="rId186"/>
    <p:sldId id="664" r:id="rId187"/>
    <p:sldId id="665" r:id="rId188"/>
    <p:sldId id="666" r:id="rId189"/>
    <p:sldId id="667" r:id="rId190"/>
    <p:sldId id="668" r:id="rId191"/>
    <p:sldId id="669" r:id="rId192"/>
    <p:sldId id="670" r:id="rId193"/>
    <p:sldId id="671" r:id="rId194"/>
    <p:sldId id="672" r:id="rId195"/>
    <p:sldId id="673" r:id="rId196"/>
    <p:sldId id="674" r:id="rId197"/>
    <p:sldId id="675" r:id="rId198"/>
    <p:sldId id="676" r:id="rId199"/>
    <p:sldId id="677" r:id="rId200"/>
    <p:sldId id="678" r:id="rId201"/>
    <p:sldId id="679" r:id="rId202"/>
    <p:sldId id="680" r:id="rId203"/>
    <p:sldId id="681" r:id="rId204"/>
    <p:sldId id="682" r:id="rId205"/>
    <p:sldId id="683" r:id="rId206"/>
    <p:sldId id="684" r:id="rId207"/>
    <p:sldId id="685" r:id="rId208"/>
    <p:sldId id="686" r:id="rId209"/>
    <p:sldId id="687" r:id="rId210"/>
    <p:sldId id="688" r:id="rId211"/>
    <p:sldId id="689" r:id="rId212"/>
    <p:sldId id="690" r:id="rId213"/>
    <p:sldId id="691" r:id="rId214"/>
    <p:sldId id="692" r:id="rId215"/>
    <p:sldId id="693" r:id="rId216"/>
    <p:sldId id="694" r:id="rId217"/>
    <p:sldId id="695" r:id="rId218"/>
    <p:sldId id="696" r:id="rId219"/>
    <p:sldId id="697" r:id="rId220"/>
    <p:sldId id="698" r:id="rId221"/>
    <p:sldId id="699" r:id="rId222"/>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2" autoAdjust="0"/>
    <p:restoredTop sz="94989" autoAdjust="0"/>
  </p:normalViewPr>
  <p:slideViewPr>
    <p:cSldViewPr>
      <p:cViewPr>
        <p:scale>
          <a:sx n="90" d="100"/>
          <a:sy n="90" d="100"/>
        </p:scale>
        <p:origin x="-90"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viewProps" Target="view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11" Type="http://schemas.openxmlformats.org/officeDocument/2006/relationships/slide" Target="slides/slide206.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27" Type="http://schemas.openxmlformats.org/officeDocument/2006/relationships/theme" Target="theme/theme1.xml"/><Relationship Id="rId201" Type="http://schemas.openxmlformats.org/officeDocument/2006/relationships/slide" Target="slides/slide196.xml"/><Relationship Id="rId222" Type="http://schemas.openxmlformats.org/officeDocument/2006/relationships/slide" Target="slides/slide217.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slide" Target="slides/slide212.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slide" Target="slides/slide207.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notesMaster" Target="notesMasters/notesMaster1.xml"/><Relationship Id="rId228"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19" Type="http://schemas.openxmlformats.org/officeDocument/2006/relationships/slide" Target="slides/slide14.xml"/><Relationship Id="rId224" Type="http://schemas.openxmlformats.org/officeDocument/2006/relationships/handoutMaster" Target="handoutMasters/handoutMaster1.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100</a:t>
            </a:fld>
            <a:endParaRPr lang="de-DE"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101</a:t>
            </a:fld>
            <a:endParaRPr lang="de-DE"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102</a:t>
            </a:fld>
            <a:endParaRPr lang="de-DE"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103</a:t>
            </a:fld>
            <a:endParaRPr lang="de-DE"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104</a:t>
            </a:fld>
            <a:endParaRPr lang="de-DE"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105</a:t>
            </a:fld>
            <a:endParaRPr lang="de-DE"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106</a:t>
            </a:fld>
            <a:endParaRPr lang="de-DE"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107</a:t>
            </a:fld>
            <a:endParaRPr lang="de-DE"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108</a:t>
            </a:fld>
            <a:endParaRPr lang="de-DE"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109</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110</a:t>
            </a:fld>
            <a:endParaRPr lang="de-DE"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111</a:t>
            </a:fld>
            <a:endParaRPr lang="de-DE"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112</a:t>
            </a:fld>
            <a:endParaRPr lang="de-DE"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113</a:t>
            </a:fld>
            <a:endParaRPr lang="de-DE"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114</a:t>
            </a:fld>
            <a:endParaRPr lang="de-DE"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115</a:t>
            </a:fld>
            <a:endParaRPr lang="de-DE"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116</a:t>
            </a:fld>
            <a:endParaRPr lang="de-DE"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117</a:t>
            </a:fld>
            <a:endParaRPr lang="de-DE"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118</a:t>
            </a:fld>
            <a:endParaRPr lang="de-DE"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119</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a:t>
            </a:fld>
            <a:endParaRPr lang="de-DE"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120</a:t>
            </a:fld>
            <a:endParaRPr lang="de-DE"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121</a:t>
            </a:fld>
            <a:endParaRPr lang="de-DE"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122</a:t>
            </a:fld>
            <a:endParaRPr lang="de-DE"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123</a:t>
            </a:fld>
            <a:endParaRPr lang="de-DE"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124</a:t>
            </a:fld>
            <a:endParaRPr lang="de-DE"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125</a:t>
            </a:fld>
            <a:endParaRPr lang="de-DE"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126</a:t>
            </a:fld>
            <a:endParaRPr lang="de-DE"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127</a:t>
            </a:fld>
            <a:endParaRPr lang="de-DE"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128</a:t>
            </a:fld>
            <a:endParaRPr lang="de-DE"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129</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13</a:t>
            </a:fld>
            <a:endParaRPr lang="de-DE"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130</a:t>
            </a:fld>
            <a:endParaRPr lang="de-DE"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131</a:t>
            </a:fld>
            <a:endParaRPr lang="de-DE"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132</a:t>
            </a:fld>
            <a:endParaRPr lang="de-DE"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133</a:t>
            </a:fld>
            <a:endParaRPr lang="de-DE"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134</a:t>
            </a:fld>
            <a:endParaRPr lang="de-DE"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135</a:t>
            </a:fld>
            <a:endParaRPr lang="de-DE"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136</a:t>
            </a:fld>
            <a:endParaRPr lang="de-DE"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137</a:t>
            </a:fld>
            <a:endParaRPr lang="de-DE"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138</a:t>
            </a:fld>
            <a:endParaRPr lang="de-DE"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139</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a:t>
            </a:fld>
            <a:endParaRPr lang="de-DE"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140</a:t>
            </a:fld>
            <a:endParaRPr lang="de-DE"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141</a:t>
            </a:fld>
            <a:endParaRPr lang="de-DE"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142</a:t>
            </a:fld>
            <a:endParaRPr lang="de-DE"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147</a:t>
            </a:fld>
            <a:endParaRPr lang="de-DE"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148</a:t>
            </a:fld>
            <a:endParaRPr lang="de-DE"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149</a:t>
            </a:fld>
            <a:endParaRPr lang="de-DE"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150</a:t>
            </a:fld>
            <a:endParaRPr lang="de-DE"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151</a:t>
            </a:fld>
            <a:endParaRPr lang="de-DE"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152</a:t>
            </a:fld>
            <a:endParaRPr lang="de-DE"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153</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a:t>
            </a:fld>
            <a:endParaRPr lang="de-DE"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154</a:t>
            </a:fld>
            <a:endParaRPr lang="de-DE"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155</a:t>
            </a:fld>
            <a:endParaRPr lang="de-DE"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156</a:t>
            </a:fld>
            <a:endParaRPr lang="de-DE"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157</a:t>
            </a:fld>
            <a:endParaRPr lang="de-DE"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158</a:t>
            </a:fld>
            <a:endParaRPr lang="de-DE"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159</a:t>
            </a:fld>
            <a:endParaRPr lang="de-DE"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160</a:t>
            </a:fld>
            <a:endParaRPr lang="de-DE"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161</a:t>
            </a:fld>
            <a:endParaRPr lang="de-DE"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162</a:t>
            </a:fld>
            <a:endParaRPr lang="de-DE"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163</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a:t>
            </a:fld>
            <a:endParaRPr lang="de-DE"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164</a:t>
            </a:fld>
            <a:endParaRPr lang="de-DE"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165</a:t>
            </a:fld>
            <a:endParaRPr lang="de-DE"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166</a:t>
            </a:fld>
            <a:endParaRPr lang="de-DE"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167</a:t>
            </a:fld>
            <a:endParaRPr lang="de-DE"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168</a:t>
            </a:fld>
            <a:endParaRPr lang="de-DE"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169</a:t>
            </a:fld>
            <a:endParaRPr lang="de-DE"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170</a:t>
            </a:fld>
            <a:endParaRPr lang="de-DE"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171</a:t>
            </a:fld>
            <a:endParaRPr lang="de-DE"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172</a:t>
            </a:fld>
            <a:endParaRPr lang="de-DE"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173</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a:t>
            </a:fld>
            <a:endParaRPr lang="de-DE"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174</a:t>
            </a:fld>
            <a:endParaRPr lang="de-DE"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175</a:t>
            </a:fld>
            <a:endParaRPr lang="de-DE"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176</a:t>
            </a:fld>
            <a:endParaRPr lang="de-DE"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177</a:t>
            </a:fld>
            <a:endParaRPr lang="de-DE"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178</a:t>
            </a:fld>
            <a:endParaRPr lang="de-DE"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179</a:t>
            </a:fld>
            <a:endParaRPr lang="de-DE"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180</a:t>
            </a:fld>
            <a:endParaRPr lang="de-DE"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181</a:t>
            </a:fld>
            <a:endParaRPr lang="de-DE"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182</a:t>
            </a:fld>
            <a:endParaRPr lang="de-DE"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183</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a:t>
            </a:fld>
            <a:endParaRPr lang="de-DE"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184</a:t>
            </a:fld>
            <a:endParaRPr lang="de-DE"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185</a:t>
            </a:fld>
            <a:endParaRPr lang="de-DE"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186</a:t>
            </a:fld>
            <a:endParaRPr lang="de-DE"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187</a:t>
            </a:fld>
            <a:endParaRPr lang="de-DE"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188</a:t>
            </a:fld>
            <a:endParaRPr lang="de-DE"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189</a:t>
            </a:fld>
            <a:endParaRPr lang="de-DE"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190</a:t>
            </a:fld>
            <a:endParaRPr lang="de-DE"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191</a:t>
            </a:fld>
            <a:endParaRPr lang="de-DE"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192</a:t>
            </a:fld>
            <a:endParaRPr lang="de-DE"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193</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a:t>
            </a:fld>
            <a:endParaRPr lang="de-DE"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194</a:t>
            </a:fld>
            <a:endParaRPr lang="de-DE"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195</a:t>
            </a:fld>
            <a:endParaRPr lang="de-DE"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196</a:t>
            </a:fld>
            <a:endParaRPr lang="de-DE"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197</a:t>
            </a:fld>
            <a:endParaRPr lang="de-DE"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198</a:t>
            </a:fld>
            <a:endParaRPr lang="de-DE"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199</a:t>
            </a:fld>
            <a:endParaRPr lang="de-DE"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200</a:t>
            </a:fld>
            <a:endParaRPr lang="de-DE"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201</a:t>
            </a:fld>
            <a:endParaRPr lang="de-DE"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202</a:t>
            </a:fld>
            <a:endParaRPr lang="de-DE"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203</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a:t>
            </a:fld>
            <a:endParaRPr lang="de-DE"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204</a:t>
            </a:fld>
            <a:endParaRPr lang="de-DE"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205</a:t>
            </a:fld>
            <a:endParaRPr lang="de-DE"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206</a:t>
            </a:fld>
            <a:endParaRPr lang="de-DE"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207</a:t>
            </a:fld>
            <a:endParaRPr lang="de-DE"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208</a:t>
            </a:fld>
            <a:endParaRPr lang="de-DE"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209</a:t>
            </a:fld>
            <a:endParaRPr lang="de-DE"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210</a:t>
            </a:fld>
            <a:endParaRPr lang="de-DE"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211</a:t>
            </a:fld>
            <a:endParaRPr lang="de-DE"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212</a:t>
            </a:fld>
            <a:endParaRPr lang="de-DE"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213</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a:t>
            </a:fld>
            <a:endParaRPr lang="de-DE"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214</a:t>
            </a:fld>
            <a:endParaRPr lang="de-DE"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215</a:t>
            </a:fld>
            <a:endParaRPr lang="de-DE"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216</a:t>
            </a:fld>
            <a:endParaRPr lang="de-DE"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217</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31</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33</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34</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44</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45</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46</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47</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48</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49</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50</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51</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52</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53</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54</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55</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56</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57</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58</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59</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60</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61</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62</a:t>
            </a:fld>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63</a:t>
            </a:fld>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64</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65</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66</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67</a:t>
            </a:fld>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68</a:t>
            </a:fld>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69</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70</a:t>
            </a:fld>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71</a:t>
            </a:fld>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72</a:t>
            </a:fld>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73</a:t>
            </a:fld>
            <a:endParaRPr 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74</a:t>
            </a:fld>
            <a:endParaRPr 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75</a:t>
            </a:fld>
            <a:endParaRPr lang="de-DE"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76</a:t>
            </a:fld>
            <a:endParaRPr lang="de-DE"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77</a:t>
            </a:fld>
            <a:endParaRPr lang="de-DE"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78</a:t>
            </a:fld>
            <a:endParaRPr lang="de-DE"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79</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80</a:t>
            </a:fld>
            <a:endParaRPr lang="de-DE"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81</a:t>
            </a:fld>
            <a:endParaRPr lang="de-DE"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82</a:t>
            </a:fld>
            <a:endParaRPr lang="de-DE"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83</a:t>
            </a:fld>
            <a:endParaRPr lang="de-DE"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84</a:t>
            </a:fld>
            <a:endParaRPr lang="de-DE"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85</a:t>
            </a:fld>
            <a:endParaRPr lang="de-DE"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86</a:t>
            </a:fld>
            <a:endParaRPr lang="de-DE"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87</a:t>
            </a:fld>
            <a:endParaRPr lang="de-DE"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88</a:t>
            </a:fld>
            <a:endParaRPr lang="de-DE"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90</a:t>
            </a:fld>
            <a:endParaRPr lang="de-DE"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91</a:t>
            </a:fld>
            <a:endParaRPr lang="de-DE"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92</a:t>
            </a:fld>
            <a:endParaRPr lang="de-DE"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93</a:t>
            </a:fld>
            <a:endParaRPr lang="de-DE"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94</a:t>
            </a:fld>
            <a:endParaRPr lang="de-DE"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95</a:t>
            </a:fld>
            <a:endParaRPr lang="de-DE"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96</a:t>
            </a:fld>
            <a:endParaRPr lang="de-DE"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97</a:t>
            </a:fld>
            <a:endParaRPr lang="de-DE"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98</a:t>
            </a:fld>
            <a:endParaRPr lang="de-DE"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k:@MSITStore:C:\Program%20Files\Solid%20Edge%20ST4\Program\RESDLLS\0009\SESync.chm::/measurement_variable.htm"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4.xml.rels><?xml version="1.0" encoding="UTF-8" standalone="yes"?>
<Relationships xmlns="http://schemas.openxmlformats.org/package/2006/relationships"><Relationship Id="rId3" Type="http://schemas.openxmlformats.org/officeDocument/2006/relationships/hyperlink" Target="mk:@MSITStore:C:\Program%20Files\Solid%20Edge%20ST4\Program\RESDLLS\0009\SESync.chm::/adjust1a.htm"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17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17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17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19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20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a:t>
            </a:r>
            <a:r>
              <a:rPr lang="en-US" i="1" smtClean="0"/>
              <a:t>Edge ST4</a:t>
            </a:r>
            <a:r>
              <a:rPr lang="en-US" i="1" dirty="0" smtClean="0"/>
              <a:t/>
            </a:r>
            <a:br>
              <a:rPr lang="en-US" i="1" dirty="0" smtClean="0"/>
            </a:br>
            <a:r>
              <a:rPr lang="en-US" i="1" dirty="0" smtClean="0"/>
              <a:t>Instructor-Led Training</a:t>
            </a:r>
            <a:br>
              <a:rPr lang="en-US" i="1" dirty="0" smtClean="0"/>
            </a:br>
            <a:r>
              <a:rPr lang="en-US" dirty="0" smtClean="0"/>
              <a:t/>
            </a:r>
            <a:br>
              <a:rPr lang="en-US" dirty="0" smtClean="0"/>
            </a:br>
            <a:r>
              <a:rPr lang="en-US" dirty="0" smtClean="0"/>
              <a:t>Assembly</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Relationship List</a:t>
            </a:r>
          </a:p>
          <a:p>
            <a:pPr marL="177800" indent="-177800" eaLnBrk="1" hangingPunct="1">
              <a:buClr>
                <a:schemeClr val="tx2"/>
              </a:buClr>
              <a:buFont typeface="Wingdings" pitchFamily="2" charset="2"/>
              <a:buChar char="§"/>
            </a:pPr>
            <a:r>
              <a:rPr lang="en-US" dirty="0" smtClean="0"/>
              <a:t>Relationship Types</a:t>
            </a:r>
          </a:p>
          <a:p>
            <a:pPr marL="177800" indent="-177800" eaLnBrk="1" hangingPunct="1">
              <a:buClr>
                <a:schemeClr val="tx2"/>
              </a:buClr>
              <a:buFont typeface="Wingdings" pitchFamily="2" charset="2"/>
              <a:buChar char="§"/>
            </a:pPr>
            <a:r>
              <a:rPr lang="en-US" dirty="0" smtClean="0"/>
              <a:t>Connect Relationship</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assembly parts using the connect relationship</a:t>
            </a:r>
          </a:p>
          <a:p>
            <a:pPr marL="177800" indent="-177800" eaLnBrk="1" hangingPunct="1">
              <a:buClr>
                <a:schemeClr val="tx2"/>
              </a:buClr>
              <a:buFont typeface="Wingdings" pitchFamily="2" charset="2"/>
              <a:buChar char="§"/>
            </a:pPr>
            <a:r>
              <a:rPr lang="en-US" dirty="0" smtClean="0"/>
              <a:t>Activity: Positioning assembly parts using the angle relationship</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More relationships</a:t>
            </a:r>
            <a:endParaRPr lang="en-US" sz="2800" i="1"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following commands and functions in Solid Edge allow you to use existing geometry associatively:</a:t>
            </a:r>
          </a:p>
          <a:p>
            <a:pPr>
              <a:buFont typeface="Arial" pitchFamily="34" charset="0"/>
              <a:buChar char="•"/>
            </a:pPr>
            <a:r>
              <a:rPr lang="en-US" sz="1800" dirty="0" smtClean="0"/>
              <a:t>Include command</a:t>
            </a:r>
          </a:p>
          <a:p>
            <a:pPr>
              <a:buFont typeface="Arial" pitchFamily="34" charset="0"/>
              <a:buChar char="•"/>
            </a:pPr>
            <a:r>
              <a:rPr lang="en-US" sz="1800" dirty="0" smtClean="0"/>
              <a:t>Inter-Part Copy command</a:t>
            </a:r>
          </a:p>
          <a:p>
            <a:pPr>
              <a:buFont typeface="Arial" pitchFamily="34" charset="0"/>
              <a:buChar char="•"/>
            </a:pPr>
            <a:r>
              <a:rPr lang="en-US" sz="1800" dirty="0" smtClean="0"/>
              <a:t>Assembly-Driven Part Features</a:t>
            </a:r>
          </a:p>
          <a:p>
            <a:pPr>
              <a:buFont typeface="Arial" pitchFamily="34" charset="0"/>
              <a:buChar char="•"/>
            </a:pPr>
            <a:r>
              <a:rPr lang="en-US" sz="1800" dirty="0" smtClean="0"/>
              <a:t>Reference Plane Definition</a:t>
            </a:r>
          </a:p>
          <a:p>
            <a:pPr>
              <a:buFont typeface="Arial" pitchFamily="34" charset="0"/>
              <a:buChar char="•"/>
            </a:pPr>
            <a:r>
              <a:rPr lang="en-US" sz="1800" dirty="0" smtClean="0"/>
              <a:t>Feature Extent Definition</a:t>
            </a:r>
          </a:p>
          <a:p>
            <a:pPr>
              <a:buFont typeface="Arial" pitchFamily="34" charset="0"/>
              <a:buChar char="•"/>
            </a:pPr>
            <a:r>
              <a:rPr lang="en-US" sz="1800" dirty="0" smtClean="0"/>
              <a:t>Variable Table</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Associative Geometry</a:t>
            </a:r>
            <a:endParaRPr lang="en-US"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As you develop the design concepts for a new assembly, it is useful to create a layout of the preliminary design. The Sketch command in the Assembly environment allows you to draw 2D sketch geometry on part or assembly reference planes. </a:t>
            </a:r>
          </a:p>
          <a:p>
            <a:pPr marL="0"/>
            <a:endParaRPr lang="en-US" sz="1800" dirty="0" smtClean="0"/>
          </a:p>
          <a:p>
            <a:pPr marL="0"/>
            <a:r>
              <a:rPr lang="en-US" sz="1800" dirty="0" smtClean="0"/>
              <a:t>You can draw assembly sketches on the three default assembly reference planes or you can create new assembly reference planes to draw sketches on.</a:t>
            </a:r>
          </a:p>
          <a:p>
            <a:pPr marL="0"/>
            <a:endParaRPr lang="en-US" sz="1800" dirty="0" smtClean="0"/>
          </a:p>
          <a:p>
            <a:pPr marL="0"/>
            <a:endParaRPr lang="en-US" sz="1800" dirty="0" smtClean="0"/>
          </a:p>
          <a:p>
            <a:pPr marL="0"/>
            <a:endParaRPr lang="en-US" sz="1800" dirty="0" smtClean="0"/>
          </a:p>
          <a:p>
            <a:pPr marL="0"/>
            <a:r>
              <a:rPr lang="en-US" sz="1800" dirty="0" smtClean="0"/>
              <a:t> </a:t>
            </a:r>
          </a:p>
          <a:p>
            <a:pPr marL="0"/>
            <a:endParaRPr lang="en-US" sz="1800" dirty="0" smtClean="0"/>
          </a:p>
          <a:p>
            <a:r>
              <a:rPr lang="en-US" sz="1800" dirty="0" smtClean="0"/>
              <a:t>You can use assembly sketches to do the following:</a:t>
            </a:r>
          </a:p>
          <a:p>
            <a:pPr>
              <a:buFont typeface="Arial" pitchFamily="34" charset="0"/>
              <a:buChar char="•"/>
            </a:pPr>
            <a:r>
              <a:rPr lang="en-US" sz="1800" dirty="0" smtClean="0"/>
              <a:t>Create 3D ordered geometry within parts.</a:t>
            </a:r>
          </a:p>
          <a:p>
            <a:pPr>
              <a:buFont typeface="Arial" pitchFamily="34" charset="0"/>
              <a:buChar char="•"/>
            </a:pPr>
            <a:r>
              <a:rPr lang="en-US" sz="1800" dirty="0" smtClean="0"/>
              <a:t>Create assembly features.</a:t>
            </a:r>
          </a:p>
          <a:p>
            <a:pPr>
              <a:buFont typeface="Arial" pitchFamily="34" charset="0"/>
              <a:buChar char="•"/>
            </a:pPr>
            <a:r>
              <a:rPr lang="en-US" sz="1800" dirty="0" smtClean="0"/>
              <a:t>Position 3D parts relative to the sketch geometry.</a:t>
            </a:r>
          </a:p>
          <a:p>
            <a:pPr>
              <a:buFont typeface="Arial" pitchFamily="34" charset="0"/>
              <a:buChar char="•"/>
            </a:pPr>
            <a:r>
              <a:rPr lang="en-US" sz="1800" dirty="0" smtClean="0"/>
              <a:t>Position an assembly sketch relative to a 3D part.</a:t>
            </a:r>
          </a:p>
          <a:p>
            <a:pPr marL="0"/>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Assembly layouts</a:t>
            </a:r>
            <a:endParaRPr lang="en-US" sz="2400" dirty="0"/>
          </a:p>
        </p:txBody>
      </p:sp>
      <p:pic>
        <p:nvPicPr>
          <p:cNvPr id="3075" name="Picture 3"/>
          <p:cNvPicPr>
            <a:picLocks noChangeAspect="1" noChangeArrowheads="1"/>
          </p:cNvPicPr>
          <p:nvPr/>
        </p:nvPicPr>
        <p:blipFill>
          <a:blip r:embed="rId3" cstate="print"/>
          <a:srcRect/>
          <a:stretch>
            <a:fillRect/>
          </a:stretch>
        </p:blipFill>
        <p:spPr bwMode="auto">
          <a:xfrm>
            <a:off x="3124200" y="3429000"/>
            <a:ext cx="1752600"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Transferring and dispersing assemblies</a:t>
            </a:r>
          </a:p>
          <a:p>
            <a:pPr marL="0"/>
            <a:r>
              <a:rPr lang="en-US" dirty="0" smtClean="0"/>
              <a:t>Activity – Inter-part assembly modeling</a:t>
            </a:r>
          </a:p>
          <a:p>
            <a:pPr marL="0"/>
            <a:r>
              <a:rPr lang="en-US" dirty="0" smtClean="0"/>
              <a:t>Activity – layout sketches in assembly</a:t>
            </a:r>
          </a:p>
          <a:p>
            <a:pPr marL="0"/>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Features</a:t>
            </a:r>
            <a:endParaRPr lang="en-US" b="0"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may want to construct a feature within the context of the assembly, rather than in the Part or Sheet Metal document.</a:t>
            </a:r>
          </a:p>
          <a:p>
            <a:pPr marL="0"/>
            <a:endParaRPr lang="en-US" sz="1800" dirty="0" smtClean="0"/>
          </a:p>
          <a:p>
            <a:pPr marL="0"/>
            <a:r>
              <a:rPr lang="en-US" sz="1800" dirty="0" smtClean="0"/>
              <a:t>You can use the feature commands in the Assembly environment to construct features such as cutouts, revolved cutouts, holes, chamfers, and threads. You can also mirror and pattern these features.</a:t>
            </a:r>
          </a:p>
          <a:p>
            <a:endParaRPr lang="en-US" sz="1800" dirty="0" smtClean="0"/>
          </a:p>
          <a:p>
            <a:r>
              <a:rPr lang="en-US" sz="1800" dirty="0" smtClean="0"/>
              <a:t>In Solid Edge, you can construct two types of assembly-based features:</a:t>
            </a:r>
          </a:p>
          <a:p>
            <a:pPr>
              <a:buFont typeface="Arial" pitchFamily="34" charset="0"/>
              <a:buChar char="•"/>
            </a:pPr>
            <a:r>
              <a:rPr lang="en-US" sz="1800" dirty="0" smtClean="0"/>
              <a:t>Assembly Features</a:t>
            </a:r>
          </a:p>
          <a:p>
            <a:pPr>
              <a:buFont typeface="Arial" pitchFamily="34" charset="0"/>
              <a:buChar char="•"/>
            </a:pPr>
            <a:r>
              <a:rPr lang="en-US" sz="1800" dirty="0" smtClean="0"/>
              <a:t>Assembly-Driven Part Features</a:t>
            </a:r>
          </a:p>
          <a:p>
            <a:pPr>
              <a:buFont typeface="Arial" pitchFamily="34" charset="0"/>
              <a:buChar char="•"/>
            </a:pPr>
            <a:endParaRPr lang="en-US" sz="1800" dirty="0" smtClean="0"/>
          </a:p>
          <a:p>
            <a:pPr marL="0"/>
            <a:r>
              <a:rPr lang="en-US" sz="1800" dirty="0" smtClean="0"/>
              <a:t>You use the Feature Options dialog box to specify whether the assembly-based feature you are constructing affects only the selected parts (Assembly Feature), or affects all parts with the same document names as the selected parts (Assembly-Driven Part Feature).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Assembly-based features</a:t>
            </a:r>
            <a:endParaRPr lang="en-US" sz="2800" i="1"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set the Create Assembly Features option, the feature affects only the parts you select. </a:t>
            </a:r>
          </a:p>
          <a:p>
            <a:pPr marL="0"/>
            <a:endParaRPr lang="en-US" sz="1800" dirty="0" smtClean="0"/>
          </a:p>
          <a:p>
            <a:pPr marL="0"/>
            <a:r>
              <a:rPr lang="en-US" sz="1800" dirty="0" smtClean="0"/>
              <a:t>For profile-based features, the reference plane, profile, extent definition, and surface geometry resides in and can only be viewed from the assembly document where the feature was constructed.</a:t>
            </a:r>
          </a:p>
          <a:p>
            <a:pPr marL="0"/>
            <a:endParaRPr lang="en-US" sz="1800" dirty="0" smtClean="0"/>
          </a:p>
          <a:p>
            <a:pPr marL="0"/>
            <a:r>
              <a:rPr lang="en-US" sz="1800" dirty="0" smtClean="0"/>
              <a:t>This option is useful when you want to modify one or more commonly-used parts, but do not want to affect other instances of the same parts in the active assembly or other assemblies that reference those parts.</a:t>
            </a:r>
          </a:p>
          <a:p>
            <a:pPr marL="0"/>
            <a:endParaRPr lang="en-US" sz="1800" dirty="0" smtClean="0"/>
          </a:p>
          <a:p>
            <a:pPr marL="0"/>
            <a:r>
              <a:rPr lang="en-US" sz="1800" dirty="0" smtClean="0"/>
              <a:t>You do not need write access to the affected part files to construct an assembly feature.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Assembly features</a:t>
            </a:r>
            <a:endParaRPr lang="en-US" sz="2800" i="1"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set the Create Assembly-Driven Part Features option, the feature affects all parts with the same document name as the selected parts.</a:t>
            </a:r>
          </a:p>
          <a:p>
            <a:pPr marL="0"/>
            <a:endParaRPr lang="en-US" sz="1800" dirty="0" smtClean="0"/>
          </a:p>
          <a:p>
            <a:pPr marL="0"/>
            <a:r>
              <a:rPr lang="en-US" sz="1800" dirty="0" smtClean="0"/>
              <a:t>The reference plane, profile, and extent definition, resides in and can only be viewed from the assembly document where the feature was constructed. The surface geometry resides in the part documents.  The surface geometry can be viewed in the part documents, and any other assemblies that reference the part documents.</a:t>
            </a:r>
          </a:p>
          <a:p>
            <a:pPr marL="0"/>
            <a:endParaRPr lang="en-US" sz="1800" dirty="0" smtClean="0"/>
          </a:p>
          <a:p>
            <a:pPr marL="0"/>
            <a:r>
              <a:rPr lang="en-US" sz="1800" dirty="0" smtClean="0"/>
              <a:t>This option is useful when you want to globally modify one or more parts while working in the assembly.</a:t>
            </a:r>
          </a:p>
          <a:p>
            <a:pPr marL="0"/>
            <a:endParaRPr lang="en-US" sz="1800" dirty="0" smtClean="0"/>
          </a:p>
          <a:p>
            <a:pPr marL="0"/>
            <a:r>
              <a:rPr lang="en-US" sz="1800" dirty="0" smtClean="0"/>
              <a:t>You need write access to the affected part files to construct an assembly-driven part feature.</a:t>
            </a:r>
          </a:p>
          <a:p>
            <a:pPr marL="0"/>
            <a:endParaRPr lang="en-US" sz="1800" dirty="0" smtClean="0"/>
          </a:p>
          <a:p>
            <a:pPr marL="0"/>
            <a:r>
              <a:rPr lang="en-US" sz="1800" dirty="0" smtClean="0"/>
              <a:t>A part document that contains an assembly-driven part feature is associatively linked to the assembly document where the feature definition (reference plane, profile, and extent definition) resides.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Assembly-Driven Part Features</a:t>
            </a:r>
            <a:endParaRPr lang="en-US" sz="2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break the links that control an assembly-driven part feature by in-place activating the part document, selecting the feature in </a:t>
            </a:r>
            <a:r>
              <a:rPr lang="en-US" sz="1800" dirty="0" err="1" smtClean="0"/>
              <a:t>PathFinder</a:t>
            </a:r>
            <a:r>
              <a:rPr lang="en-US" sz="1800" dirty="0" smtClean="0"/>
              <a:t>, and clicking the Break Links command on the shortcut menu. After the link is broken, it is likely that some aspects of the feature will become undefined. For example, the reference plane may no longer be associated to its parent face. You can repair the broken links by selecting the feature, and using the Edit Definition option on the command bar to redefine the reference plane, feature extents, and so forth.</a:t>
            </a:r>
          </a:p>
        </p:txBody>
      </p:sp>
      <p:sp>
        <p:nvSpPr>
          <p:cNvPr id="4099" name="Title 1"/>
          <p:cNvSpPr>
            <a:spLocks noGrp="1"/>
          </p:cNvSpPr>
          <p:nvPr>
            <p:ph type="title"/>
          </p:nvPr>
        </p:nvSpPr>
        <p:spPr>
          <a:xfrm>
            <a:off x="457200" y="304800"/>
            <a:ext cx="6216650" cy="808038"/>
          </a:xfrm>
        </p:spPr>
        <p:txBody>
          <a:bodyPr/>
          <a:lstStyle/>
          <a:p>
            <a:r>
              <a:rPr lang="en-US" sz="2800" dirty="0" smtClean="0"/>
              <a:t>Assembly-Driven Part Features</a:t>
            </a:r>
            <a:endParaRPr lang="en-US" sz="2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The steps for creating assembly based features is as follows.</a:t>
            </a:r>
          </a:p>
          <a:p>
            <a:pPr>
              <a:buFont typeface="+mj-lt"/>
              <a:buAutoNum type="arabicPeriod"/>
            </a:pPr>
            <a:endParaRPr lang="en-US" sz="1800" dirty="0" smtClean="0"/>
          </a:p>
          <a:p>
            <a:pPr>
              <a:buFont typeface="+mj-lt"/>
              <a:buAutoNum type="arabicPeriod"/>
            </a:pPr>
            <a:r>
              <a:rPr lang="en-US" sz="1800" dirty="0" smtClean="0"/>
              <a:t>Draw the Profile</a:t>
            </a:r>
          </a:p>
          <a:p>
            <a:pPr>
              <a:buFont typeface="+mj-lt"/>
              <a:buAutoNum type="arabicPeriod"/>
            </a:pPr>
            <a:r>
              <a:rPr lang="en-US" sz="1800" dirty="0" smtClean="0"/>
              <a:t>Dimension the Profile</a:t>
            </a:r>
          </a:p>
          <a:p>
            <a:pPr>
              <a:buFont typeface="+mj-lt"/>
              <a:buAutoNum type="arabicPeriod"/>
            </a:pPr>
            <a:r>
              <a:rPr lang="en-US" sz="1800" dirty="0" smtClean="0"/>
              <a:t>Define the Extent</a:t>
            </a:r>
          </a:p>
          <a:p>
            <a:pPr>
              <a:buFont typeface="+mj-lt"/>
              <a:buAutoNum type="arabicPeriod"/>
            </a:pPr>
            <a:r>
              <a:rPr lang="en-US" sz="1800" dirty="0" smtClean="0"/>
              <a:t>Select the Parts</a:t>
            </a:r>
          </a:p>
          <a:p>
            <a:pPr marL="0">
              <a:buFont typeface="+mj-lt"/>
              <a:buAutoNum type="arabicPeriod"/>
            </a:pPr>
            <a:endParaRPr lang="en-US" sz="1800" dirty="0" smtClean="0"/>
          </a:p>
          <a:p>
            <a:pPr marL="0"/>
            <a:r>
              <a:rPr lang="en-US" sz="1800" dirty="0" smtClean="0"/>
              <a:t>If the Create Assembly option is selected, the feature will only exist in the assembly and the original part remains untouched.</a:t>
            </a:r>
          </a:p>
          <a:p>
            <a:pPr marL="0"/>
            <a:endParaRPr lang="en-US" sz="1800" dirty="0" smtClean="0"/>
          </a:p>
          <a:p>
            <a:pPr marL="0"/>
            <a:r>
              <a:rPr lang="en-US" sz="1800" dirty="0" smtClean="0"/>
              <a:t>If the Create Assembly Driven feature option is selected, the feature is associatively linked to the part and the actual part is modified.</a:t>
            </a:r>
          </a:p>
          <a:p>
            <a:endParaRPr lang="en-US" sz="1800" dirty="0" smtClean="0"/>
          </a:p>
          <a:p>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Creation steps</a:t>
            </a:r>
            <a:endParaRPr lang="en-US" sz="28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Assembly features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000250" y="2071688"/>
            <a:ext cx="5143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The Assemble command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Assemble command</a:t>
            </a:r>
            <a:endParaRPr lang="en-US" sz="2800" i="1"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Alternate Assemblies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Some products require you to define multiple variations of a single assembly. These variations can be categorized into two types:</a:t>
            </a:r>
          </a:p>
          <a:p>
            <a:pPr>
              <a:buFont typeface="Arial" pitchFamily="34" charset="0"/>
              <a:buChar char="•"/>
            </a:pPr>
            <a:endParaRPr lang="en-US" sz="1800" dirty="0" smtClean="0"/>
          </a:p>
          <a:p>
            <a:pPr marL="228600">
              <a:buFont typeface="Arial" pitchFamily="34" charset="0"/>
              <a:buChar char="•"/>
            </a:pPr>
            <a:r>
              <a:rPr lang="en-US" sz="1800" dirty="0" smtClean="0"/>
              <a:t>Assembly variations where ALL parts are identical, but some part positions change during the physical operation of the assembly. These types of assemblies contain mechanisms, linkages, actuators, and so forth. In Solid Edge, these types of assemblies are considered Alternate Position Assemblies.</a:t>
            </a:r>
          </a:p>
          <a:p>
            <a:pPr marL="228600"/>
            <a:endParaRPr lang="en-US" sz="1800" dirty="0" smtClean="0"/>
          </a:p>
          <a:p>
            <a:pPr marL="228600">
              <a:buFont typeface="Arial" pitchFamily="34" charset="0"/>
              <a:buChar char="•"/>
            </a:pPr>
            <a:r>
              <a:rPr lang="en-US" sz="1800" dirty="0" smtClean="0"/>
              <a:t>Assembly variations where MOST parts are identical, but some parts and subassemblies are different between the individual assemblies. These types of assemblies may have different components, fastener types, trim, accessories, and so forth. In Solid Edge, these types of assemblies constitute a Family of Assemblies. </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Alternate Components</a:t>
            </a:r>
            <a:endParaRPr lang="en-US" sz="2800" i="1"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Use the Alternate Assemblies tab to create alternate positions for an assembly or a family of assemblies. The first time you click the New Member button on the Alternate Assemblies tab, the Alternate Assemblies Table dialog box is displayed. You must specify whether the assembly will be converted to:</a:t>
            </a:r>
          </a:p>
          <a:p>
            <a:pPr marL="0"/>
            <a:endParaRPr lang="en-US" sz="1800" dirty="0" smtClean="0"/>
          </a:p>
          <a:p>
            <a:pPr>
              <a:buAutoNum type="alphaUcParenBoth"/>
            </a:pPr>
            <a:r>
              <a:rPr lang="en-US" sz="1800" dirty="0" smtClean="0"/>
              <a:t>a family of assemblies or </a:t>
            </a:r>
          </a:p>
          <a:p>
            <a:pPr>
              <a:buAutoNum type="alphaUcParenBoth"/>
            </a:pPr>
            <a:r>
              <a:rPr lang="en-US" sz="1800" dirty="0" smtClean="0"/>
              <a:t>an assembly containing alternate positions. </a:t>
            </a:r>
          </a:p>
          <a:p>
            <a:pPr>
              <a:buAutoNum type="alphaUcParenBoth"/>
            </a:pPr>
            <a:endParaRPr lang="en-US" sz="1800" dirty="0" smtClean="0"/>
          </a:p>
          <a:p>
            <a:pPr marL="0"/>
            <a:r>
              <a:rPr lang="en-US" sz="1800" dirty="0" smtClean="0"/>
              <a:t>Once the assembly has been converted, it cannot be changed from (A) to (B) or from (B) to (A).   </a:t>
            </a:r>
          </a:p>
          <a:p>
            <a:endParaRPr lang="en-US" sz="1800" dirty="0" smtClean="0"/>
          </a:p>
          <a:p>
            <a:pPr marL="0"/>
            <a:endParaRPr lang="en-US" sz="1800" dirty="0"/>
          </a:p>
        </p:txBody>
      </p:sp>
      <p:sp>
        <p:nvSpPr>
          <p:cNvPr id="4099" name="Title 1"/>
          <p:cNvSpPr>
            <a:spLocks noGrp="1"/>
          </p:cNvSpPr>
          <p:nvPr>
            <p:ph type="title"/>
          </p:nvPr>
        </p:nvSpPr>
        <p:spPr>
          <a:xfrm>
            <a:off x="457200" y="304800"/>
            <a:ext cx="7696200" cy="838200"/>
          </a:xfrm>
        </p:spPr>
        <p:txBody>
          <a:bodyPr/>
          <a:lstStyle/>
          <a:p>
            <a:r>
              <a:rPr lang="en-US" sz="2800" dirty="0" smtClean="0"/>
              <a:t>Creating a New Alternate Assembly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Defines a list of documents which are related to the selected part or subassembly. Alternate components are typically similar in nature, and can be based on documents that were created independently. Defining a list of alternate components makes it easier to find and select valid components when replacing parts in an assembly.</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A simple example of an application for an alternate component group is where there are several versions of a part that have different finishing details. The parts can be independently created or members of a family of parts.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Define Alternate Component Command</a:t>
            </a:r>
            <a:endParaRPr lang="en-US" sz="2800"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90888" y="2614613"/>
            <a:ext cx="256222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In an assembly where one of the parts is used, you can use the Define Alternate Components command to specify that all three parts are members of the same alternate component group.</a:t>
            </a:r>
          </a:p>
          <a:p>
            <a:pPr marL="0"/>
            <a:endParaRPr lang="en-US" sz="1800" dirty="0" smtClean="0"/>
          </a:p>
          <a:p>
            <a:pPr marL="0"/>
            <a:r>
              <a:rPr lang="en-US" sz="1800" dirty="0" smtClean="0"/>
              <a:t>You can then use the Replace command to replace the part with one of the alternate component members. When you select a part to replace that is a member of a alternate component group, the Alternate Member dialog box is displayed so you can select another alternate component member as the replacement part.</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Define Alternate Component Command</a:t>
            </a:r>
            <a:endParaRPr lang="en-US" sz="2800"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3962400"/>
            <a:ext cx="50292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select any part or subassembly in the active assembly to define an alternate component group. When working with a nested assembly, you cannot select individual components that are in a subassembly.</a:t>
            </a:r>
          </a:p>
          <a:p>
            <a:pPr marL="0"/>
            <a:endParaRPr lang="en-US" sz="1800" dirty="0" smtClean="0"/>
          </a:p>
          <a:p>
            <a:pPr marL="0"/>
            <a:r>
              <a:rPr lang="en-US" sz="1800" dirty="0" smtClean="0"/>
              <a:t>Although an alternate component group would typically contain similar parts, you can define an alternate component group that contains different document types than the original component. For example, you can define an alternate component group that consists of a Part document, a Sheet Metal document, and an Assembly document.</a:t>
            </a:r>
          </a:p>
          <a:p>
            <a:pPr marL="0"/>
            <a:endParaRPr lang="en-US" sz="1800" dirty="0" smtClean="0"/>
          </a:p>
          <a:p>
            <a:pPr marL="0"/>
            <a:r>
              <a:rPr lang="en-US" sz="1800" dirty="0" smtClean="0"/>
              <a:t>If the component you select to define the alternate components group is a member of a family of parts or a family of assemblies, all related members from the same master document are added to the Alternate Candidates list automatically.</a:t>
            </a:r>
          </a:p>
          <a:p>
            <a:pPr marL="0"/>
            <a:endParaRPr lang="en-US" sz="1800" dirty="0" smtClean="0"/>
          </a:p>
          <a:p>
            <a:pPr marL="0"/>
            <a:r>
              <a:rPr lang="en-US" sz="1800" dirty="0" smtClean="0"/>
              <a:t>The assembly document in which you define the alternate components group stores the group member data.</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an Alternate Component Group</a:t>
            </a:r>
            <a:endParaRPr lang="en-US" sz="2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an alternate component to replace a component in an alternate assembly that is a family of assemblies, but not an alternate position assembly. For example, you can use the Replace command to replace a part in a family of assembly member with an alternate component, rather than use the Exclude Occurrence functionality on the Alternate Assembly tab. Although this approach can be quicker than using the Exclude Occurrence functionality, when you use Revision Manager to copy or move the assembly data set to a new location, any members of the alternate components group that are not used in a family of assembly member will not be included in the data set.</a:t>
            </a:r>
          </a:p>
          <a:p>
            <a:pPr marL="0"/>
            <a:endParaRPr lang="en-US" sz="1800" dirty="0" smtClean="0"/>
          </a:p>
          <a:p>
            <a:pPr marL="0"/>
            <a:r>
              <a:rPr lang="en-US" sz="1800" dirty="0" smtClean="0"/>
              <a:t>For more information on working with alternate assemblies, see the Alternate Assemblies Help topic.</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Alternate Components and Alternate Assemblies</a:t>
            </a:r>
            <a:endParaRPr lang="en-US" sz="28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constructing parts and assemblies, you often need to keep track of critical design parameters. For example, when designing a shield or shroud that encloses a rotating part, you must maintain enough clearance for maintenance and operational purposes. You can use the Sensors tab on </a:t>
            </a:r>
            <a:r>
              <a:rPr lang="en-US" sz="1800" dirty="0" err="1" smtClean="0"/>
              <a:t>PathFinder</a:t>
            </a:r>
            <a:r>
              <a:rPr lang="en-US" sz="1800" dirty="0" smtClean="0"/>
              <a:t> to define and keep track of design parameters for your parts and assemblies. </a:t>
            </a:r>
          </a:p>
          <a:p>
            <a:pPr marL="0"/>
            <a:endParaRPr lang="en-US" sz="1800" dirty="0" smtClean="0"/>
          </a:p>
          <a:p>
            <a:r>
              <a:rPr lang="en-US" sz="1800" dirty="0" smtClean="0"/>
              <a:t>You can define the following types of sensors:</a:t>
            </a:r>
          </a:p>
          <a:p>
            <a:pPr>
              <a:buFont typeface="Arial" pitchFamily="34" charset="0"/>
              <a:buChar char="•"/>
            </a:pPr>
            <a:r>
              <a:rPr lang="en-US" sz="1800" dirty="0" smtClean="0"/>
              <a:t>Minimum distance sensors</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a:t>
            </a:r>
          </a:p>
          <a:p>
            <a:pPr>
              <a:buFont typeface="Arial" pitchFamily="34" charset="0"/>
              <a:buChar char="•"/>
            </a:pPr>
            <a:r>
              <a:rPr lang="en-US" sz="1800" dirty="0" smtClean="0"/>
              <a:t>Surface area sensors</a:t>
            </a:r>
          </a:p>
          <a:p>
            <a:pPr>
              <a:buFont typeface="Arial" pitchFamily="34" charset="0"/>
              <a:buChar char="•"/>
            </a:pPr>
            <a:r>
              <a:rPr lang="en-US" sz="1800" dirty="0" smtClean="0"/>
              <a:t>Custom sensors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Sensors</a:t>
            </a:r>
            <a:endParaRPr lang="en-US" sz="28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Although there are several types of sensors, you follow the same basic steps when creating any sensor:</a:t>
            </a:r>
          </a:p>
          <a:p>
            <a:pPr marL="0"/>
            <a:endParaRPr lang="en-US" sz="1800" dirty="0" smtClean="0"/>
          </a:p>
          <a:p>
            <a:pPr marL="0">
              <a:buFont typeface="+mj-lt"/>
              <a:buAutoNum type="arabicPeriod"/>
            </a:pPr>
            <a:r>
              <a:rPr lang="en-US" sz="1800" dirty="0" smtClean="0"/>
              <a:t>From the Sensors tab on </a:t>
            </a:r>
            <a:r>
              <a:rPr lang="en-US" sz="1800" dirty="0" err="1" smtClean="0"/>
              <a:t>PathFinder</a:t>
            </a:r>
            <a:r>
              <a:rPr lang="en-US" sz="1800" dirty="0" smtClean="0"/>
              <a:t>, select the sensor type you want.</a:t>
            </a:r>
          </a:p>
          <a:p>
            <a:pPr marL="0">
              <a:buFont typeface="+mj-lt"/>
              <a:buAutoNum type="arabicPeriod"/>
            </a:pPr>
            <a:r>
              <a:rPr lang="en-US" sz="1800" dirty="0" smtClean="0"/>
              <a:t>Define what you want to track in the design.</a:t>
            </a:r>
          </a:p>
          <a:p>
            <a:pPr marL="0">
              <a:buFont typeface="+mj-lt"/>
              <a:buAutoNum type="arabicPeriod"/>
            </a:pPr>
            <a:r>
              <a:rPr lang="en-US" sz="1800" dirty="0" smtClean="0"/>
              <a:t>Define the operating limits for the sensor.</a:t>
            </a:r>
          </a:p>
          <a:p>
            <a:pPr marL="0"/>
            <a:endParaRPr lang="en-US" sz="1800" dirty="0" smtClean="0"/>
          </a:p>
          <a:p>
            <a:pPr marL="0"/>
            <a:r>
              <a:rPr lang="en-US" sz="1800" dirty="0" smtClean="0"/>
              <a:t>Every sensor you define in the document is displayed and managed on the Sensors tab on </a:t>
            </a:r>
            <a:r>
              <a:rPr lang="en-US" sz="1800" dirty="0" err="1" smtClean="0"/>
              <a:t>PathFinder</a:t>
            </a:r>
            <a:r>
              <a:rPr lang="en-US" sz="1800" dirty="0" smtClean="0"/>
              <a:t>.</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a sensor</a:t>
            </a:r>
            <a:endParaRPr lang="en-US"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a:buFont typeface="Arial" pitchFamily="34" charset="0"/>
              <a:buChar char="•"/>
            </a:pPr>
            <a:r>
              <a:rPr lang="en-US" sz="1800" dirty="0" smtClean="0"/>
              <a:t>Minimum distance sensors </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 </a:t>
            </a:r>
          </a:p>
          <a:p>
            <a:pPr>
              <a:buFont typeface="Arial" pitchFamily="34" charset="0"/>
              <a:buChar char="•"/>
            </a:pPr>
            <a:r>
              <a:rPr lang="en-US" sz="1800" dirty="0" smtClean="0"/>
              <a:t>Surface area </a:t>
            </a:r>
          </a:p>
          <a:p>
            <a:pPr>
              <a:buFont typeface="Arial" pitchFamily="34" charset="0"/>
              <a:buChar char="•"/>
            </a:pPr>
            <a:r>
              <a:rPr lang="en-US" sz="1800" dirty="0" smtClean="0"/>
              <a:t>Custom sensors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 Types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Designing in the context of a synchronous assembly</a:t>
            </a:r>
          </a:p>
          <a:p>
            <a:pPr marL="177800" indent="-177800" eaLnBrk="1" hangingPunct="1">
              <a:buClr>
                <a:schemeClr val="tx2"/>
              </a:buClr>
            </a:pPr>
            <a:endParaRPr lang="en-US" dirty="0" smtClean="0"/>
          </a:p>
        </p:txBody>
      </p:sp>
      <p:sp>
        <p:nvSpPr>
          <p:cNvPr id="4099" name="Title 1"/>
          <p:cNvSpPr>
            <a:spLocks noGrp="1"/>
          </p:cNvSpPr>
          <p:nvPr>
            <p:ph type="title"/>
          </p:nvPr>
        </p:nvSpPr>
        <p:spPr>
          <a:xfrm>
            <a:off x="427074" y="373912"/>
            <a:ext cx="6216650" cy="808038"/>
          </a:xfrm>
        </p:spPr>
        <p:txBody>
          <a:bodyPr/>
          <a:lstStyle/>
          <a:p>
            <a:pPr eaLnBrk="1" hangingPunct="1"/>
            <a:r>
              <a:rPr lang="en-US" sz="3200" i="1" dirty="0" smtClean="0"/>
              <a:t>Designing in the context</a:t>
            </a:r>
            <a:br>
              <a:rPr lang="en-US" sz="3200" i="1" dirty="0" smtClean="0"/>
            </a:br>
            <a:r>
              <a:rPr lang="en-US" sz="3200" i="1" dirty="0" smtClean="0"/>
              <a:t>of an assembly</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an alternate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1295400" y="2209800"/>
            <a:ext cx="6593790" cy="340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 Adjustable parts and assemblies</a:t>
            </a:r>
            <a:endParaRPr lang="en-US" b="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Adjustable Parts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indent="0"/>
            <a:r>
              <a:rPr lang="en-US" dirty="0" smtClean="0"/>
              <a:t>In some designs, there are parts that must react to changing conditions in the assembly. For example, a spring that is compressed or uncompressed based on the position of other parts in the assembly.</a:t>
            </a:r>
          </a:p>
          <a:p>
            <a:endParaRPr lang="en-US" dirty="0" smtClean="0"/>
          </a:p>
          <a:p>
            <a:pPr indent="0"/>
            <a:endParaRPr lang="en-US" dirty="0" smtClean="0"/>
          </a:p>
          <a:p>
            <a:pPr indent="0"/>
            <a:endParaRPr lang="en-US" dirty="0" smtClean="0"/>
          </a:p>
          <a:p>
            <a:pPr indent="0"/>
            <a:endParaRPr lang="en-US" dirty="0" smtClean="0"/>
          </a:p>
          <a:p>
            <a:pPr indent="0"/>
            <a:endParaRPr lang="en-US" dirty="0" smtClean="0"/>
          </a:p>
          <a:p>
            <a:pPr indent="0"/>
            <a:endParaRPr lang="en-US" dirty="0" smtClean="0"/>
          </a:p>
          <a:p>
            <a:pPr indent="0"/>
            <a:endParaRPr lang="en-US" dirty="0" smtClean="0"/>
          </a:p>
          <a:p>
            <a:pPr indent="0"/>
            <a:r>
              <a:rPr lang="en-US" dirty="0" smtClean="0"/>
              <a:t>The Adjustable Parts functionality in Solid Edge allows you to define parameters in a part model that will adjust with respect to corresponding parameters within the assembly. This allows you to control the size and shape of the part based on parameters you define in the assembly.</a:t>
            </a:r>
          </a:p>
          <a:p>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098" name="AutoShape 2" descr="mk:@MSITStore:C:\Program%20Files\Solid%20Edge%20ST4\Program\RESDLLS\0009\SESync.chm::/graphic_library/adjprt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mk:@MSITStore:C:\Program%20Files\Solid%20Edge%20ST4\Program\RESDLLS\0009\SESync.chm::/graphic_library/adjprt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09863" y="2276475"/>
            <a:ext cx="37242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Adjustable Parts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When you specify that a part is adjustable, the design body in the part model does not change when the assembly parameters change. An associative copy of the design body in the assembly changes. The associative copy of the design body is placed in the assembly automatically and is managed by Solid Edge when you specify that a part is adjustable within the context of the assembly. </a:t>
            </a:r>
          </a:p>
          <a:p>
            <a:endParaRPr lang="en-US" sz="1800" dirty="0" smtClean="0"/>
          </a:p>
          <a:p>
            <a:pPr indent="0"/>
            <a:r>
              <a:rPr lang="en-US" sz="1800" dirty="0" smtClean="0"/>
              <a:t>This allows you to place several occurrences of an adjustable part into an assembly, and each occurrence of the adjustable part will conform to the current parameter values for that occurrence of the part. For example, one occurrence of a spring can be shown compressed while another occurrence of the spring can be shown uncompressed.</a:t>
            </a:r>
          </a:p>
          <a:p>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3048000" y="4648200"/>
            <a:ext cx="24288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Making a part adjustable</a:t>
            </a:r>
          </a:p>
        </p:txBody>
      </p:sp>
      <p:sp>
        <p:nvSpPr>
          <p:cNvPr id="4" name="Content Placeholder 2"/>
          <p:cNvSpPr>
            <a:spLocks noGrp="1"/>
          </p:cNvSpPr>
          <p:nvPr>
            <p:ph idx="1"/>
          </p:nvPr>
        </p:nvSpPr>
        <p:spPr>
          <a:xfrm>
            <a:off x="457200" y="1371600"/>
            <a:ext cx="7924800" cy="1066800"/>
          </a:xfrm>
        </p:spPr>
        <p:txBody>
          <a:bodyPr/>
          <a:lstStyle/>
          <a:p>
            <a:pPr indent="0"/>
            <a:r>
              <a:rPr lang="en-US" dirty="0" smtClean="0"/>
              <a:t>To make a part adjustable within the context of an assembly, you first must define the parameters you want to adjust in the part document. You can then define corresponding parameters in the Assembly environment. </a:t>
            </a:r>
          </a:p>
          <a:p>
            <a:pPr indent="0"/>
            <a:endParaRPr lang="en-US" dirty="0" smtClean="0"/>
          </a:p>
          <a:p>
            <a:pPr indent="0"/>
            <a:r>
              <a:rPr lang="en-US" dirty="0" smtClean="0"/>
              <a:t>You can use driving dimensions and variables that control a feature, reference plane, or construction element as the parameters to define an adjustable part. </a:t>
            </a:r>
          </a:p>
          <a:p>
            <a:pPr indent="0"/>
            <a:endParaRPr lang="en-US" dirty="0" smtClean="0"/>
          </a:p>
          <a:p>
            <a:pPr indent="0"/>
            <a:r>
              <a:rPr lang="en-US" dirty="0" smtClean="0"/>
              <a:t>When you specify that a part is adjustable, you cannot in-place activate the part using the Edit command. You can use the Open command to open the part.</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part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The Adjustable Part command on the Tools tab in the Part or Sheet Metal environments displays the Adjustable Part dialog box so you can define or edit the adjustable parameters. </a:t>
            </a:r>
          </a:p>
          <a:p>
            <a:pPr indent="0"/>
            <a:endParaRPr lang="en-US" sz="1800" dirty="0" smtClean="0"/>
          </a:p>
          <a:p>
            <a:pPr indent="0"/>
            <a:r>
              <a:rPr lang="en-US" sz="1800" dirty="0" smtClean="0"/>
              <a:t>When the Adjustable Part dialog box is displayed, you can select features to display their dimensions, or you can click the Variable Table button on the Adjustable Part dialog box to display the variable table.</a:t>
            </a:r>
          </a:p>
          <a:p>
            <a:pPr indent="0"/>
            <a:endParaRPr lang="en-US" sz="1800" dirty="0" smtClean="0"/>
          </a:p>
          <a:p>
            <a:pPr indent="0"/>
            <a:r>
              <a:rPr lang="en-US" sz="1800" dirty="0" smtClean="0"/>
              <a:t>For example, to make the length of the spring shown adjustable, you can add the variable which controls spring length: </a:t>
            </a:r>
            <a:r>
              <a:rPr lang="en-US" sz="1800" dirty="0" err="1" smtClean="0"/>
              <a:t>SprLngPrt</a:t>
            </a:r>
            <a:r>
              <a:rPr lang="en-US" sz="1800" dirty="0" smtClean="0"/>
              <a:t>, to the adjustable parameters list by selecting the variable in the Variable Table.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3794"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438400" y="4447288"/>
            <a:ext cx="3733800" cy="241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part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When you add a variable or dimension to the Adjustable Part dialog box, the parameter name is added to the Variable Name column (A). You can also add text to the Notes column (B) to make it easier to remember later what aspect of the part the adjustable parameter controls.</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048000"/>
            <a:ext cx="3034578"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Placing adjustable parts in an 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When adding an adjustable part to an assembly, you should place and position the parts which interact with the adjustable part first. This allows you to use the surrounding parts to define the assembly parameters required to complete the process. You can specify whether an adjustable part is adjustable or rigid in the assembly when placing the part or after you position the part in the assembly. </a:t>
            </a:r>
          </a:p>
          <a:p>
            <a:pPr indent="0"/>
            <a:endParaRPr lang="en-US" sz="1800" dirty="0" smtClean="0"/>
          </a:p>
          <a:p>
            <a:pPr indent="0"/>
            <a:r>
              <a:rPr lang="en-US" sz="1800" dirty="0" smtClean="0"/>
              <a:t>When you drag and drop an adjustable part into an assembly, a dialog box is displayed that allows you to specify whether the part is rigid or adjustable. </a:t>
            </a:r>
          </a:p>
          <a:p>
            <a:pPr indent="0"/>
            <a:endParaRPr lang="en-US" sz="1800" dirty="0" smtClean="0"/>
          </a:p>
          <a:p>
            <a:pPr indent="0"/>
            <a:r>
              <a:rPr lang="en-US" sz="1800" dirty="0" smtClean="0"/>
              <a:t>When you set the Place Rigid option, the part placement process proceeds as it would for a typical part. You can then define assembly relationships to position the part in the assembly. An adjustable part placed as rigid in an assembly behaves the same as any other part in an assembly.</a:t>
            </a:r>
          </a:p>
          <a:p>
            <a:pPr indent="0"/>
            <a:r>
              <a:rPr lang="en-US" sz="1800" dirty="0" smtClean="0"/>
              <a:t>When you set the Place Adjustable option, the part placement process is temporarily suspended so you can define the adjustable parameters in the assembly using the Adjustable Part dialog box.</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Defining the assembly parameters</a:t>
            </a:r>
          </a:p>
          <a:p>
            <a:pPr indent="0"/>
            <a:r>
              <a:rPr lang="en-US" sz="1800" dirty="0" smtClean="0"/>
              <a:t>In addition to the options for selecting driving dimensions and variables, the Adjustable Part dialog box in the Assembly environment contains options that allow you to define a </a:t>
            </a:r>
            <a:r>
              <a:rPr lang="en-US" sz="1800" dirty="0" smtClean="0">
                <a:hlinkClick r:id="rId3" action="ppaction://hlinkfile"/>
              </a:rPr>
              <a:t>measurement variable</a:t>
            </a:r>
            <a:r>
              <a:rPr lang="en-US" sz="1800" dirty="0" smtClean="0"/>
              <a:t>. This allows you to use geometry on other parts in the assembly to define variables which will control the size and shape of the adjustable part in the assembly. </a:t>
            </a:r>
          </a:p>
          <a:p>
            <a:pPr indent="0"/>
            <a:endParaRPr lang="en-US" sz="1800" dirty="0" smtClean="0"/>
          </a:p>
          <a:p>
            <a:pPr indent="0"/>
            <a:r>
              <a:rPr lang="en-US" sz="1800" dirty="0" smtClean="0"/>
              <a:t>The measurement variable options activate one of the Measurement commands that are also available on </a:t>
            </a:r>
            <a:r>
              <a:rPr lang="en-US" sz="1800" dirty="0" err="1" smtClean="0"/>
              <a:t>Inspect→Measure</a:t>
            </a:r>
            <a:r>
              <a:rPr lang="en-US" sz="1800" dirty="0" smtClean="0"/>
              <a:t>. For example, you can use the Measure Minimum Distance option to specify that the minimum distance between the two faces shown controls the height parameter of the part.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352800" y="4419600"/>
            <a:ext cx="24098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609600" y="3581400"/>
            <a:ext cx="7924800" cy="1066800"/>
          </a:xfrm>
        </p:spPr>
        <p:txBody>
          <a:bodyPr/>
          <a:lstStyle/>
          <a:p>
            <a:pPr indent="0"/>
            <a:r>
              <a:rPr lang="en-US" sz="1800" dirty="0" smtClean="0"/>
              <a:t>After you select the elements in the assembly that define the distance you want to measure, an assembly variable is created automatically and added to the Assembly Variable cell in the Adjustable Part dialog box for the adjustable part you are placing or editing. </a:t>
            </a:r>
          </a:p>
          <a:p>
            <a:pPr indent="0"/>
            <a:endParaRPr lang="en-US" sz="1800"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00400" y="1524000"/>
            <a:ext cx="24098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patterning</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There are three columns in the Adjustable Part dialog box in the Assembly environment: Part Variable (A) Notes (B), and Assembly Variable (C). In this example, the part variable </a:t>
            </a:r>
            <a:r>
              <a:rPr lang="en-US" dirty="0" err="1" smtClean="0"/>
              <a:t>SprLngPrt</a:t>
            </a:r>
            <a:r>
              <a:rPr lang="en-US" dirty="0" smtClean="0"/>
              <a:t> is controlled by the measurement variable </a:t>
            </a:r>
            <a:r>
              <a:rPr lang="en-US" dirty="0" err="1" smtClean="0"/>
              <a:t>SprLngAsm</a:t>
            </a:r>
            <a:r>
              <a:rPr lang="en-US" dirty="0" smtClean="0"/>
              <a:t> in the assembly.</a:t>
            </a:r>
          </a:p>
          <a:p>
            <a:pPr indent="0"/>
            <a:endParaRPr lang="en-US" dirty="0" smtClean="0"/>
          </a:p>
          <a:p>
            <a:pPr indent="0"/>
            <a:endParaRPr lang="en-US" dirty="0" smtClean="0"/>
          </a:p>
          <a:p>
            <a:pPr indent="0"/>
            <a:endParaRPr lang="en-US" dirty="0" smtClean="0"/>
          </a:p>
          <a:p>
            <a:pPr indent="0"/>
            <a:r>
              <a:rPr lang="en-US" dirty="0" smtClean="0"/>
              <a:t>In addition to defining measurement variables, you can also use assembly relationship variables for an adjustable part. For example, you can use the offset value for a mate or planar align relationship as an assembly variable by selecting the variable value for the relationship in the Variable Table.</a:t>
            </a:r>
          </a:p>
          <a:p>
            <a:pPr indent="0"/>
            <a:endParaRPr lang="en-US"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2971800"/>
            <a:ext cx="212407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The place like a spring option will use the variable created by measuring a distance to adjust the length of the corresponding variable in the part or sheet metal document. The position of the parts attached to the adjustable part determines the length of the variable defining the distance.</a:t>
            </a:r>
          </a:p>
          <a:p>
            <a:pPr indent="0"/>
            <a:endParaRPr lang="en-US" dirty="0" smtClean="0"/>
          </a:p>
          <a:p>
            <a:pPr indent="0"/>
            <a:r>
              <a:rPr lang="en-US" dirty="0" smtClean="0"/>
              <a:t>The adjust to fit and allow assembly relationships option will use the variable created by the measurement to change the length of the adjustable part, and reposition parts within the assembly that are not constrained. The length of the variable defining the adjustable part length is used to position the unconstrained parts connected to the adjustable part.</a:t>
            </a:r>
          </a:p>
          <a:p>
            <a:pPr indent="0"/>
            <a:endParaRPr lang="en-US" dirty="0" smtClean="0"/>
          </a:p>
          <a:p>
            <a:pPr indent="0"/>
            <a:endParaRPr lang="en-US"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900" dirty="0" smtClean="0"/>
              <a:t>After you have defined all the parameters in the assembly to control the adjustable part, click the OK button on the Adjustable Part dialog box to resume the part placement process. In this example, a mate relationship (A) and an axial align relationship (B) fully position the part in the assembly (C).</a:t>
            </a:r>
          </a:p>
          <a:p>
            <a:pPr indent="0"/>
            <a:endParaRPr lang="en-US" sz="1900" dirty="0" smtClean="0"/>
          </a:p>
          <a:p>
            <a:pPr indent="0"/>
            <a:endParaRPr lang="en-US" sz="1900" dirty="0" smtClean="0"/>
          </a:p>
          <a:p>
            <a:pPr indent="0"/>
            <a:endParaRPr lang="en-US" sz="1900" dirty="0" smtClean="0"/>
          </a:p>
          <a:p>
            <a:pPr indent="0"/>
            <a:endParaRPr lang="en-US" sz="1900" dirty="0" smtClean="0"/>
          </a:p>
          <a:p>
            <a:pPr indent="0"/>
            <a:endParaRPr lang="en-US" sz="1900" dirty="0" smtClean="0"/>
          </a:p>
          <a:p>
            <a:pPr indent="0"/>
            <a:r>
              <a:rPr lang="en-US" sz="1900" dirty="0" smtClean="0"/>
              <a:t>You can also specify that a part is adjustable after it has been positioned in the assembly. First, you must define the adjustable parameters for the part in the Part or Sheet Metal environment. Then, in the assembly, you can use the Adjustable Part command on the shortcut menu when a part is selected to specify that the part is adjustable and then define the adjustable parameters.</a:t>
            </a:r>
          </a:p>
          <a:p>
            <a:pPr indent="0"/>
            <a:endParaRPr lang="en-US" dirty="0" smtClean="0"/>
          </a:p>
          <a:p>
            <a:pPr indent="0"/>
            <a:endParaRPr lang="en-US" dirty="0" smtClean="0"/>
          </a:p>
          <a:p>
            <a:pPr indent="0"/>
            <a:endParaRPr lang="en-US"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3200" y="2743200"/>
            <a:ext cx="432731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Updating adjustable parts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When you edit the assembly such that the adjustable part must change, the size and shape of the adjustable part updates automatically when the Automatic Update option is set. For example, in this assembly, if you edit the offset value for the planar align relationship between the valve and body parts, the valve opens.</a:t>
            </a:r>
          </a:p>
          <a:p>
            <a:pPr indent="0"/>
            <a:endParaRPr lang="en-US" dirty="0" smtClean="0"/>
          </a:p>
          <a:p>
            <a:pPr indent="0"/>
            <a:endParaRPr lang="en-US" dirty="0" smtClean="0"/>
          </a:p>
          <a:p>
            <a:pPr indent="0"/>
            <a:endParaRPr lang="en-US" dirty="0" smtClean="0"/>
          </a:p>
          <a:p>
            <a:pPr indent="0"/>
            <a:endParaRPr lang="en-US" dirty="0" smtClean="0"/>
          </a:p>
          <a:p>
            <a:pPr indent="0"/>
            <a:r>
              <a:rPr lang="en-US" dirty="0" smtClean="0"/>
              <a:t>This causes the size and shape of the adjustable part to update automatically.</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533400" y="1524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86063" y="2916936"/>
            <a:ext cx="2852737" cy="136931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124200" y="4800600"/>
            <a:ext cx="286702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Adjustable parts in adjustable subassemblies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You can place a subassembly that contains an adjustable part into an assembly, then make the subassembly adjustable. For example, you may need to place two instances of a cylinder subassembly, with each subassembly in different positions. </a:t>
            </a:r>
          </a:p>
          <a:p>
            <a:pPr indent="0"/>
            <a:r>
              <a:rPr lang="en-US" dirty="0" smtClean="0"/>
              <a:t>Each cylinder assembly contains a spring that is an adjustable part, which allows the spring to change length as the cylinder subassemblies change positions. </a:t>
            </a:r>
          </a:p>
          <a:p>
            <a:pPr indent="0"/>
            <a:endParaRPr lang="en-US" dirty="0" smtClean="0"/>
          </a:p>
          <a:p>
            <a:pPr indent="0"/>
            <a:endParaRPr lang="en-US" dirty="0" smtClean="0"/>
          </a:p>
          <a:p>
            <a:pPr indent="0"/>
            <a:endParaRPr lang="en-US" dirty="0" smtClean="0"/>
          </a:p>
          <a:p>
            <a:pPr indent="0"/>
            <a:endParaRPr lang="en-US" dirty="0" smtClean="0"/>
          </a:p>
          <a:p>
            <a:pPr indent="0"/>
            <a:r>
              <a:rPr lang="en-US" dirty="0" smtClean="0"/>
              <a:t>When you make a subassembly adjustable that contains adjustable parts, the adjustable part variables are promoted to the current assembly. </a:t>
            </a:r>
          </a:p>
          <a:p>
            <a:pPr indent="0"/>
            <a:r>
              <a:rPr lang="en-US" dirty="0" smtClean="0"/>
              <a:t>For more information on creating and using adjustable assemblies, see the </a:t>
            </a:r>
            <a:r>
              <a:rPr lang="en-US" dirty="0" smtClean="0">
                <a:hlinkClick r:id="rId3" action="ppaction://hlinkfile"/>
              </a:rPr>
              <a:t>Adjustable assemblies</a:t>
            </a:r>
            <a:r>
              <a:rPr lang="en-US" dirty="0" smtClean="0"/>
              <a:t> Help topic.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609600" y="1524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0" y="3200400"/>
            <a:ext cx="1905000" cy="1594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an adjustable part</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Adjustable and rigid assemblies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When working with assemblies, it is sometimes necessary to allow movement within a subassembly while working in a higher-level assembly. In other instances, it can be necessary to show identical subassemblies in different positions. For example, you can have two identical hydraulic cylinder subassemblies in an assembly, but need to show the hydraulic cylinders in different positions.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3429000"/>
            <a:ext cx="2295525"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2800" dirty="0" smtClean="0"/>
              <a:t>Comparing rigid and adjustable subassemblies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indent="0"/>
            <a:r>
              <a:rPr lang="en-US" dirty="0" smtClean="0"/>
              <a:t>Specifying that a subassembly is adjustable allows you to place positioning relationships between parts in the subassembly while in the higher-level assembly. This is not possible with a rigid subassembly.</a:t>
            </a:r>
          </a:p>
          <a:p>
            <a:pPr indent="0"/>
            <a:endParaRPr lang="en-US" dirty="0" smtClean="0"/>
          </a:p>
          <a:p>
            <a:pPr indent="0"/>
            <a:r>
              <a:rPr lang="en-US" dirty="0" smtClean="0"/>
              <a:t>When you specify that a subassembly is adjustable, you are prevented from in-place activating the subassembly. For example, when you try to in-place activate the subassembly using the Edit command, a dialog box is displayed that informs you that the subassembly is adjustable and to use the Open command to open the subassembly.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2800" dirty="0" smtClean="0"/>
              <a:t>Displaying identical subassemblies in different positions</a:t>
            </a:r>
            <a:endParaRPr lang="en-US" sz="28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There are several approaches to solving this problem:</a:t>
            </a:r>
          </a:p>
          <a:p>
            <a:pPr indent="0"/>
            <a:r>
              <a:rPr lang="en-US" dirty="0" smtClean="0"/>
              <a:t>You can create uniquely-named subassemblies for each of the otherwise identical subassemblies. This allows you to assign unique offset values to the affected relationships, but creates extra files and complicates data management. </a:t>
            </a:r>
          </a:p>
          <a:p>
            <a:pPr indent="0"/>
            <a:endParaRPr lang="en-US" dirty="0" smtClean="0"/>
          </a:p>
          <a:p>
            <a:pPr indent="0"/>
            <a:r>
              <a:rPr lang="en-US" dirty="0" smtClean="0"/>
              <a:t>You can create a single-level assembly where the subassembly components are placed as discrete parts, instead of as a subassembly. This also allows you to assign unique offset values to the affected relationships, but makes it more difficult to reuse the hydraulic cylinder components later in another assembly. Another disadvantage of this method is that the parts are listed individually, rather than as a subassembly.</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2800" dirty="0" smtClean="0"/>
              <a:t>Displaying identical subassemblies in different positions</a:t>
            </a:r>
            <a:endParaRPr lang="en-US" sz="28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Alternately, you can use the Adjustable Assembly functionality within Solid Edge. This approach eliminates the need to create multiple copies of the hydraulic cylinder subassembly data set or to create single-level assemblies.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Pattern Part command is used to copy parts or subassemblies in a rectangular or circular pattern. </a:t>
            </a:r>
          </a:p>
          <a:p>
            <a:pPr marL="0"/>
            <a:endParaRPr lang="en-US" sz="1800" dirty="0" smtClean="0"/>
          </a:p>
          <a:p>
            <a:pPr marL="0"/>
            <a:r>
              <a:rPr lang="en-US" sz="1800" dirty="0" smtClean="0"/>
              <a:t>The pattern can be driven by either an assembly sketch pattern, or a pattern that exists within one of the parts.</a:t>
            </a:r>
          </a:p>
          <a:p>
            <a:pPr marL="0"/>
            <a:endParaRPr lang="en-US" sz="1800" dirty="0" smtClean="0"/>
          </a:p>
          <a:p>
            <a:pPr marL="0"/>
            <a:r>
              <a:rPr lang="en-US" sz="1800" dirty="0" smtClean="0"/>
              <a:t>If the pattern exists in a part, the pattern will have a reference feature, an example being a hole for a fastener to be placed.  The first part should be placed into the reference feature, and the pattern can then be created using the parts pattern.</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smtClean="0"/>
              <a:t>Assembly Patterning</a:t>
            </a:r>
            <a:endParaRPr lang="en-US" sz="2800" i="1"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Preparing the subassembly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To use the Adjustable Assembly functionality, the subassembly should be left under-constrained in the range of motion in which you want to adjust. This allows you to apply the relationship(s) that you want to adjust in the higher level assembly, not in the subassembly.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Placing the subassembly into the higher-level 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You place the subassembly into the higher-level assembly in the same manner as you would any subassembly. There are several methods available to specify that you want the subassembly to be considered an adjustable assembly.</a:t>
            </a:r>
          </a:p>
          <a:p>
            <a:pPr indent="0"/>
            <a:endParaRPr lang="en-US" dirty="0" smtClean="0"/>
          </a:p>
          <a:p>
            <a:pPr indent="0"/>
            <a:r>
              <a:rPr lang="en-US" dirty="0" smtClean="0"/>
              <a:t>To specify that the subassembly is considered adjustable while you are placing the subassembly, set the Place As Adjustable option on the Options dialog box on the Assemble command bar.</a:t>
            </a:r>
          </a:p>
          <a:p>
            <a:pPr indent="0"/>
            <a:endParaRPr lang="en-US" dirty="0" smtClean="0"/>
          </a:p>
          <a:p>
            <a:pPr indent="0"/>
            <a:r>
              <a:rPr lang="en-US" dirty="0" smtClean="0"/>
              <a:t>To specify that the subassembly is considered adjustable after you have completed positioning the subassembly, select the subassembly in </a:t>
            </a:r>
            <a:r>
              <a:rPr lang="en-US" dirty="0" err="1" smtClean="0"/>
              <a:t>PathFinder</a:t>
            </a:r>
            <a:r>
              <a:rPr lang="en-US" dirty="0" smtClean="0"/>
              <a:t>, then click the Adjustable Assembly command on the shortcut menu. </a:t>
            </a:r>
          </a:p>
          <a:p>
            <a:pPr indent="0"/>
            <a:endParaRPr lang="en-US" dirty="0" smtClean="0"/>
          </a:p>
          <a:p>
            <a:pPr indent="0"/>
            <a:r>
              <a:rPr lang="en-US" dirty="0" smtClean="0"/>
              <a:t>Note:</a:t>
            </a:r>
          </a:p>
          <a:p>
            <a:pPr indent="0"/>
            <a:r>
              <a:rPr lang="en-US" dirty="0" smtClean="0"/>
              <a:t>Only subassemblies that contain parts that are not fully positioned can be marked as adjustable.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Placing the subassembly into the higher-level 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You can also specify that a subassembly is adjustable by setting the Place as Adjustable when this Assembly is Placed into Another Assembly option on the Assembly tab on the Options dialog box.</a:t>
            </a:r>
          </a:p>
          <a:p>
            <a:pPr indent="0" algn="ctr"/>
            <a:endParaRPr lang="en-US" dirty="0" smtClean="0"/>
          </a:p>
          <a:p>
            <a:pPr indent="0"/>
            <a:r>
              <a:rPr lang="en-US" dirty="0" smtClean="0"/>
              <a:t>Regardless of the method used, a special symbol is used in </a:t>
            </a:r>
            <a:r>
              <a:rPr lang="en-US" dirty="0" err="1" smtClean="0"/>
              <a:t>PathFinder</a:t>
            </a:r>
            <a:r>
              <a:rPr lang="en-US" dirty="0" smtClean="0"/>
              <a:t> (A) to indicate the subassembly is adjustable.</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srcRect/>
          <a:stretch>
            <a:fillRect/>
          </a:stretch>
        </p:blipFill>
        <p:spPr bwMode="auto">
          <a:xfrm>
            <a:off x="3505200" y="3276600"/>
            <a:ext cx="19145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US" dirty="0" smtClean="0"/>
              <a:t>When a subassembly is set to adjustable, all assembly relationships existing within the subassembly are solved at the level of the active assembly. In other words, the relationships in the subassembly are promoted to the higher-level assembly for solve purposes. </a:t>
            </a:r>
          </a:p>
          <a:p>
            <a:pPr indent="0"/>
            <a:endParaRPr lang="en-US" dirty="0" smtClean="0"/>
          </a:p>
          <a:p>
            <a:pPr indent="0"/>
            <a:r>
              <a:rPr lang="en-US" dirty="0" smtClean="0"/>
              <a:t>The relationships used to position the parts within the subassembly can be viewed in the bottom pane of </a:t>
            </a:r>
            <a:r>
              <a:rPr lang="en-US" dirty="0" err="1" smtClean="0"/>
              <a:t>PathFinder</a:t>
            </a:r>
            <a:r>
              <a:rPr lang="en-US" dirty="0" smtClean="0"/>
              <a:t> when you select a part in the subassembly.  These relationships are read-only and the text label is gray to indicate that the relationship cannot be edited. Displaying the read-only relationships makes it easier to evaluate the existing relationships and apply the remaining relationships.</a:t>
            </a:r>
          </a:p>
          <a:p>
            <a:pPr indent="0"/>
            <a:endParaRPr lang="en-US" dirty="0"/>
          </a:p>
        </p:txBody>
      </p:sp>
      <p:sp>
        <p:nvSpPr>
          <p:cNvPr id="3" name="Title 2"/>
          <p:cNvSpPr>
            <a:spLocks noGrp="1"/>
          </p:cNvSpPr>
          <p:nvPr>
            <p:ph type="title"/>
          </p:nvPr>
        </p:nvSpPr>
        <p:spPr/>
        <p:txBody>
          <a:bodyPr/>
          <a:lstStyle/>
          <a:p>
            <a:r>
              <a:rPr lang="en-US" dirty="0" smtClean="0"/>
              <a:t>Working with adjustable assemblies</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US" sz="1500" dirty="0" smtClean="0"/>
              <a:t>For example, when you select cylinder.par:1 in the adjustable assembly named Actuator.asm:1, three relationships are displayed. The axial align relationship to base.par (A) was placed in the current assembly. It was used to position the subassembly in the current assembly, and is editable. </a:t>
            </a:r>
          </a:p>
          <a:p>
            <a:pPr indent="0"/>
            <a:endParaRPr lang="en-US" sz="1500" dirty="0" smtClean="0"/>
          </a:p>
          <a:p>
            <a:pPr indent="0"/>
            <a:r>
              <a:rPr lang="en-US" sz="1500" dirty="0" smtClean="0"/>
              <a:t>The Mate relationship to piston.par:1 (B) was placed in the current assembly after the subassembly was made adjustable. Its purpose is to adjust the length of the hydraulic cylinder subassembly and the relationship is editable. </a:t>
            </a:r>
          </a:p>
          <a:p>
            <a:pPr indent="0"/>
            <a:r>
              <a:rPr lang="en-US" sz="1500" dirty="0" smtClean="0"/>
              <a:t>Notice that no visual distinction is made between relationships (A) and (B), although one of the relationships was used to position the subassembly in the current assembly (A), and the other was used to position the two parts in the subassembly. </a:t>
            </a:r>
          </a:p>
          <a:p>
            <a:endParaRPr lang="en-US" sz="1500" dirty="0"/>
          </a:p>
        </p:txBody>
      </p:sp>
      <p:sp>
        <p:nvSpPr>
          <p:cNvPr id="3" name="Title 2"/>
          <p:cNvSpPr>
            <a:spLocks noGrp="1"/>
          </p:cNvSpPr>
          <p:nvPr>
            <p:ph type="title"/>
          </p:nvPr>
        </p:nvSpPr>
        <p:spPr/>
        <p:txBody>
          <a:bodyPr/>
          <a:lstStyle/>
          <a:p>
            <a:r>
              <a:rPr lang="en-US" dirty="0" smtClean="0"/>
              <a:t>Working with adjustable assemblies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590800" y="4267200"/>
            <a:ext cx="3429000" cy="2194560"/>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pPr indent="0"/>
            <a:r>
              <a:rPr lang="en-US" sz="1600" dirty="0" smtClean="0"/>
              <a:t>The remaining axial align relationship to piston.par:1 (C) was placed in the subassembly, is read-only and not editable within the current assembly. Notice that the text label is gray, indicating that the relationship is read-only. </a:t>
            </a:r>
          </a:p>
          <a:p>
            <a:pPr indent="0"/>
            <a:endParaRPr lang="en-US" sz="1600" dirty="0" smtClean="0"/>
          </a:p>
          <a:p>
            <a:pPr indent="0"/>
            <a:r>
              <a:rPr lang="en-US" sz="1600" dirty="0" smtClean="0"/>
              <a:t>If you specify that a subassembly is flexible, add positioning relationships, and then specify that the subassembly is rigid, conflicting relationships can occur. You can delete or suppress relationships to correct this situation.</a:t>
            </a:r>
          </a:p>
          <a:p>
            <a:endParaRPr lang="en-US" sz="1500" dirty="0"/>
          </a:p>
        </p:txBody>
      </p:sp>
      <p:sp>
        <p:nvSpPr>
          <p:cNvPr id="3" name="Title 2"/>
          <p:cNvSpPr>
            <a:spLocks noGrp="1"/>
          </p:cNvSpPr>
          <p:nvPr>
            <p:ph type="title"/>
          </p:nvPr>
        </p:nvSpPr>
        <p:spPr/>
        <p:txBody>
          <a:bodyPr/>
          <a:lstStyle/>
          <a:p>
            <a:r>
              <a:rPr lang="en-US" dirty="0" smtClean="0"/>
              <a:t>Working with adjustable assemblies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819400" y="1371600"/>
            <a:ext cx="3429000" cy="2194560"/>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US" dirty="0" smtClean="0"/>
              <a:t>You can create assemblies that contain adjustable parts within an adjustable subassembly. For example, you may need to place two instances of a cylinder subassembly, with each subassembly in different positions. </a:t>
            </a:r>
          </a:p>
          <a:p>
            <a:pPr indent="0"/>
            <a:endParaRPr lang="en-US" dirty="0" smtClean="0"/>
          </a:p>
          <a:p>
            <a:pPr indent="0"/>
            <a:r>
              <a:rPr lang="en-US" dirty="0" smtClean="0"/>
              <a:t>Each cylinder assembly contains a spring that is an adjustable part, which allows the spring to change length as the cylinder subassemblies change positions. </a:t>
            </a:r>
          </a:p>
          <a:p>
            <a:endParaRPr lang="en-US" dirty="0"/>
          </a:p>
        </p:txBody>
      </p:sp>
      <p:sp>
        <p:nvSpPr>
          <p:cNvPr id="3" name="Title 2"/>
          <p:cNvSpPr>
            <a:spLocks noGrp="1"/>
          </p:cNvSpPr>
          <p:nvPr>
            <p:ph type="title"/>
          </p:nvPr>
        </p:nvSpPr>
        <p:spPr/>
        <p:txBody>
          <a:bodyPr/>
          <a:lstStyle/>
          <a:p>
            <a:r>
              <a:rPr lang="en-US" dirty="0" smtClean="0"/>
              <a:t>Adjustable assemblies and adjustable parts</a:t>
            </a:r>
            <a:endParaRPr lang="en-US" dirty="0"/>
          </a:p>
        </p:txBody>
      </p:sp>
      <p:pic>
        <p:nvPicPr>
          <p:cNvPr id="1126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5200" y="4191000"/>
            <a:ext cx="2514600" cy="2105025"/>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an adjustable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 Virtual components in assemblies </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Virtual Component functionality in Solid Edge or in </a:t>
            </a:r>
            <a:r>
              <a:rPr lang="en-US" sz="1800" dirty="0" err="1" smtClean="0"/>
              <a:t>Teamcenter</a:t>
            </a:r>
            <a:r>
              <a:rPr lang="en-US" sz="1800" dirty="0" smtClean="0"/>
              <a:t> to define the assembly structure for a new design project.</a:t>
            </a:r>
          </a:p>
          <a:p>
            <a:pPr marL="0"/>
            <a:endParaRPr lang="en-US" sz="1800" dirty="0" smtClean="0"/>
          </a:p>
          <a:p>
            <a:pPr marL="0"/>
            <a:r>
              <a:rPr lang="en-US" sz="1800" dirty="0" smtClean="0"/>
              <a:t>When you have finished defining the assembly structure, you can publish the assembly. Publishing the assembly creates the new Solid Edge documents required, copies assembly sketch geometry to the new documents, and adds the 3D geometry for existing Solid Edge documents to the assembly. </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and publishing Virtual Components</a:t>
            </a:r>
            <a:endParaRPr lang="en-US" sz="2800" i="1" dirty="0" smtClean="0"/>
          </a:p>
        </p:txBody>
      </p:sp>
      <p:pic>
        <p:nvPicPr>
          <p:cNvPr id="1026"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362200" y="3429000"/>
            <a:ext cx="5333314"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33400" y="381000"/>
            <a:ext cx="6216650" cy="808038"/>
          </a:xfrm>
        </p:spPr>
        <p:txBody>
          <a:bodyPr/>
          <a:lstStyle/>
          <a:p>
            <a:pPr eaLnBrk="1" hangingPunct="1"/>
            <a:r>
              <a:rPr lang="en-US" sz="3200" i="1" dirty="0" smtClean="0"/>
              <a:t>Reference feature in a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To create an assembly pattern of parts using an existing pattern in an assembly, the first part should be placed in the pattern reference feature.</a:t>
            </a:r>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2286000"/>
            <a:ext cx="6334125" cy="3057525"/>
          </a:xfrm>
          <a:prstGeom prst="rect">
            <a:avLst/>
          </a:prstGeom>
          <a:noFill/>
          <a:ln w="9525">
            <a:noFill/>
            <a:miter lim="800000"/>
            <a:headEnd/>
            <a:tailEnd/>
          </a:ln>
        </p:spPr>
      </p:pic>
      <p:sp>
        <p:nvSpPr>
          <p:cNvPr id="10" name="Content Placeholder 2"/>
          <p:cNvSpPr txBox="1">
            <a:spLocks/>
          </p:cNvSpPr>
          <p:nvPr/>
        </p:nvSpPr>
        <p:spPr bwMode="auto">
          <a:xfrm>
            <a:off x="609600" y="4953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1: Reference feature</a:t>
            </a:r>
            <a:r>
              <a:rPr kumimoji="0" lang="en-US" sz="2000" b="0" i="0" u="none" strike="noStrike" kern="0" cap="none" spc="0" normalizeH="0" noProof="0" dirty="0" smtClean="0">
                <a:ln>
                  <a:noFill/>
                </a:ln>
                <a:solidFill>
                  <a:schemeClr val="tx1"/>
                </a:solidFill>
                <a:effectLst/>
                <a:uLnTx/>
                <a:uFillTx/>
                <a:latin typeface="+mn-lt"/>
                <a:ea typeface="+mn-ea"/>
                <a:cs typeface="+mn-cs"/>
              </a:rPr>
              <a:t> contained in the part</a:t>
            </a:r>
          </a:p>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lang="en-US" sz="2000" kern="0" baseline="0" dirty="0" smtClean="0">
                <a:latin typeface="+mn-lt"/>
              </a:rPr>
              <a:t>2:</a:t>
            </a:r>
            <a:r>
              <a:rPr lang="en-US" sz="2000" kern="0" dirty="0" smtClean="0">
                <a:latin typeface="+mn-lt"/>
              </a:rPr>
              <a:t> Patterned features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basic workflow for creating and publishing a virtual assembly in the unmanaged Solid Edge environment is:</a:t>
            </a:r>
          </a:p>
          <a:p>
            <a:pPr marL="0"/>
            <a:endParaRPr lang="en-US" sz="1800" dirty="0" smtClean="0"/>
          </a:p>
          <a:p>
            <a:pPr marL="0">
              <a:buFont typeface="Arial" pitchFamily="34" charset="0"/>
              <a:buChar char="•"/>
            </a:pPr>
            <a:r>
              <a:rPr lang="en-US" sz="1800" dirty="0" smtClean="0"/>
              <a:t>Define the virtual components you need.</a:t>
            </a:r>
          </a:p>
          <a:p>
            <a:pPr marL="0">
              <a:buFont typeface="Arial" pitchFamily="34" charset="0"/>
              <a:buChar char="•"/>
            </a:pPr>
            <a:r>
              <a:rPr lang="en-US" sz="1800" dirty="0" smtClean="0"/>
              <a:t>Add existing documents to the virtual assembly structure.</a:t>
            </a:r>
          </a:p>
          <a:p>
            <a:pPr marL="0">
              <a:buFont typeface="Arial" pitchFamily="34" charset="0"/>
              <a:buChar char="•"/>
            </a:pPr>
            <a:r>
              <a:rPr lang="en-US" sz="1800" dirty="0" smtClean="0"/>
              <a:t>Assign 2D geometry to individual virtual components.</a:t>
            </a:r>
          </a:p>
          <a:p>
            <a:pPr marL="0">
              <a:buFont typeface="Arial" pitchFamily="34" charset="0"/>
              <a:buChar char="•"/>
            </a:pPr>
            <a:r>
              <a:rPr lang="en-US" sz="1800" dirty="0" smtClean="0"/>
              <a:t>Position virtual components.</a:t>
            </a:r>
          </a:p>
          <a:p>
            <a:pPr marL="0">
              <a:buFont typeface="Arial" pitchFamily="34" charset="0"/>
              <a:buChar char="•"/>
            </a:pPr>
            <a:r>
              <a:rPr lang="en-US" sz="1800" dirty="0" smtClean="0"/>
              <a:t>Publish virtual components.</a:t>
            </a:r>
          </a:p>
          <a:p>
            <a:endParaRPr lang="en-US" sz="1800" dirty="0" smtClean="0"/>
          </a:p>
          <a:p>
            <a:pPr marL="0"/>
            <a:endParaRPr lang="en-US" sz="1800" dirty="0"/>
          </a:p>
        </p:txBody>
      </p:sp>
      <p:sp>
        <p:nvSpPr>
          <p:cNvPr id="4099" name="Title 1"/>
          <p:cNvSpPr>
            <a:spLocks noGrp="1"/>
          </p:cNvSpPr>
          <p:nvPr>
            <p:ph type="title"/>
          </p:nvPr>
        </p:nvSpPr>
        <p:spPr>
          <a:xfrm>
            <a:off x="457200" y="304800"/>
            <a:ext cx="7696200" cy="838200"/>
          </a:xfrm>
        </p:spPr>
        <p:txBody>
          <a:bodyPr/>
          <a:lstStyle/>
          <a:p>
            <a:r>
              <a:rPr lang="en-US" sz="2800" dirty="0" smtClean="0"/>
              <a:t>Virtual components in Solid Edge</a:t>
            </a:r>
            <a:endParaRPr lang="en-US" sz="28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Virtual Component Structure Editor command defines the assembly structure for a new design project in an unmanaged environment. When you click the Virtual Component Structure Editor command, the Virtual Component Structure Editor dialog box is displayed.</a:t>
            </a:r>
          </a:p>
          <a:p>
            <a:pPr marL="0"/>
            <a:endParaRPr lang="en-US" sz="1800" dirty="0" smtClean="0"/>
          </a:p>
          <a:p>
            <a:pPr marL="0"/>
            <a:r>
              <a:rPr lang="en-US" sz="1800" dirty="0" smtClean="0"/>
              <a:t>The Virtual Component Structure Editor defines the name and document type for new virtual components, and allows you to drag any existing Solid Edge documents into the virtual assembly structure.</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the assembly structure</a:t>
            </a:r>
            <a:endParaRPr lang="en-US" sz="28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use the right pane on the Virtual Component Structure Editor to define virtual components and organize the assembly structure. The Component Type options on the right pane of the Virtual Component Structure Editor define the document type for new virtual components: </a:t>
            </a:r>
          </a:p>
          <a:p>
            <a:pPr marL="0"/>
            <a:endParaRPr lang="en-US" dirty="0" smtClean="0"/>
          </a:p>
          <a:p>
            <a:pPr lvl="1"/>
            <a:r>
              <a:rPr lang="en-US" dirty="0" smtClean="0"/>
              <a:t>Assembly components</a:t>
            </a:r>
          </a:p>
          <a:p>
            <a:pPr lvl="1"/>
            <a:r>
              <a:rPr lang="en-US" dirty="0" smtClean="0"/>
              <a:t>Part components</a:t>
            </a:r>
          </a:p>
          <a:p>
            <a:pPr lvl="1"/>
            <a:r>
              <a:rPr lang="en-US" dirty="0" smtClean="0"/>
              <a:t>Sheet metal components</a:t>
            </a:r>
          </a:p>
          <a:p>
            <a:pPr lvl="1"/>
            <a:endParaRPr lang="en-US" dirty="0" smtClean="0"/>
          </a:p>
          <a:p>
            <a:pPr marL="0"/>
            <a:r>
              <a:rPr lang="en-US" dirty="0" smtClean="0"/>
              <a:t>The Name option assigns a name to the virtual component you are creating. You can select a default name from the list, or type the name you want in the Name box. </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new virtual components</a:t>
            </a:r>
            <a:endParaRPr lang="en-US" sz="28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also place existing Solid Edge documents into the assembly structure using the Virtual Component Structure Editor dialog box. </a:t>
            </a:r>
          </a:p>
          <a:p>
            <a:pPr marL="0"/>
            <a:endParaRPr lang="en-US" sz="1800" dirty="0" smtClean="0"/>
          </a:p>
          <a:p>
            <a:pPr marL="0"/>
            <a:r>
              <a:rPr lang="en-US" sz="1800" dirty="0" smtClean="0"/>
              <a:t>The left pane on the Virtual Component Structure Editor dialog box browses to and selects existing documents on your computer or another computer on your network. If you are working in </a:t>
            </a:r>
            <a:r>
              <a:rPr lang="en-US" sz="1800" dirty="0" err="1" smtClean="0"/>
              <a:t>Teamcenter</a:t>
            </a:r>
            <a:r>
              <a:rPr lang="en-US" sz="1800" dirty="0" smtClean="0"/>
              <a:t> mode, you can select existing documents from your </a:t>
            </a:r>
            <a:r>
              <a:rPr lang="en-US" sz="1800" dirty="0" err="1" smtClean="0"/>
              <a:t>Teamcenter</a:t>
            </a:r>
            <a:r>
              <a:rPr lang="en-US" sz="1800" dirty="0" smtClean="0"/>
              <a:t> database.</a:t>
            </a:r>
          </a:p>
          <a:p>
            <a:pPr marL="0"/>
            <a:endParaRPr lang="en-US" sz="1800" dirty="0" smtClean="0"/>
          </a:p>
          <a:p>
            <a:pPr marL="0"/>
            <a:r>
              <a:rPr lang="en-US" sz="1800" dirty="0" smtClean="0"/>
              <a:t>You can place an existing document into the virtual assembly structure in one of two ways: as a pre-defined component or as a real component.</a:t>
            </a:r>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Adding existing documents to the virtual structure</a:t>
            </a:r>
            <a:endParaRPr lang="en-US" sz="28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lvl="1">
              <a:buNone/>
            </a:pPr>
            <a:r>
              <a:rPr lang="en-US" dirty="0" smtClean="0"/>
              <a:t>Pre-defined components are virtual components that are based on an existing document. You cannot place 3D geometry using a pre-defined component, but you can create 2D geometry in the parent document (A), then position the 2D geometry in the assembly sketch (B). You can reuse existing documents in new design projects without the overhead of 3D geometry.</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pPr lvl="1"/>
            <a:r>
              <a:rPr lang="en-US" sz="3200" dirty="0" smtClean="0"/>
              <a:t>Pre-defined components</a:t>
            </a:r>
            <a:endParaRPr lang="en-US" sz="3200" dirty="0"/>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971800" y="3276600"/>
            <a:ext cx="334327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lvl="1">
              <a:buNone/>
            </a:pPr>
            <a:r>
              <a:rPr lang="en-US" dirty="0" smtClean="0"/>
              <a:t>When you clear the Add As Real Component option on the Virtual Component Structure Editor, then drag an existing component into the right pane of the structure editor, the component is placed as a pre-defined component. If you want to add the document to a virtual subassembly, position the cursor over the virtual subassembly when dropping the pre-defined component.</a:t>
            </a:r>
          </a:p>
          <a:p>
            <a:pPr marL="0" lvl="1">
              <a:buNone/>
            </a:pPr>
            <a:endParaRPr lang="en-US" dirty="0" smtClean="0"/>
          </a:p>
          <a:p>
            <a:pPr marL="0" lvl="1">
              <a:buNone/>
            </a:pPr>
            <a:r>
              <a:rPr lang="en-US" dirty="0" smtClean="0"/>
              <a:t>Pre-defined components are typically purchased or released parts that are not subject to significant changes.</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pPr lvl="1"/>
            <a:r>
              <a:rPr lang="en-US" sz="3200" dirty="0" smtClean="0"/>
              <a:t>Pre-defined components</a:t>
            </a:r>
            <a:endParaRPr lang="en-US" sz="32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lvl="1">
              <a:buNone/>
            </a:pPr>
            <a:r>
              <a:rPr lang="en-US" dirty="0" smtClean="0"/>
              <a:t>When you set the Add As Real Component option on the Virtual Component Structure Editor before you drag an existing document into the virtual assembly structure, the 3D geometry associated with the component is added to the assembly. When this option is set you can only place the component in the top-level assembly. </a:t>
            </a:r>
          </a:p>
          <a:p>
            <a:pPr marL="0" lvl="1">
              <a:buNone/>
            </a:pPr>
            <a:endParaRPr lang="en-US" dirty="0" smtClean="0"/>
          </a:p>
          <a:p>
            <a:pPr marL="0" lvl="1">
              <a:buNone/>
            </a:pPr>
            <a:r>
              <a:rPr lang="en-US" dirty="0" smtClean="0"/>
              <a:t>The component is placed in the assembly hidden, with no relationships applied, and is oriented in the assembly by aligning the base reference planes of the component with the base reference planes in the assembly. </a:t>
            </a:r>
          </a:p>
          <a:p>
            <a:pPr marL="0" lvl="1">
              <a:buNone/>
            </a:pPr>
            <a:endParaRPr lang="en-US" dirty="0" smtClean="0"/>
          </a:p>
          <a:p>
            <a:pPr marL="0" lvl="1">
              <a:buNone/>
            </a:pPr>
            <a:r>
              <a:rPr lang="en-US" dirty="0" smtClean="0"/>
              <a:t>You can position the real component within the assembly sketch using assembly relationships such as mate and align, or 2D relationships and dimensions such as Connect and Distance Between.</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pPr lvl="1"/>
            <a:r>
              <a:rPr lang="en-US" sz="3200" dirty="0" smtClean="0"/>
              <a:t>Adding real components</a:t>
            </a:r>
            <a:endParaRPr lang="en-US" sz="32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When you click the OK button on the Virtual Component Structure Editor dialog box, the virtual assembly structure you defined is added to the </a:t>
            </a:r>
            <a:r>
              <a:rPr lang="en-US" dirty="0" err="1" smtClean="0"/>
              <a:t>PathFinder</a:t>
            </a:r>
            <a:r>
              <a:rPr lang="en-US" dirty="0" smtClean="0"/>
              <a:t> tab. You can make changes to the virtual assembly structure later using the Virtual Component Structure Editor dialog box.</a:t>
            </a:r>
          </a:p>
          <a:p>
            <a:pPr marL="0"/>
            <a:endParaRPr lang="en-US" dirty="0" smtClean="0"/>
          </a:p>
          <a:p>
            <a:pPr marL="0"/>
            <a:r>
              <a:rPr lang="en-US" dirty="0" smtClean="0"/>
              <a:t>You can dismiss the Virtual Component Structure Editor dialog box without saving changes by clicking the Cancel button.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Saving the tree structure</a:t>
            </a:r>
            <a:endParaRPr lang="en-US" sz="32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can assign 2D sketch geometry from the assembly layout to a virtual component. You can create the 2D geometry before or after you define the assembly structure. </a:t>
            </a:r>
          </a:p>
          <a:p>
            <a:pPr marL="0"/>
            <a:endParaRPr lang="en-US" dirty="0" smtClean="0"/>
          </a:p>
          <a:p>
            <a:pPr marL="0"/>
            <a:r>
              <a:rPr lang="en-US" dirty="0" smtClean="0"/>
              <a:t>Assigning geometry to a virtual component defines its size and position in the assembly sketch. You can only assign geometry to one occurrence of a particular virtual component. </a:t>
            </a:r>
          </a:p>
          <a:p>
            <a:pPr marL="0"/>
            <a:endParaRPr lang="en-US" dirty="0" smtClean="0"/>
          </a:p>
          <a:p>
            <a:pPr marL="0"/>
            <a:r>
              <a:rPr lang="en-US" dirty="0" smtClean="0"/>
              <a:t>When you assign 2D geometry to a virtual component, it becomes the master, or source component. You can edit the sketch geometry associated with the source component directly. If there are additional occurrences of a particular virtual component, they become slave or instance components.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Assigning sketch geometry to Virtual Components</a:t>
            </a:r>
            <a:endParaRPr lang="en-US" sz="32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create the sketch geometry for a pre-defined virtual component by opening the parent document, then using the Component Sketch command to create a component sketch. </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There are two types of graphics you can create in a component sketch: component image graphics, and wireframe graphics. Component image graphics are created using the Component Image command. This command creates a 2D representation of the visible edges on a part. </a:t>
            </a:r>
          </a:p>
          <a:p>
            <a:pPr marL="0"/>
            <a:endParaRPr lang="en-US" dirty="0" smtClean="0"/>
          </a:p>
          <a:p>
            <a:pPr marL="0"/>
            <a:r>
              <a:rPr lang="en-US" dirty="0" smtClean="0"/>
              <a:t>Component image graphics are not individually selectable in the assembly sketch, but provide a reference envelope.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Creating sketch geometry for pre-defined Virtual Components</a:t>
            </a:r>
            <a:endParaRPr lang="en-US" sz="3200" dirty="0"/>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1981200"/>
            <a:ext cx="27051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33400" y="381000"/>
            <a:ext cx="6216650" cy="808038"/>
          </a:xfrm>
        </p:spPr>
        <p:txBody>
          <a:bodyPr/>
          <a:lstStyle/>
          <a:p>
            <a:pPr eaLnBrk="1" hangingPunct="1"/>
            <a:r>
              <a:rPr lang="en-US" sz="3200" i="1" dirty="0" smtClean="0"/>
              <a:t>Reference feature in a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The part or subassembly to be patterned does not have to be positioned on the reference feature, or on the part containing the pattern.  Pattern Part creates the pattern using the distances defined by the pattern in the part.  If the part to be patterned is offset from the reference feature, the pattern will be offset by that  same distance.</a:t>
            </a:r>
          </a:p>
          <a:p>
            <a:pPr marL="0"/>
            <a:endParaRPr lang="en-US" dirty="0" smtClean="0"/>
          </a:p>
          <a:p>
            <a:pPr marL="0"/>
            <a:r>
              <a:rPr lang="en-US" dirty="0" smtClean="0"/>
              <a:t>In most cases, such as patterning fasteners in an assembly, the first parts will be positioned in the reference feature.</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use the Position Virtual Component command on the </a:t>
            </a:r>
            <a:r>
              <a:rPr lang="en-US" dirty="0" err="1" smtClean="0"/>
              <a:t>PathFinder</a:t>
            </a:r>
            <a:r>
              <a:rPr lang="en-US" dirty="0" smtClean="0"/>
              <a:t> shortcut menu to position virtual components. This command is only available when you are editing an assembly sketch. You can position an empty virtual component (a virtual component that has no geometry assigned), an instance virtual component, or a pre-defined component. </a:t>
            </a:r>
          </a:p>
          <a:p>
            <a:pPr marL="0"/>
            <a:endParaRPr lang="en-US" dirty="0" smtClean="0"/>
          </a:p>
          <a:p>
            <a:pPr marL="0"/>
            <a:r>
              <a:rPr lang="en-US" dirty="0" smtClean="0"/>
              <a:t>You can position a virtual component by dragging it from the </a:t>
            </a:r>
            <a:r>
              <a:rPr lang="en-US" dirty="0" err="1" smtClean="0"/>
              <a:t>PathFinder</a:t>
            </a:r>
            <a:r>
              <a:rPr lang="en-US" dirty="0" smtClean="0"/>
              <a:t> tab and dropping it into the sketch window.</a:t>
            </a:r>
          </a:p>
          <a:p>
            <a:pPr marL="0"/>
            <a:endParaRPr lang="en-US" dirty="0" smtClean="0"/>
          </a:p>
          <a:p>
            <a:pPr marL="0"/>
            <a:r>
              <a:rPr lang="en-US" dirty="0" smtClean="0"/>
              <a:t>As discussed earlier, source virtual components are positioned as part of the process of assigning geometry.</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Positioning Virtual Components</a:t>
            </a:r>
            <a:endParaRPr lang="en-US" sz="32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When you are ready to create the document set for the new design project, you can click the Publish Virtual Components command. You can then use the Publish Virtual Components dialog box to specify the target folder and template you want to use to create the document set. </a:t>
            </a:r>
          </a:p>
          <a:p>
            <a:pPr marL="0"/>
            <a:r>
              <a:rPr lang="en-US" dirty="0" smtClean="0"/>
              <a:t>In an unmanaged Solid Edge environment, when you click Publish, all virtual components are published at one time. The unmanaged Solid Edge documents are created using the names, folder path, and templates you specified.</a:t>
            </a:r>
          </a:p>
          <a:p>
            <a:pPr marL="0"/>
            <a:endParaRPr lang="en-US" dirty="0" smtClean="0"/>
          </a:p>
          <a:p>
            <a:pPr marL="0"/>
            <a:r>
              <a:rPr lang="en-US" dirty="0" smtClean="0"/>
              <a:t>If you have associated 2D assembly sketch graphics with source virtual components, the sketch graphics, including dimensions and relationships, are copied to the proper document as sketches. The sketch graphics are positioned in the new document using the Publish On option you specified on the Edit Definition command bar when you assigned the sketch geometry to the source component.</a:t>
            </a:r>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Publishing Virtual Components</a:t>
            </a:r>
            <a:endParaRPr lang="en-US" sz="32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endParaRPr lang="en-US" dirty="0" smtClean="0"/>
          </a:p>
          <a:p>
            <a:pPr marL="0"/>
            <a:r>
              <a:rPr lang="en-US" dirty="0" smtClean="0"/>
              <a:t>There is no associative link between the sketch graphics in the original assembly and the sketch graphics copied to the new documents.</a:t>
            </a:r>
          </a:p>
          <a:p>
            <a:pPr marL="0"/>
            <a:r>
              <a:rPr lang="en-US" dirty="0" smtClean="0"/>
              <a:t>The sketch graphics associated with instance virtual components are deleted from the source assembly.</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Publishing Virtual Components</a:t>
            </a:r>
            <a:endParaRPr lang="en-US" sz="32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Virtual component editor</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Exploding assemblies</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Exploding assemblies</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pPr marL="0"/>
            <a:r>
              <a:rPr lang="en-US" sz="1800" dirty="0" smtClean="0"/>
              <a:t>Once you complete the activities in this course, you will be able to control the sequence and direction of explode events.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Solid Edge enables you to easily create exploded views of your assemblies. You can use the exploded views you define in the Assembly environment to create exploded assembly drawings in the Draft environment. You can also create presentation-quality renderings and animations of exploded assemblies.</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Exploding Assemblies</a:t>
            </a:r>
            <a:endParaRPr lang="en-US" sz="3200" dirty="0"/>
          </a:p>
        </p:txBody>
      </p:sp>
      <p:pic>
        <p:nvPicPr>
          <p:cNvPr id="43010" name="Picture 2" descr="C:\PERFORCE_OUTPUT\selfPaced\se103\english\docs\graphics\bj\explode_render_animate\exploded_clock.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371600" y="2895600"/>
            <a:ext cx="5029200" cy="3474885"/>
          </a:xfrm>
          <a:prstGeom prst="rect">
            <a:avLst/>
          </a:prstGeom>
          <a:noFill/>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Explodes the active assembly by applying a spread distance between parts. </a:t>
            </a:r>
          </a:p>
          <a:p>
            <a:pPr marL="0"/>
            <a:endParaRPr lang="en-US" dirty="0" smtClean="0"/>
          </a:p>
          <a:p>
            <a:pPr marL="0"/>
            <a:r>
              <a:rPr lang="en-US" dirty="0" smtClean="0"/>
              <a:t>The Automatic Explode command explodes assemblies based on the relationships applied between parts. In assemblies where the components are positioned using mate or axial align relationships, the Automatic Explode command quickly gives you excellent results.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Exploding Assemblies</a:t>
            </a:r>
            <a:endParaRPr lang="en-US" sz="3200" dirty="0"/>
          </a:p>
        </p:txBody>
      </p:sp>
      <p:pic>
        <p:nvPicPr>
          <p:cNvPr id="47106" name="Picture 2" descr="C:\PERFORCE_OUTPUT\selfPaced\se103\english\graphic_library\atxpld4.gif"/>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667000" y="3571876"/>
            <a:ext cx="2514600" cy="266115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077200" cy="808038"/>
          </a:xfrm>
        </p:spPr>
        <p:txBody>
          <a:bodyPr/>
          <a:lstStyle/>
          <a:p>
            <a:pPr eaLnBrk="1" hangingPunct="1"/>
            <a:r>
              <a:rPr lang="en-US" sz="3200" i="1" dirty="0" smtClean="0"/>
              <a:t>Steps for patterning parts using an existing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1. Position the first part in the reference feature as shown. </a:t>
            </a:r>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819400" y="1676400"/>
            <a:ext cx="2914650" cy="2162175"/>
          </a:xfrm>
          <a:prstGeom prst="rect">
            <a:avLst/>
          </a:prstGeom>
          <a:noFill/>
          <a:ln w="9525">
            <a:noFill/>
            <a:miter lim="800000"/>
            <a:headEnd/>
            <a:tailEnd/>
          </a:ln>
        </p:spPr>
      </p:pic>
      <p:sp>
        <p:nvSpPr>
          <p:cNvPr id="6" name="Content Placeholder 2"/>
          <p:cNvSpPr txBox="1">
            <a:spLocks/>
          </p:cNvSpPr>
          <p:nvPr/>
        </p:nvSpPr>
        <p:spPr bwMode="auto">
          <a:xfrm>
            <a:off x="533400" y="3810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2. Identify</a:t>
            </a:r>
            <a:r>
              <a:rPr kumimoji="0" lang="en-US" sz="2000" b="0" i="0" u="none" strike="noStrike" kern="0" cap="none" spc="0" normalizeH="0" noProof="0" dirty="0" smtClean="0">
                <a:ln>
                  <a:noFill/>
                </a:ln>
                <a:solidFill>
                  <a:schemeClr val="tx1"/>
                </a:solidFill>
                <a:effectLst/>
                <a:uLnTx/>
                <a:uFillTx/>
                <a:latin typeface="+mn-lt"/>
                <a:ea typeface="+mn-ea"/>
                <a:cs typeface="+mn-cs"/>
              </a:rPr>
              <a:t> the part containing the pattern feature.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895600" y="4343400"/>
            <a:ext cx="288607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Groups the parts in a subassembly so they will explode as a single unit when using the Automatic Explode or Explode commands. To bind a subassembly, you must first select it using </a:t>
            </a:r>
            <a:r>
              <a:rPr lang="en-US" dirty="0" err="1" smtClean="0"/>
              <a:t>PathFinder</a:t>
            </a:r>
            <a:r>
              <a:rPr lang="en-US" dirty="0" smtClean="0"/>
              <a:t>. </a:t>
            </a:r>
          </a:p>
          <a:p>
            <a:pPr marL="0"/>
            <a:endParaRPr lang="en-US" dirty="0" smtClean="0"/>
          </a:p>
          <a:p>
            <a:pPr marL="0"/>
            <a:r>
              <a:rPr lang="en-US" dirty="0" smtClean="0"/>
              <a:t>A symbol is added adjacent to the subassembly entry in </a:t>
            </a:r>
            <a:r>
              <a:rPr lang="en-US" dirty="0" err="1" smtClean="0"/>
              <a:t>PathFinder</a:t>
            </a:r>
            <a:r>
              <a:rPr lang="en-US" dirty="0" smtClean="0"/>
              <a:t> to indicate that the subassembly is bound. You can use the Unbind Subassembly command to unbind a subassembly.</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Binding Subassemblies</a:t>
            </a:r>
            <a:endParaRPr lang="en-US" sz="3200" dirty="0"/>
          </a:p>
        </p:txBody>
      </p:sp>
      <p:pic>
        <p:nvPicPr>
          <p:cNvPr id="49154" name="Picture 2" descr="C:\PERFORCE_OUTPUT\selfPaced\se103\english\graphic_library\xplgrp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657600"/>
            <a:ext cx="3590925" cy="2688253"/>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Explodes one or more parts in a specified direction. The parts (A) selected for explosion are offset along an explode vector you define by selecting a face or reference plane on a base or reference part (B).</a:t>
            </a:r>
          </a:p>
          <a:p>
            <a:pPr marL="0"/>
            <a:endParaRPr lang="en-US" dirty="0" smtClean="0"/>
          </a:p>
          <a:p>
            <a:pPr marL="0"/>
            <a:r>
              <a:rPr lang="en-US" dirty="0" smtClean="0"/>
              <a:t>You can manually explode a single part, multiple parts, and bound subassemblies. You define the offset distance using the Distance box on the command bar.</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Explode Command</a:t>
            </a:r>
            <a:endParaRPr lang="en-US" sz="3200" dirty="0"/>
          </a:p>
        </p:txBody>
      </p:sp>
      <p:pic>
        <p:nvPicPr>
          <p:cNvPr id="51202" name="Picture 2" descr="C:\PERFORCE_OUTPUT\selfPaced\se103\english\graphic_library\xplde.gif"/>
          <p:cNvPicPr>
            <a:picLocks noChangeAspect="1" noChangeArrowheads="1"/>
          </p:cNvPicPr>
          <p:nvPr/>
        </p:nvPicPr>
        <p:blipFill>
          <a:blip r:embed="rId3" cstate="print"/>
          <a:srcRect/>
          <a:stretch>
            <a:fillRect/>
          </a:stretch>
        </p:blipFill>
        <p:spPr bwMode="auto">
          <a:xfrm>
            <a:off x="4495800" y="533400"/>
            <a:ext cx="533400" cy="488950"/>
          </a:xfrm>
          <a:prstGeom prst="rect">
            <a:avLst/>
          </a:prstGeom>
          <a:noFill/>
        </p:spPr>
      </p:pic>
      <p:pic>
        <p:nvPicPr>
          <p:cNvPr id="51204" name="Picture 4" descr="C:\PERFORCE_OUTPUT\selfPaced\se103\english\graphic_library\xpld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3200" y="3276600"/>
            <a:ext cx="3381375" cy="3162301"/>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Returns an exploded part to its original assembly position relative to its parent part. </a:t>
            </a:r>
          </a:p>
          <a:p>
            <a:pPr marL="0"/>
            <a:endParaRPr lang="en-US" dirty="0" smtClean="0"/>
          </a:p>
          <a:p>
            <a:pPr marL="0"/>
            <a:r>
              <a:rPr lang="en-US" dirty="0" smtClean="0"/>
              <a:t>You can collapse several parts in one operation by holding the Shift key and selecting the parts you want to collapse. If you select a part that is a component in a bound subassembly, the entire subassembly is collapsed.</a:t>
            </a:r>
          </a:p>
          <a:p>
            <a:pPr marL="0"/>
            <a:endParaRPr lang="en-US" dirty="0" smtClean="0"/>
          </a:p>
          <a:p>
            <a:pPr marL="0"/>
            <a:r>
              <a:rPr lang="en-US" dirty="0" smtClean="0"/>
              <a:t>When you collapse a part, the flow line for the part is deleted.</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Collapse command</a:t>
            </a:r>
            <a:endParaRPr lang="en-US" sz="3200" dirty="0"/>
          </a:p>
        </p:txBody>
      </p:sp>
      <p:pic>
        <p:nvPicPr>
          <p:cNvPr id="2050" name="Picture 2" descr="C:\PERFORCE_OUTPUT\selfPaced\se103\english\graphic_library\colaps.gif"/>
          <p:cNvPicPr>
            <a:picLocks noChangeAspect="1" noChangeArrowheads="1"/>
          </p:cNvPicPr>
          <p:nvPr/>
        </p:nvPicPr>
        <p:blipFill>
          <a:blip r:embed="rId3" cstate="print"/>
          <a:srcRect/>
          <a:stretch>
            <a:fillRect/>
          </a:stretch>
        </p:blipFill>
        <p:spPr bwMode="auto">
          <a:xfrm>
            <a:off x="4648200" y="609600"/>
            <a:ext cx="533400" cy="488950"/>
          </a:xfrm>
          <a:prstGeom prst="rect">
            <a:avLst/>
          </a:prstGeom>
          <a:noFill/>
        </p:spPr>
      </p:pic>
      <p:pic>
        <p:nvPicPr>
          <p:cNvPr id="2052" name="Picture 4" descr="C:\PERFORCE_OUTPUT\selfPaced\se103\english\graphic_library\cllpse1.gif"/>
          <p:cNvPicPr>
            <a:picLocks noChangeAspect="1" noChangeArrowheads="1"/>
          </p:cNvPicPr>
          <p:nvPr/>
        </p:nvPicPr>
        <p:blipFill>
          <a:blip r:embed="rId4" cstate="print"/>
          <a:srcRect/>
          <a:stretch>
            <a:fillRect/>
          </a:stretch>
        </p:blipFill>
        <p:spPr bwMode="auto">
          <a:xfrm>
            <a:off x="2895600" y="4267200"/>
            <a:ext cx="2590800" cy="1887031"/>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Provides alternate ways of viewing and editing an exploded assembly. The Explode </a:t>
            </a:r>
            <a:r>
              <a:rPr lang="en-US" dirty="0" err="1" smtClean="0"/>
              <a:t>PathFinder</a:t>
            </a:r>
            <a:r>
              <a:rPr lang="en-US" dirty="0" smtClean="0"/>
              <a:t> tab displays the structure for the current exploded view configuration in a hierarchical list. The Explode </a:t>
            </a:r>
            <a:r>
              <a:rPr lang="en-US" dirty="0" err="1" smtClean="0"/>
              <a:t>PathFinder</a:t>
            </a:r>
            <a:r>
              <a:rPr lang="en-US" dirty="0" smtClean="0"/>
              <a:t> tab helps you work with the components that make up an exploded view.</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Explode </a:t>
            </a:r>
            <a:r>
              <a:rPr lang="en-US" sz="3200" dirty="0" err="1" smtClean="0"/>
              <a:t>PathFinder</a:t>
            </a:r>
            <a:r>
              <a:rPr lang="en-US" sz="3200" dirty="0" smtClean="0"/>
              <a:t> tab</a:t>
            </a:r>
            <a:endParaRPr lang="en-US" sz="3200" dirty="0"/>
          </a:p>
        </p:txBody>
      </p:sp>
      <p:pic>
        <p:nvPicPr>
          <p:cNvPr id="55298" name="Picture 2" descr="C:\PERFORCE_OUTPUT\selfPaced\se103\english\graphic_library\xpldpth1.gif"/>
          <p:cNvPicPr>
            <a:picLocks noChangeAspect="1" noChangeArrowheads="1"/>
          </p:cNvPicPr>
          <p:nvPr/>
        </p:nvPicPr>
        <p:blipFill>
          <a:blip r:embed="rId3" cstate="print"/>
          <a:srcRect/>
          <a:stretch>
            <a:fillRect/>
          </a:stretch>
        </p:blipFill>
        <p:spPr bwMode="auto">
          <a:xfrm>
            <a:off x="2971800" y="3048000"/>
            <a:ext cx="2133600" cy="2828925"/>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371600"/>
            <a:ext cx="8153400" cy="4953000"/>
          </a:xfrm>
        </p:spPr>
        <p:txBody>
          <a:bodyPr/>
          <a:lstStyle/>
          <a:p>
            <a:pPr marL="0"/>
            <a:r>
              <a:rPr lang="en-US" dirty="0" smtClean="0"/>
              <a:t>This allows you to view the structure and perform edit operations on the current exploded view configuration. Some of the operations you can perform include:</a:t>
            </a:r>
          </a:p>
          <a:p>
            <a:pPr marL="365760">
              <a:buFont typeface="Arial" pitchFamily="34" charset="0"/>
              <a:buChar char="•"/>
            </a:pPr>
            <a:r>
              <a:rPr lang="en-US" dirty="0" smtClean="0"/>
              <a:t>You can select an explode event, then edit the offset or rotational value using the command bar.</a:t>
            </a:r>
          </a:p>
          <a:p>
            <a:pPr marL="365760">
              <a:buFont typeface="Arial" pitchFamily="34" charset="0"/>
              <a:buChar char="•"/>
            </a:pPr>
            <a:r>
              <a:rPr lang="en-US" dirty="0" smtClean="0"/>
              <a:t>You can use the commands on the shortcut menu to show and hide parts, collapse parts, show and hide flow lines, and so forth. </a:t>
            </a:r>
          </a:p>
          <a:p>
            <a:pPr marL="365760">
              <a:buFont typeface="Arial" pitchFamily="34" charset="0"/>
              <a:buChar char="•"/>
            </a:pPr>
            <a:r>
              <a:rPr lang="en-US" dirty="0" smtClean="0"/>
              <a:t>You can add and remove parts from explode Groups and Event Groups. This is useful when working with animations.</a:t>
            </a:r>
          </a:p>
          <a:p>
            <a:pPr marL="0"/>
            <a:endParaRPr lang="en-US" dirty="0" smtClean="0"/>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Explode </a:t>
            </a:r>
            <a:r>
              <a:rPr lang="en-US" sz="3200" dirty="0" err="1" smtClean="0"/>
              <a:t>PathFinder</a:t>
            </a:r>
            <a:r>
              <a:rPr lang="en-US" sz="3200" dirty="0" smtClean="0"/>
              <a:t> tab</a:t>
            </a:r>
            <a:endParaRPr lang="en-US" sz="3200" dirty="0"/>
          </a:p>
        </p:txBody>
      </p:sp>
      <p:pic>
        <p:nvPicPr>
          <p:cNvPr id="55298" name="Picture 2" descr="C:\PERFORCE_OUTPUT\selfPaced\se103\english\graphic_library\xpldpth1.gif"/>
          <p:cNvPicPr>
            <a:picLocks noChangeAspect="1" noChangeArrowheads="1"/>
          </p:cNvPicPr>
          <p:nvPr/>
        </p:nvPicPr>
        <p:blipFill>
          <a:blip r:embed="rId3" cstate="print"/>
          <a:srcRect/>
          <a:stretch>
            <a:fillRect/>
          </a:stretch>
        </p:blipFill>
        <p:spPr bwMode="auto">
          <a:xfrm>
            <a:off x="3657600" y="4267200"/>
            <a:ext cx="1524000" cy="2020661"/>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Moves or rotates parts in an exploded view in an assembly. You can use this command to do the following:</a:t>
            </a:r>
          </a:p>
          <a:p>
            <a:pPr marL="365760">
              <a:buFont typeface="Arial" pitchFamily="34" charset="0"/>
              <a:buChar char="•"/>
            </a:pPr>
            <a:r>
              <a:rPr lang="en-US" dirty="0" smtClean="0"/>
              <a:t>Move one or more parts along the original explode vector or a new vector you define.</a:t>
            </a:r>
          </a:p>
          <a:p>
            <a:pPr marL="365760">
              <a:buFont typeface="Arial" pitchFamily="34" charset="0"/>
              <a:buChar char="•"/>
            </a:pPr>
            <a:r>
              <a:rPr lang="en-US" dirty="0" smtClean="0"/>
              <a:t>Rotate one or more parts along the original explode vector or a new vector you define.</a:t>
            </a:r>
          </a:p>
          <a:p>
            <a:pPr marL="365760">
              <a:buFont typeface="Arial" pitchFamily="34" charset="0"/>
              <a:buChar char="•"/>
            </a:pPr>
            <a:r>
              <a:rPr lang="en-US" dirty="0" smtClean="0"/>
              <a:t>Move one or more parts within a plane you define.</a:t>
            </a:r>
          </a:p>
          <a:p>
            <a:pPr marL="365760">
              <a:buFont typeface="Arial" pitchFamily="34" charset="0"/>
              <a:buChar char="•"/>
            </a:pPr>
            <a:r>
              <a:rPr lang="en-US" dirty="0" smtClean="0"/>
              <a:t>You can move or rotate a single part, a set of parts, or a part and all its dependent parts. The same basic steps apply whether you are moving, rotating, or moving within a plane.</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Move Part command</a:t>
            </a:r>
            <a:endParaRPr lang="en-US" sz="3200" dirty="0"/>
          </a:p>
        </p:txBody>
      </p:sp>
      <p:pic>
        <p:nvPicPr>
          <p:cNvPr id="59394" name="Picture 2" descr="C:\PERFORCE_OUTPUT\selfPaced\se103\english\graphic_library\movxprt.gif"/>
          <p:cNvPicPr>
            <a:picLocks noChangeAspect="1" noChangeArrowheads="1"/>
          </p:cNvPicPr>
          <p:nvPr/>
        </p:nvPicPr>
        <p:blipFill>
          <a:blip r:embed="rId3" cstate="print"/>
          <a:srcRect/>
          <a:stretch>
            <a:fillRect/>
          </a:stretch>
        </p:blipFill>
        <p:spPr bwMode="auto">
          <a:xfrm>
            <a:off x="4724400" y="609600"/>
            <a:ext cx="533400" cy="488950"/>
          </a:xfrm>
          <a:prstGeom prst="rect">
            <a:avLst/>
          </a:prstGeom>
          <a:noFill/>
        </p:spPr>
      </p:pic>
      <p:pic>
        <p:nvPicPr>
          <p:cNvPr id="59396" name="Picture 4" descr="C:\PERFORCE_OUTPUT\selfPaced\se103\english\graphic_library\movxprt1.gif"/>
          <p:cNvPicPr>
            <a:picLocks noChangeAspect="1" noChangeArrowheads="1"/>
          </p:cNvPicPr>
          <p:nvPr/>
        </p:nvPicPr>
        <p:blipFill>
          <a:blip r:embed="rId4" cstate="print"/>
          <a:srcRect/>
          <a:stretch>
            <a:fillRect/>
          </a:stretch>
        </p:blipFill>
        <p:spPr bwMode="auto">
          <a:xfrm>
            <a:off x="5791200" y="4191000"/>
            <a:ext cx="1981200" cy="2099574"/>
          </a:xfrm>
          <a:prstGeom prst="rect">
            <a:avLst/>
          </a:prstGeom>
          <a:noFill/>
        </p:spPr>
      </p:pic>
      <p:sp>
        <p:nvSpPr>
          <p:cNvPr id="9" name="Content Placeholder 2"/>
          <p:cNvSpPr txBox="1">
            <a:spLocks/>
          </p:cNvSpPr>
          <p:nvPr/>
        </p:nvSpPr>
        <p:spPr bwMode="auto">
          <a:xfrm>
            <a:off x="533400" y="4572000"/>
            <a:ext cx="3352800" cy="175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Repositions a part with respect to another reference part in an exploded view. This can be useful when you want to change the position of a part after using the Automatic Explode command.  </a:t>
            </a:r>
          </a:p>
          <a:p>
            <a:pPr marL="0"/>
            <a:endParaRPr lang="en-US" dirty="0" smtClean="0"/>
          </a:p>
          <a:p>
            <a:pPr marL="0"/>
            <a:r>
              <a:rPr lang="en-US" dirty="0" smtClean="0"/>
              <a:t>To reposition a part, select the part you want to reposition (A), then position the cursor over the reference part (B). The reference part highlights, and an arrow is displayed on the reference part to indicate which side of the reference part the selected part will be repositioned to. </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Reposition command</a:t>
            </a:r>
            <a:endParaRPr lang="en-US" sz="3200" dirty="0"/>
          </a:p>
        </p:txBody>
      </p:sp>
      <p:pic>
        <p:nvPicPr>
          <p:cNvPr id="57346" name="Picture 2" descr="C:\PERFORCE_OUTPUT\selfPaced\se103\english\graphic_library\repstn.gif"/>
          <p:cNvPicPr>
            <a:picLocks noChangeAspect="1" noChangeArrowheads="1"/>
          </p:cNvPicPr>
          <p:nvPr/>
        </p:nvPicPr>
        <p:blipFill>
          <a:blip r:embed="rId3" cstate="print"/>
          <a:srcRect/>
          <a:stretch>
            <a:fillRect/>
          </a:stretch>
        </p:blipFill>
        <p:spPr bwMode="auto">
          <a:xfrm>
            <a:off x="4876800" y="457200"/>
            <a:ext cx="685800" cy="628650"/>
          </a:xfrm>
          <a:prstGeom prst="rect">
            <a:avLst/>
          </a:prstGeom>
          <a:noFill/>
        </p:spPr>
      </p:pic>
      <p:pic>
        <p:nvPicPr>
          <p:cNvPr id="57348" name="Picture 4" descr="C:\PERFORCE_OUTPUT\selfPaced\se103\english\graphic_library\repstn1.gif"/>
          <p:cNvPicPr>
            <a:picLocks noChangeAspect="1" noChangeArrowheads="1"/>
          </p:cNvPicPr>
          <p:nvPr/>
        </p:nvPicPr>
        <p:blipFill>
          <a:blip r:embed="rId4" cstate="print"/>
          <a:srcRect/>
          <a:stretch>
            <a:fillRect/>
          </a:stretch>
        </p:blipFill>
        <p:spPr bwMode="auto">
          <a:xfrm>
            <a:off x="2286000" y="3886200"/>
            <a:ext cx="3962400" cy="2473291"/>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To save an exploded view to be used in another application, a display configuration needs to be saved while the part is exploded.  The display configuration is used to place an exploded view on a drawing sheet.</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Display Configurations</a:t>
            </a:r>
            <a:endParaRPr lang="en-US" sz="32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Explode</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3490" name="Picture 2" descr="C:\PERFORCE_OUTPUT\selfPaced\se103\english\docs\graphics\bj\explode_render_animate\e_03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762000"/>
            <a:ext cx="5867400" cy="5867400"/>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Rendering assemblies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077200" cy="808038"/>
          </a:xfrm>
        </p:spPr>
        <p:txBody>
          <a:bodyPr/>
          <a:lstStyle/>
          <a:p>
            <a:pPr eaLnBrk="1" hangingPunct="1"/>
            <a:r>
              <a:rPr lang="en-US" sz="3200" i="1" dirty="0" smtClean="0"/>
              <a:t>Steps for patterning parts using an existing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3. Select the pattern feature on the part or assembly sketch. </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lang="en-US" sz="2000" kern="0" noProof="0" dirty="0" smtClean="0">
                <a:latin typeface="+mn-lt"/>
              </a:rPr>
              <a:t>4. Identify the reference feature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667000" y="1828800"/>
            <a:ext cx="2667000" cy="2209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743200" y="4343400"/>
            <a:ext cx="29527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Rendering assemblies</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r>
              <a:rPr lang="en-US" sz="1800" dirty="0" smtClean="0"/>
              <a:t>Once you complete the activities in this course, you will be able to:</a:t>
            </a:r>
          </a:p>
          <a:p>
            <a:pPr>
              <a:buFont typeface="Arial" pitchFamily="34" charset="0"/>
              <a:buChar char="•"/>
            </a:pPr>
            <a:r>
              <a:rPr lang="en-US" sz="1800" dirty="0" smtClean="0"/>
              <a:t>Assign material properties and textures to parts and subassemblies.</a:t>
            </a:r>
          </a:p>
          <a:p>
            <a:pPr>
              <a:buFont typeface="Arial" pitchFamily="34" charset="0"/>
              <a:buChar char="•"/>
            </a:pPr>
            <a:r>
              <a:rPr lang="en-US" sz="1800" dirty="0" smtClean="0"/>
              <a:t>Set viewing properties to change lighting, backgrounds, shadows, reflections, refractions and perspectives. </a:t>
            </a:r>
          </a:p>
          <a:p>
            <a:pPr>
              <a:buFont typeface="Arial" pitchFamily="34" charset="0"/>
              <a:buChar char="•"/>
            </a:pPr>
            <a:r>
              <a:rPr lang="en-US" sz="1800" dirty="0" smtClean="0"/>
              <a:t>Edit material properties to create different results in the final rendering.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Supported advanced rendering entities:</a:t>
            </a:r>
          </a:p>
          <a:p>
            <a:pPr>
              <a:buFont typeface="Arial" pitchFamily="34" charset="0"/>
              <a:buChar char="•"/>
            </a:pPr>
            <a:r>
              <a:rPr lang="en-US" sz="1800" dirty="0" smtClean="0"/>
              <a:t>Advanced rendering provides rendering support for these entities:</a:t>
            </a:r>
          </a:p>
          <a:p>
            <a:pPr>
              <a:buFont typeface="Arial" pitchFamily="34" charset="0"/>
              <a:buChar char="•"/>
            </a:pPr>
            <a:r>
              <a:rPr lang="en-US" sz="1800" dirty="0" smtClean="0"/>
              <a:t>Backgrounds</a:t>
            </a:r>
          </a:p>
          <a:p>
            <a:pPr>
              <a:buFont typeface="Arial" pitchFamily="34" charset="0"/>
              <a:buChar char="•"/>
            </a:pPr>
            <a:r>
              <a:rPr lang="en-US" sz="1800" dirty="0" smtClean="0"/>
              <a:t>Foregrounds</a:t>
            </a:r>
          </a:p>
          <a:p>
            <a:pPr>
              <a:buFont typeface="Arial" pitchFamily="34" charset="0"/>
              <a:buChar char="•"/>
            </a:pPr>
            <a:r>
              <a:rPr lang="en-US" sz="1800" dirty="0" smtClean="0"/>
              <a:t>Materials</a:t>
            </a:r>
          </a:p>
          <a:p>
            <a:pPr>
              <a:buFont typeface="Arial" pitchFamily="34" charset="0"/>
              <a:buChar char="•"/>
            </a:pPr>
            <a:r>
              <a:rPr lang="en-US" sz="1800" dirty="0" smtClean="0"/>
              <a:t>Environments</a:t>
            </a:r>
          </a:p>
          <a:p>
            <a:pPr>
              <a:buFont typeface="Arial" pitchFamily="34" charset="0"/>
              <a:buChar char="•"/>
            </a:pPr>
            <a:r>
              <a:rPr lang="en-US" sz="1800" dirty="0" smtClean="0"/>
              <a:t>Lighting Studios</a:t>
            </a:r>
          </a:p>
          <a:p>
            <a:pPr>
              <a:buFont typeface="Arial" pitchFamily="34" charset="0"/>
              <a:buChar char="•"/>
            </a:pPr>
            <a:r>
              <a:rPr lang="en-US" sz="1800" dirty="0" smtClean="0"/>
              <a:t>Render Mode</a:t>
            </a:r>
          </a:p>
          <a:p>
            <a:pPr>
              <a:buFont typeface="Arial" pitchFamily="34" charset="0"/>
              <a:buChar char="•"/>
            </a:pPr>
            <a:r>
              <a:rPr lang="en-US" sz="1800" dirty="0" smtClean="0"/>
              <a:t>Scenery</a:t>
            </a:r>
          </a:p>
          <a:p>
            <a:pPr marL="320040">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Activating advanced rendering</a:t>
            </a:r>
          </a:p>
          <a:p>
            <a:endParaRPr lang="en-US" dirty="0" smtClean="0"/>
          </a:p>
          <a:p>
            <a:pPr marL="0"/>
            <a:r>
              <a:rPr lang="en-US" dirty="0" smtClean="0"/>
              <a:t>Advanced rendering is activated automatically when you click the Render Scene and Render Area. When you click these commands, two new tabs are added to </a:t>
            </a:r>
            <a:r>
              <a:rPr lang="en-US" dirty="0" err="1" smtClean="0"/>
              <a:t>PathFinder</a:t>
            </a:r>
            <a:r>
              <a:rPr lang="en-US" dirty="0" smtClean="0"/>
              <a:t> automatically.</a:t>
            </a:r>
          </a:p>
          <a:p>
            <a:pPr marL="0"/>
            <a:endParaRPr lang="en-US" dirty="0" smtClean="0"/>
          </a:p>
          <a:p>
            <a:pPr marL="0">
              <a:buFont typeface="Arial" pitchFamily="34" charset="0"/>
              <a:buChar char="•"/>
            </a:pPr>
            <a:r>
              <a:rPr lang="en-US" dirty="0" smtClean="0"/>
              <a:t>The sessions entity tab</a:t>
            </a:r>
          </a:p>
          <a:p>
            <a:pPr marL="0">
              <a:buFont typeface="Arial" pitchFamily="34" charset="0"/>
              <a:buChar char="•"/>
            </a:pPr>
            <a:r>
              <a:rPr lang="en-US" dirty="0" smtClean="0"/>
              <a:t>The predefined archives tab</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Session entities tab</a:t>
            </a:r>
          </a:p>
          <a:p>
            <a:endParaRPr lang="en-US" dirty="0" smtClean="0"/>
          </a:p>
          <a:p>
            <a:pPr marL="0"/>
            <a:r>
              <a:rPr lang="en-US" dirty="0" smtClean="0"/>
              <a:t>The Session Entities tab displays the name of the active assembly, along with a tree structure that shows you the entities that are applied to the assembly. You can right-click an entity to display a shortcut menu to:</a:t>
            </a:r>
          </a:p>
          <a:p>
            <a:pPr marL="0"/>
            <a:r>
              <a:rPr lang="en-US" dirty="0" smtClean="0"/>
              <a:t> </a:t>
            </a:r>
          </a:p>
          <a:p>
            <a:pPr lvl="1"/>
            <a:r>
              <a:rPr lang="en-US" dirty="0" smtClean="0"/>
              <a:t>Edit the properties of an entity as the basis for creating a new entity.</a:t>
            </a:r>
          </a:p>
          <a:p>
            <a:pPr lvl="1"/>
            <a:r>
              <a:rPr lang="en-US" dirty="0" smtClean="0"/>
              <a:t>Detach (remove) a material that you have applied to the model.</a:t>
            </a:r>
          </a:p>
          <a:p>
            <a:pPr lvl="1"/>
            <a:r>
              <a:rPr lang="en-US" dirty="0" smtClean="0"/>
              <a:t>Cut, copy, and paste an entity.</a:t>
            </a:r>
          </a:p>
          <a:p>
            <a:pPr lvl="1"/>
            <a:r>
              <a:rPr lang="en-US" dirty="0" smtClean="0"/>
              <a:t>Rename an entity you created.</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Predefined archives tab</a:t>
            </a:r>
          </a:p>
          <a:p>
            <a:endParaRPr lang="en-US" dirty="0" smtClean="0"/>
          </a:p>
          <a:p>
            <a:pPr marL="0"/>
            <a:r>
              <a:rPr lang="en-US" dirty="0" smtClean="0"/>
              <a:t>The Predefined Archives tab displays a list of folders that contain predefined entities, such as backgrounds, foregrounds, and materials. You can right-click an entity to display a shortcut menu to: </a:t>
            </a:r>
          </a:p>
          <a:p>
            <a:pPr marL="0" lvl="1">
              <a:buFont typeface="Arial" pitchFamily="34" charset="0"/>
              <a:buChar char="•"/>
            </a:pPr>
            <a:r>
              <a:rPr lang="en-US" dirty="0" smtClean="0">
                <a:ea typeface="+mn-ea"/>
                <a:cs typeface="+mn-cs"/>
              </a:rPr>
              <a:t>Create a new archive folder or advanced rendering entity.</a:t>
            </a:r>
          </a:p>
          <a:p>
            <a:pPr marL="0" lvl="1">
              <a:buFont typeface="Arial" pitchFamily="34" charset="0"/>
              <a:buChar char="•"/>
            </a:pPr>
            <a:r>
              <a:rPr lang="en-US" dirty="0" smtClean="0">
                <a:ea typeface="+mn-ea"/>
                <a:cs typeface="+mn-cs"/>
              </a:rPr>
              <a:t>Apply an entity to the model.</a:t>
            </a:r>
          </a:p>
          <a:p>
            <a:pPr marL="0" lvl="1">
              <a:buFont typeface="Arial" pitchFamily="34" charset="0"/>
              <a:buChar char="•"/>
            </a:pPr>
            <a:r>
              <a:rPr lang="en-US" dirty="0" smtClean="0">
                <a:ea typeface="+mn-ea"/>
                <a:cs typeface="+mn-cs"/>
              </a:rPr>
              <a:t>Cut, copy, and paste an entity.</a:t>
            </a:r>
          </a:p>
          <a:p>
            <a:pPr marL="0" lvl="1">
              <a:buFont typeface="Arial" pitchFamily="34" charset="0"/>
              <a:buChar char="•"/>
            </a:pPr>
            <a:r>
              <a:rPr lang="en-US" dirty="0" smtClean="0">
                <a:ea typeface="+mn-ea"/>
                <a:cs typeface="+mn-cs"/>
              </a:rPr>
              <a:t>Rename an entity you created.</a:t>
            </a:r>
          </a:p>
          <a:p>
            <a:pPr marL="0" lvl="1">
              <a:buFont typeface="Arial" pitchFamily="34" charset="0"/>
              <a:buChar char="•"/>
            </a:pPr>
            <a:endParaRPr lang="en-US" dirty="0" smtClean="0">
              <a:ea typeface="+mn-ea"/>
              <a:cs typeface="+mn-cs"/>
            </a:endParaRPr>
          </a:p>
          <a:p>
            <a:pPr marL="0" lvl="1">
              <a:buNone/>
            </a:pPr>
            <a:r>
              <a:rPr lang="en-US" dirty="0" smtClean="0">
                <a:ea typeface="+mn-ea"/>
                <a:cs typeface="+mn-cs"/>
              </a:rPr>
              <a:t>A toolbar on the Predefined Archives page contains commands used to create, save, open, close, and import customized entities in user-defined archive folders.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Adding a user defined entity to the predefined archives</a:t>
            </a:r>
          </a:p>
          <a:p>
            <a:endParaRPr lang="en-US" dirty="0" smtClean="0"/>
          </a:p>
          <a:p>
            <a:pPr marL="0"/>
            <a:r>
              <a:rPr lang="en-US" dirty="0" smtClean="0"/>
              <a:t>Any material, color, background, light, or scene that you want to customize needs to be applied to the assembly first, and then modified within the Session Entities tab to look the way you want it to. When you have adjusted the parameters of an entity so that it looks good on the model, you then copy the entity from the Session Entities page to a user-defined entity archive on the Predefined Archives page on </a:t>
            </a:r>
            <a:r>
              <a:rPr lang="en-US" dirty="0" err="1" smtClean="0"/>
              <a:t>PathFinder</a:t>
            </a:r>
            <a:r>
              <a:rPr lang="en-US" dirty="0" smtClean="0"/>
              <a:t>.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Rendering</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266" name="Picture 2" descr="C:\PERFORCE_OUTPUT\selfPaced\se103\english\docs\graphics\bj\explode_render_animate\r_039.jpg"/>
          <p:cNvPicPr>
            <a:picLocks noChangeAspect="1" noChangeArrowheads="1"/>
          </p:cNvPicPr>
          <p:nvPr/>
        </p:nvPicPr>
        <p:blipFill>
          <a:blip r:embed="rId3" cstate="print"/>
          <a:srcRect/>
          <a:stretch>
            <a:fillRect/>
          </a:stretch>
        </p:blipFill>
        <p:spPr bwMode="auto">
          <a:xfrm>
            <a:off x="2286000" y="1981200"/>
            <a:ext cx="4229100" cy="4229100"/>
          </a:xfrm>
          <a:prstGeom prst="rect">
            <a:avLst/>
          </a:prstGeom>
          <a:noFill/>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Animating assemblies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077200" cy="808038"/>
          </a:xfrm>
        </p:spPr>
        <p:txBody>
          <a:bodyPr/>
          <a:lstStyle/>
          <a:p>
            <a:pPr eaLnBrk="1" hangingPunct="1"/>
            <a:r>
              <a:rPr lang="en-US" sz="3200" i="1" dirty="0" smtClean="0"/>
              <a:t>Steps for patterning parts using an existing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5. Finish. The pattern of parts is created.</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3200" y="2057400"/>
            <a:ext cx="28384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Animating assemblies</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r>
              <a:rPr lang="en-US" sz="1800" dirty="0" smtClean="0"/>
              <a:t>Once you complete the activities in this course, you will be able to:</a:t>
            </a:r>
          </a:p>
          <a:p>
            <a:pPr>
              <a:buFont typeface="Arial" pitchFamily="34" charset="0"/>
              <a:buChar char="•"/>
            </a:pPr>
            <a:r>
              <a:rPr lang="en-US" sz="1800" smtClean="0"/>
              <a:t>Add </a:t>
            </a:r>
            <a:r>
              <a:rPr lang="en-US" sz="1800" dirty="0" smtClean="0"/>
              <a:t>a motor to a unconstrained part of an assembly to create movement for an animation. </a:t>
            </a:r>
          </a:p>
          <a:p>
            <a:pPr>
              <a:buFont typeface="Arial" pitchFamily="34" charset="0"/>
              <a:buChar char="•"/>
            </a:pPr>
            <a:r>
              <a:rPr lang="en-US" sz="1800" dirty="0" smtClean="0"/>
              <a:t>Manipulate animation events and explode events to create an animation of an assembly.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There are two types of motors that can be defined in Solid Edge: rotational and linear.</a:t>
            </a:r>
          </a:p>
          <a:p>
            <a:pPr marL="0"/>
            <a:endParaRPr lang="en-US" dirty="0" smtClean="0"/>
          </a:p>
          <a:p>
            <a:pPr marL="0"/>
            <a:endParaRPr lang="en-US" dirty="0" smtClean="0"/>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6866" name="Picture 2" descr="C:\PERFORCE_OUTPUT\selfPaced\se103\english\docs\graphics\bj\explode_render_animate\m_003.jpg"/>
          <p:cNvPicPr>
            <a:picLocks noChangeAspect="1" noChangeArrowheads="1"/>
          </p:cNvPicPr>
          <p:nvPr/>
        </p:nvPicPr>
        <p:blipFill>
          <a:blip r:embed="rId3" cstate="print"/>
          <a:srcRect/>
          <a:stretch>
            <a:fillRect/>
          </a:stretch>
        </p:blipFill>
        <p:spPr bwMode="auto">
          <a:xfrm>
            <a:off x="4114800" y="381000"/>
            <a:ext cx="914400" cy="765112"/>
          </a:xfrm>
          <a:prstGeom prst="rect">
            <a:avLst/>
          </a:prstGeo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Motor command</a:t>
            </a:r>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a:t>
            </a:r>
          </a:p>
          <a:p>
            <a:pPr marL="0"/>
            <a:endParaRPr lang="en-US" dirty="0" smtClean="0"/>
          </a:p>
          <a:p>
            <a:pPr marL="0"/>
            <a:r>
              <a:rPr lang="en-US" dirty="0" smtClean="0"/>
              <a:t>For example, you can specify that a crankshaft part (A) in a mechanism rotates around an axis you specify (B).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8914" name="Picture 2" descr="C:\PERFORCE_OUTPUT\selfPaced\se103\english\graphic_library\Motor3.gif"/>
          <p:cNvPicPr>
            <a:picLocks noChangeAspect="1" noChangeArrowheads="1"/>
          </p:cNvPicPr>
          <p:nvPr/>
        </p:nvPicPr>
        <p:blipFill>
          <a:blip r:embed="rId3" cstate="print"/>
          <a:srcRect/>
          <a:stretch>
            <a:fillRect/>
          </a:stretch>
        </p:blipFill>
        <p:spPr bwMode="auto">
          <a:xfrm>
            <a:off x="2667000" y="3962400"/>
            <a:ext cx="2432553" cy="2470464"/>
          </a:xfrm>
          <a:prstGeom prst="rect">
            <a:avLst/>
          </a:prstGeom>
          <a:noFill/>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Simulate motor command</a:t>
            </a:r>
          </a:p>
          <a:p>
            <a:pPr marL="0"/>
            <a:r>
              <a:rPr lang="en-US" dirty="0" smtClean="0"/>
              <a:t>Display a kinematic simulation of motion in an assembly. You use motor features to define how a set of interrelated parts will move. This is useful when working with assemblies that contain crankshafts, gears, pulleys, and hydraulic or pneumatic actuators.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Simulate motor</a:t>
            </a:r>
            <a:endParaRPr lang="en-US" sz="3200" dirty="0"/>
          </a:p>
        </p:txBody>
      </p:sp>
      <p:pic>
        <p:nvPicPr>
          <p:cNvPr id="40962" name="Picture 2" descr="C:\PERFORCE_OUTPUT\selfPaced\se103\english\graphic_library\motor2.gif"/>
          <p:cNvPicPr>
            <a:picLocks noChangeAspect="1" noChangeArrowheads="1"/>
          </p:cNvPicPr>
          <p:nvPr/>
        </p:nvPicPr>
        <p:blipFill>
          <a:blip r:embed="rId3" cstate="print"/>
          <a:srcRect/>
          <a:stretch>
            <a:fillRect/>
          </a:stretch>
        </p:blipFill>
        <p:spPr bwMode="auto">
          <a:xfrm>
            <a:off x="3886200" y="381000"/>
            <a:ext cx="838200" cy="768350"/>
          </a:xfrm>
          <a:prstGeom prst="rect">
            <a:avLst/>
          </a:prstGeom>
          <a:noFill/>
        </p:spPr>
      </p:pic>
      <p:pic>
        <p:nvPicPr>
          <p:cNvPr id="40964" name="Picture 4" descr="C:\PERFORCE_OUTPUT\selfPaced\se103\english\graphic_library\Motorani1.gif"/>
          <p:cNvPicPr>
            <a:picLocks noChangeAspect="1" noChangeArrowheads="1" noCrop="1"/>
          </p:cNvPicPr>
          <p:nvPr/>
        </p:nvPicPr>
        <p:blipFill>
          <a:blip r:embed="rId4" cstate="print"/>
          <a:srcRect/>
          <a:stretch>
            <a:fillRect/>
          </a:stretch>
        </p:blipFill>
        <p:spPr bwMode="auto">
          <a:xfrm>
            <a:off x="1905000" y="3224254"/>
            <a:ext cx="3581400" cy="3176547"/>
          </a:xfrm>
          <a:prstGeom prst="rect">
            <a:avLst/>
          </a:prstGeom>
          <a:noFill/>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Motor</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Solid Edge enables you to easily create animated presentations of your assemblies. Assembly animations can be useful for motion studies of mechanisms, visualizing how parts are assembled into a completed assembly, and vender or customer presentations</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7586" name="Picture 2" descr="C:\PERFORCE_OUTPUT\selfPaced\se103\english\graphic_library\Motorani1.gif"/>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2819400" y="2743200"/>
            <a:ext cx="4381500" cy="3886201"/>
          </a:xfrm>
          <a:prstGeom prst="rect">
            <a:avLst/>
          </a:prstGeom>
          <a:noFill/>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Animation Editor command</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5778" name="Picture 2" descr="C:\PERFORCE_OUTPUT\selfPaced\se103\english\graphic_library\tmlplb.gif"/>
          <p:cNvPicPr>
            <a:picLocks noChangeAspect="1" noChangeArrowheads="1"/>
          </p:cNvPicPr>
          <p:nvPr/>
        </p:nvPicPr>
        <p:blipFill>
          <a:blip r:embed="rId3" cstate="print"/>
          <a:srcRect/>
          <a:stretch>
            <a:fillRect/>
          </a:stretch>
        </p:blipFill>
        <p:spPr bwMode="auto">
          <a:xfrm>
            <a:off x="3352800" y="381000"/>
            <a:ext cx="762000" cy="698500"/>
          </a:xfrm>
          <a:prstGeom prst="rect">
            <a:avLst/>
          </a:prstGeom>
          <a:noFill/>
        </p:spPr>
      </p:pic>
      <p:pic>
        <p:nvPicPr>
          <p:cNvPr id="75780" name="Picture 4" descr="C:\PERFORCE_OUTPUT\selfPaced\se103\english\graphic_library\toycarani1.gif"/>
          <p:cNvPicPr>
            <a:picLocks noChangeAspect="1" noChangeArrowheads="1" noCrop="1"/>
          </p:cNvPicPr>
          <p:nvPr/>
        </p:nvPicPr>
        <p:blipFill>
          <a:blip r:embed="rId4" cstate="print">
            <a:clrChange>
              <a:clrFrom>
                <a:srgbClr val="FEFEFE"/>
              </a:clrFrom>
              <a:clrTo>
                <a:srgbClr val="FEFEFE">
                  <a:alpha val="0"/>
                </a:srgbClr>
              </a:clrTo>
            </a:clrChange>
          </a:blip>
          <a:srcRect/>
          <a:stretch>
            <a:fillRect/>
          </a:stretch>
        </p:blipFill>
        <p:spPr bwMode="auto">
          <a:xfrm>
            <a:off x="3505200" y="1219200"/>
            <a:ext cx="5143500" cy="3162301"/>
          </a:xfrm>
          <a:prstGeom prst="rect">
            <a:avLst/>
          </a:prstGeom>
          <a:noFill/>
        </p:spPr>
      </p:pic>
      <p:sp>
        <p:nvSpPr>
          <p:cNvPr id="7" name="Content Placeholder 2"/>
          <p:cNvSpPr txBox="1">
            <a:spLocks/>
          </p:cNvSpPr>
          <p:nvPr/>
        </p:nvSpPr>
        <p:spPr bwMode="auto">
          <a:xfrm>
            <a:off x="304800" y="4267200"/>
            <a:ext cx="61722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0" indent="-342900" eaLnBrk="0" hangingPunct="0"/>
            <a:r>
              <a:rPr lang="en-US" sz="1800" kern="0" dirty="0" smtClean="0">
                <a:latin typeface="+mn-lt"/>
              </a:rPr>
              <a:t>You can define the following types of animation events:</a:t>
            </a:r>
          </a:p>
          <a:p>
            <a:pPr marL="342900" lvl="0" indent="-342900" eaLnBrk="0" hangingPunct="0"/>
            <a:endParaRPr lang="en-US" sz="1800" kern="0" dirty="0" smtClean="0">
              <a:latin typeface="+mn-lt"/>
            </a:endParaRPr>
          </a:p>
          <a:p>
            <a:pPr marL="342900" lvl="0" indent="-342900" eaLnBrk="0" hangingPunct="0">
              <a:buFont typeface="Arial" pitchFamily="34" charset="0"/>
              <a:buChar char="•"/>
            </a:pPr>
            <a:r>
              <a:rPr lang="en-US" sz="1800" kern="0" dirty="0" smtClean="0">
                <a:latin typeface="+mn-lt"/>
              </a:rPr>
              <a:t>Camera </a:t>
            </a:r>
          </a:p>
          <a:p>
            <a:pPr marL="342900" lvl="0" indent="-342900" eaLnBrk="0" hangingPunct="0">
              <a:buFont typeface="Arial" pitchFamily="34" charset="0"/>
              <a:buChar char="•"/>
            </a:pPr>
            <a:r>
              <a:rPr lang="en-US" sz="1800" kern="0" dirty="0" smtClean="0">
                <a:latin typeface="+mn-lt"/>
              </a:rPr>
              <a:t>Motor</a:t>
            </a:r>
          </a:p>
          <a:p>
            <a:pPr marL="342900" lvl="0" indent="-342900" eaLnBrk="0" hangingPunct="0">
              <a:buFont typeface="Arial" pitchFamily="34" charset="0"/>
              <a:buChar char="•"/>
            </a:pPr>
            <a:r>
              <a:rPr lang="en-US" sz="1800" kern="0" dirty="0" smtClean="0">
                <a:latin typeface="+mn-lt"/>
              </a:rPr>
              <a:t>Explosion </a:t>
            </a:r>
          </a:p>
          <a:p>
            <a:pPr marL="342900" lvl="0" indent="-342900" eaLnBrk="0" hangingPunct="0">
              <a:buFont typeface="Arial" pitchFamily="34" charset="0"/>
              <a:buChar char="•"/>
            </a:pPr>
            <a:r>
              <a:rPr lang="en-US" sz="1800" kern="0" dirty="0" smtClean="0">
                <a:latin typeface="+mn-lt"/>
              </a:rPr>
              <a:t>Appearance</a:t>
            </a:r>
          </a:p>
          <a:p>
            <a:pPr marL="342900" lvl="0" indent="-342900" eaLnBrk="0" hangingPunct="0">
              <a:buFont typeface="Arial" pitchFamily="34" charset="0"/>
              <a:buChar char="•"/>
            </a:pPr>
            <a:r>
              <a:rPr lang="en-US" sz="1800" kern="0" dirty="0" smtClean="0">
                <a:latin typeface="+mn-lt"/>
              </a:rPr>
              <a:t>Motion Path</a:t>
            </a:r>
          </a:p>
          <a:p>
            <a:pPr marL="342900" lvl="0" indent="-342900" eaLnBrk="0" hangingPunct="0"/>
            <a:endParaRPr lang="en-US" sz="1800" kern="0" dirty="0" smtClean="0">
              <a:latin typeface="+mn-lt"/>
            </a:endParaRPr>
          </a:p>
          <a:p>
            <a:pPr marL="342900" lvl="0" indent="-342900" eaLnBrk="0" hangingPunct="0"/>
            <a:endParaRPr lang="en-US" sz="1800" kern="0" dirty="0" smtClean="0">
              <a:latin typeface="+mn-lt"/>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You can use the controls on the Animation Editor tool to play, stop, pause, and rewind the animation in the graphic window. </a:t>
            </a:r>
          </a:p>
          <a:p>
            <a:pPr marL="0"/>
            <a:endParaRPr lang="en-US" sz="1800" dirty="0" smtClean="0"/>
          </a:p>
          <a:p>
            <a:pPr marL="0"/>
            <a:r>
              <a:rPr lang="en-US" sz="1800" dirty="0" smtClean="0"/>
              <a:t>You can also save an assembly animation in AVI format with the Save As Movie button on the Animation Editor tool.</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3730" name="Picture 2" descr="C:\PERFORCE_OUTPUT\selfPaced\se103\english\docs\graphics\bj\explode_render_animate\e_056.jpg"/>
          <p:cNvPicPr>
            <a:picLocks noChangeAspect="1" noChangeArrowheads="1"/>
          </p:cNvPicPr>
          <p:nvPr/>
        </p:nvPicPr>
        <p:blipFill>
          <a:blip r:embed="rId3" cstate="print"/>
          <a:srcRect/>
          <a:stretch>
            <a:fillRect/>
          </a:stretch>
        </p:blipFill>
        <p:spPr bwMode="auto">
          <a:xfrm>
            <a:off x="2667000" y="3581400"/>
            <a:ext cx="3562350" cy="19907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457200"/>
            <a:ext cx="2285999"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ts val="4800"/>
              </a:lnSpc>
              <a:spcBef>
                <a:spcPct val="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mj-lt"/>
                <a:ea typeface="+mj-ea"/>
                <a:cs typeface="+mj-cs"/>
              </a:rPr>
              <a:t>Lessons</a:t>
            </a: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endParaRPr kumimoji="0" lang="en-US" sz="4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533400" y="1371600"/>
            <a:ext cx="80772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Modeling assemblies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Assembly features</a:t>
            </a:r>
          </a:p>
          <a:p>
            <a:pPr marL="495300" lvl="2" indent="-457200">
              <a:buClr>
                <a:schemeClr val="tx2"/>
              </a:buClr>
              <a:buFont typeface="Wingdings" pitchFamily="2" charset="2"/>
              <a:buChar char="§"/>
              <a:defRPr/>
            </a:pPr>
            <a:r>
              <a:rPr lang="en-US" sz="1800" kern="0" dirty="0" smtClean="0"/>
              <a:t>Assembly patterning</a:t>
            </a:r>
            <a:endParaRPr kumimoji="0" lang="en-US" sz="1800" b="0" i="0" u="none" strike="noStrike" kern="0" cap="none" spc="0" normalizeH="0" baseline="0" noProof="0" dirty="0" smtClean="0">
              <a:ln>
                <a:noFill/>
              </a:ln>
              <a:solidFill>
                <a:schemeClr val="tx1"/>
              </a:solidFill>
              <a:effectLst/>
              <a:uLnTx/>
              <a:uFillTx/>
              <a:latin typeface="+mn-lt"/>
            </a:endParaRP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Assembly systems</a:t>
            </a:r>
            <a:r>
              <a:rPr kumimoji="0" lang="en-US" sz="1800" b="0" i="0" u="none" strike="noStrike" kern="0" cap="none" spc="0" normalizeH="0" noProof="0" dirty="0" smtClean="0">
                <a:ln>
                  <a:noFill/>
                </a:ln>
                <a:solidFill>
                  <a:schemeClr val="tx1"/>
                </a:solidFill>
                <a:effectLst/>
                <a:uLnTx/>
                <a:uFillTx/>
                <a:latin typeface="+mn-lt"/>
              </a:rPr>
              <a:t> libraries</a:t>
            </a:r>
            <a:endParaRPr lang="en-US" sz="1800" kern="0" dirty="0" smtClean="0"/>
          </a:p>
          <a:p>
            <a:pPr marL="495300" lvl="2" indent="-457200">
              <a:buClr>
                <a:schemeClr val="tx2"/>
              </a:buClr>
              <a:buFont typeface="Wingdings" pitchFamily="2" charset="2"/>
              <a:buChar char="§"/>
              <a:defRPr/>
            </a:pPr>
            <a:r>
              <a:rPr kumimoji="0" lang="en-US" sz="1800" b="0" i="0" u="none" strike="noStrike" kern="0" cap="none" spc="0" normalizeH="0" baseline="0" noProof="0" dirty="0" smtClean="0">
                <a:ln>
                  <a:noFill/>
                </a:ln>
                <a:solidFill>
                  <a:schemeClr val="tx1"/>
                </a:solidFill>
                <a:effectLst/>
                <a:uLnTx/>
                <a:uFillTx/>
                <a:latin typeface="+mn-lt"/>
              </a:rPr>
              <a:t>Working </a:t>
            </a:r>
            <a:r>
              <a:rPr lang="en-US" sz="1800" kern="0" dirty="0" smtClean="0">
                <a:latin typeface="+mn-lt"/>
              </a:rPr>
              <a:t>with large</a:t>
            </a:r>
            <a:r>
              <a:rPr kumimoji="0" lang="en-US" sz="1800" b="0" i="0" u="none" strike="noStrike" kern="0" cap="none" spc="0" normalizeH="0" baseline="0" noProof="0" dirty="0" smtClean="0">
                <a:ln>
                  <a:noFill/>
                </a:ln>
                <a:solidFill>
                  <a:schemeClr val="tx1"/>
                </a:solidFill>
                <a:effectLst/>
                <a:uLnTx/>
                <a:uFillTx/>
                <a:latin typeface="+mn-lt"/>
              </a:rPr>
              <a:t> </a:t>
            </a:r>
            <a:r>
              <a:rPr lang="en-US" sz="1800" kern="0" dirty="0" smtClean="0"/>
              <a:t>assemblies</a:t>
            </a:r>
          </a:p>
          <a:p>
            <a:pPr marL="495300" lvl="2" indent="-457200">
              <a:buClr>
                <a:schemeClr val="tx2"/>
              </a:buClr>
              <a:buFont typeface="Wingdings" pitchFamily="2" charset="2"/>
              <a:buChar char="§"/>
              <a:defRPr/>
            </a:pPr>
            <a:r>
              <a:rPr lang="en-US" sz="1800" kern="0" dirty="0" smtClean="0"/>
              <a:t>Inspecting assemblies</a:t>
            </a:r>
            <a:endParaRPr kumimoji="0" lang="en-US" sz="1800" b="0" i="0" u="none" strike="noStrike" kern="0" cap="none" spc="0" normalizeH="0" baseline="0" noProof="0" dirty="0" smtClean="0">
              <a:ln>
                <a:noFill/>
              </a:ln>
              <a:solidFill>
                <a:schemeClr val="tx1"/>
              </a:solidFill>
              <a:effectLst/>
              <a:uLnTx/>
              <a:uFillTx/>
              <a:latin typeface="+mn-lt"/>
            </a:endParaRP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Replacing parts in an assembly</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lang="en-US" sz="1800" kern="0" dirty="0" smtClean="0">
                <a:latin typeface="+mn-lt"/>
              </a:rPr>
              <a:t>Designing in the context of an assembly</a:t>
            </a:r>
          </a:p>
          <a:p>
            <a:pPr marL="495300" lvl="2" indent="-457200">
              <a:buClr>
                <a:schemeClr val="tx2"/>
              </a:buClr>
              <a:buFont typeface="Wingdings" pitchFamily="2" charset="2"/>
              <a:buChar char="§"/>
              <a:defRPr/>
            </a:pPr>
            <a:r>
              <a:rPr lang="en-US" sz="1800" kern="0" dirty="0" smtClean="0"/>
              <a:t>Revising assemblies</a:t>
            </a:r>
          </a:p>
          <a:p>
            <a:pPr marL="495300" lvl="2" indent="-457200">
              <a:buClr>
                <a:schemeClr val="tx2"/>
              </a:buClr>
              <a:buFont typeface="Wingdings" pitchFamily="2" charset="2"/>
              <a:buChar char="§"/>
              <a:defRPr/>
            </a:pPr>
            <a:r>
              <a:rPr lang="en-US" sz="1800" kern="0" dirty="0" smtClean="0">
                <a:latin typeface="+mn-lt"/>
              </a:rPr>
              <a:t>Assembly reports</a:t>
            </a:r>
            <a:endParaRPr lang="en-US" sz="1800" kern="0" dirty="0" smtClean="0"/>
          </a:p>
          <a:p>
            <a:pPr marL="495300" lvl="2" indent="-457200">
              <a:buClr>
                <a:schemeClr val="tx2"/>
              </a:buClr>
              <a:buFont typeface="Wingdings" pitchFamily="2" charset="2"/>
              <a:buChar char="§"/>
              <a:defRPr/>
            </a:pPr>
            <a:r>
              <a:rPr lang="en-US" sz="1800" kern="0" dirty="0" smtClean="0"/>
              <a:t>Virtual components in assemblies</a:t>
            </a:r>
          </a:p>
          <a:p>
            <a:pPr marL="495300" lvl="2" indent="-457200">
              <a:buClr>
                <a:schemeClr val="tx2"/>
              </a:buClr>
              <a:buFont typeface="Wingdings" pitchFamily="2" charset="2"/>
              <a:buChar char="§"/>
              <a:defRPr/>
            </a:pPr>
            <a:r>
              <a:rPr lang="en-US" sz="1800" kern="0" dirty="0" smtClean="0"/>
              <a:t>Alternate assemblies</a:t>
            </a:r>
          </a:p>
          <a:p>
            <a:pPr marL="495300" lvl="2" indent="-457200">
              <a:buClr>
                <a:schemeClr val="tx2"/>
              </a:buClr>
              <a:buFont typeface="Wingdings" pitchFamily="2" charset="2"/>
              <a:buChar char="§"/>
              <a:defRPr/>
            </a:pPr>
            <a:r>
              <a:rPr lang="en-US" sz="1800" kern="0" dirty="0" smtClean="0">
                <a:latin typeface="+mn-lt"/>
              </a:rPr>
              <a:t>Adjustable parts and assemblies</a:t>
            </a:r>
            <a:endParaRPr lang="en-US" sz="1800" kern="0" dirty="0" smtClean="0"/>
          </a:p>
          <a:p>
            <a:pPr marL="495300" lvl="2" indent="-457200">
              <a:buClr>
                <a:schemeClr val="tx2"/>
              </a:buClr>
              <a:buFont typeface="Wingdings" pitchFamily="2" charset="2"/>
              <a:buChar char="§"/>
              <a:defRPr/>
            </a:pPr>
            <a:r>
              <a:rPr lang="en-US" sz="1800" kern="0" dirty="0" smtClean="0"/>
              <a:t>Exploding assemblies</a:t>
            </a:r>
          </a:p>
          <a:p>
            <a:pPr marL="495300" lvl="2" indent="-457200">
              <a:buClr>
                <a:schemeClr val="tx2"/>
              </a:buClr>
              <a:buFont typeface="Wingdings" pitchFamily="2" charset="2"/>
              <a:buChar char="§"/>
              <a:defRPr/>
            </a:pPr>
            <a:r>
              <a:rPr lang="en-US" sz="1800" kern="0" dirty="0" smtClean="0"/>
              <a:t>Rendering assemblies</a:t>
            </a:r>
            <a:endParaRPr lang="en-US" sz="1800" kern="0" dirty="0" smtClean="0">
              <a:latin typeface="+mn-lt"/>
            </a:endParaRPr>
          </a:p>
          <a:p>
            <a:pPr marL="495300" lvl="2" indent="-457200">
              <a:buClr>
                <a:schemeClr val="tx2"/>
              </a:buClr>
              <a:buFont typeface="Wingdings" pitchFamily="2" charset="2"/>
              <a:buChar char="§"/>
              <a:defRPr/>
            </a:pPr>
            <a:r>
              <a:rPr lang="en-US" sz="1800" kern="0" dirty="0" smtClean="0">
                <a:latin typeface="+mn-lt"/>
              </a:rPr>
              <a:t>Animating assemblies</a:t>
            </a:r>
          </a:p>
          <a:p>
            <a:pPr marL="495300" lvl="2" indent="-457200">
              <a:buClr>
                <a:schemeClr val="tx2"/>
              </a:buClr>
              <a:buFont typeface="Wingdings" pitchFamily="2" charset="2"/>
              <a:buChar char="§"/>
              <a:defRPr/>
            </a:pPr>
            <a:r>
              <a:rPr lang="en-US" sz="1800" kern="0" dirty="0" err="1" smtClean="0">
                <a:latin typeface="+mn-lt"/>
              </a:rPr>
              <a:t>XpresRoute</a:t>
            </a:r>
            <a:r>
              <a:rPr lang="en-US" sz="1800" kern="0" dirty="0" smtClean="0">
                <a:latin typeface="+mn-lt"/>
              </a:rPr>
              <a:t> (tubing)</a:t>
            </a:r>
            <a:endParaRPr kumimoji="0" lang="en-US" sz="1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Pattern parts from an assembly sketch</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 pattern of parts can also be created from an assembly sketch.</a:t>
            </a:r>
          </a:p>
          <a:p>
            <a:pPr marL="0"/>
            <a:endParaRPr lang="en-US" dirty="0" smtClean="0"/>
          </a:p>
          <a:p>
            <a:pPr marL="0"/>
            <a:r>
              <a:rPr lang="en-US" dirty="0" smtClean="0"/>
              <a:t>Once in the sketching environment in assembly, the patterning commands will exist on the home tab in the features group.   </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3" cstate="print"/>
          <a:srcRect/>
          <a:stretch>
            <a:fillRect/>
          </a:stretch>
        </p:blipFill>
        <p:spPr bwMode="auto">
          <a:xfrm>
            <a:off x="3733800" y="2719648"/>
            <a:ext cx="1176337" cy="1539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Event duration bar</a:t>
            </a:r>
          </a:p>
          <a:p>
            <a:pPr marL="0"/>
            <a:r>
              <a:rPr lang="en-US" sz="1800" dirty="0" smtClean="0"/>
              <a:t>A user-interface element on the timeline (right) pane of the Animation Editor tool. </a:t>
            </a:r>
          </a:p>
          <a:p>
            <a:pPr marL="0"/>
            <a:r>
              <a:rPr lang="en-US" sz="1800" dirty="0" smtClean="0"/>
              <a:t>Event duration bars allow you to visualize and control the timing of events in an assembly animation. </a:t>
            </a:r>
          </a:p>
          <a:p>
            <a:pPr marL="0"/>
            <a:endParaRPr lang="en-US" sz="1800" dirty="0" smtClean="0"/>
          </a:p>
          <a:p>
            <a:pPr marL="0"/>
            <a:r>
              <a:rPr lang="en-US" sz="1800" dirty="0" smtClean="0"/>
              <a:t>Event duration bars represent the start time, elapsed time, and end time for an animation event. There are two basic types of event duration bars:</a:t>
            </a:r>
          </a:p>
          <a:p>
            <a:pPr marL="0">
              <a:buFont typeface="Arial" pitchFamily="34" charset="0"/>
              <a:buChar char="•"/>
            </a:pPr>
            <a:r>
              <a:rPr lang="en-US" sz="1800" dirty="0" smtClean="0"/>
              <a:t>Duration bars for explode, appearance, and motor events. </a:t>
            </a:r>
          </a:p>
          <a:p>
            <a:pPr marL="0">
              <a:buFont typeface="Arial" pitchFamily="34" charset="0"/>
              <a:buChar char="•"/>
            </a:pPr>
            <a:endParaRPr lang="en-US" sz="1800" dirty="0" smtClean="0"/>
          </a:p>
          <a:p>
            <a:pPr marL="0">
              <a:buFont typeface="Arial" pitchFamily="34" charset="0"/>
              <a:buChar char="•"/>
            </a:pPr>
            <a:endParaRPr lang="en-US" sz="1800" dirty="0" smtClean="0"/>
          </a:p>
          <a:p>
            <a:pPr marL="0">
              <a:buFont typeface="Arial" pitchFamily="34" charset="0"/>
              <a:buChar char="•"/>
            </a:pPr>
            <a:r>
              <a:rPr lang="en-US" sz="1800" dirty="0" smtClean="0"/>
              <a:t>Duration bars for camera and motion path events. Duration bars for these event types also support key frames (A). </a:t>
            </a:r>
          </a:p>
          <a:p>
            <a:pPr marL="0">
              <a:buFont typeface="Arial" pitchFamily="34" charset="0"/>
              <a:buChar char="•"/>
            </a:pPr>
            <a:endParaRPr lang="en-US" sz="1800" dirty="0" smtClean="0"/>
          </a:p>
          <a:p>
            <a:pPr marL="0">
              <a:buFont typeface="Arial" pitchFamily="34" charset="0"/>
              <a:buChar char="•"/>
            </a:pPr>
            <a:endParaRPr lang="en-US" sz="1800" dirty="0" smtClean="0"/>
          </a:p>
          <a:p>
            <a:pPr marL="0"/>
            <a:r>
              <a:rPr lang="en-US" sz="1800" dirty="0" smtClean="0"/>
              <a:t>You can move and modify duration bars using the cursor and shortcut menu commands.</a:t>
            </a:r>
          </a:p>
          <a:p>
            <a:pPr marL="0">
              <a:buFont typeface="Arial" pitchFamily="34" charset="0"/>
              <a:buChar char="•"/>
            </a:pPr>
            <a:endParaRPr lang="en-US" sz="1800" dirty="0" smtClean="0"/>
          </a:p>
          <a:p>
            <a:pPr marL="0"/>
            <a:endParaRPr lang="en-US" sz="1800"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1682" name="Picture 2" descr="C:\PERFORCE_OUTPUT\selfPaced\se103\english\graphic_library\duration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3962400"/>
            <a:ext cx="1095375" cy="295275"/>
          </a:xfrm>
          <a:prstGeom prst="rect">
            <a:avLst/>
          </a:prstGeom>
          <a:noFill/>
        </p:spPr>
      </p:pic>
      <p:pic>
        <p:nvPicPr>
          <p:cNvPr id="71684" name="Picture 4" descr="C:\PERFORCE_OUTPUT\selfPaced\se103\english\graphic_library\duration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4953000"/>
            <a:ext cx="2733675" cy="466726"/>
          </a:xfrm>
          <a:prstGeom prst="rect">
            <a:avLst/>
          </a:prstGeom>
          <a:noFill/>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Camera Path Wizard command</a:t>
            </a:r>
          </a:p>
          <a:p>
            <a:pPr marL="0"/>
            <a:endParaRPr lang="en-US" sz="1800" b="1" dirty="0" smtClean="0"/>
          </a:p>
          <a:p>
            <a:pPr marL="0"/>
            <a:r>
              <a:rPr lang="en-US" sz="1800" dirty="0" smtClean="0"/>
              <a:t>Runs the Camera Path Wizard, which guides you through the process of creating a camera path for an assembly animation. The Camera Path Wizard allows you define the camera path name, camera direction, and so forth. You can use camera paths as part of an assembly animation.</a:t>
            </a:r>
          </a:p>
          <a:p>
            <a:pPr marL="0"/>
            <a:endParaRPr lang="en-US" sz="1800" b="1"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9636" name="Picture 4" descr="C:\PERFORCE_OUTPUT\selfPaced\se103\english\docs\graphics\bj\explode_render_animate\a_003.jpg"/>
          <p:cNvPicPr>
            <a:picLocks noChangeAspect="1" noChangeArrowheads="1"/>
          </p:cNvPicPr>
          <p:nvPr/>
        </p:nvPicPr>
        <p:blipFill>
          <a:blip r:embed="rId3" cstate="print"/>
          <a:srcRect/>
          <a:stretch>
            <a:fillRect/>
          </a:stretch>
        </p:blipFill>
        <p:spPr bwMode="auto">
          <a:xfrm>
            <a:off x="609600" y="3581400"/>
            <a:ext cx="1955794" cy="533400"/>
          </a:xfrm>
          <a:prstGeom prst="rect">
            <a:avLst/>
          </a:prstGeom>
          <a:noFill/>
        </p:spPr>
      </p:pic>
      <p:pic>
        <p:nvPicPr>
          <p:cNvPr id="69638" name="Picture 6" descr="C:\PERFORCE_OUTPUT\selfPaced\se103\english\docs\graphics\bj\explode_render_animate\a_016.jpg"/>
          <p:cNvPicPr>
            <a:picLocks noChangeAspect="1" noChangeArrowheads="1"/>
          </p:cNvPicPr>
          <p:nvPr/>
        </p:nvPicPr>
        <p:blipFill>
          <a:blip r:embed="rId4" cstate="print"/>
          <a:srcRect/>
          <a:stretch>
            <a:fillRect/>
          </a:stretch>
        </p:blipFill>
        <p:spPr bwMode="auto">
          <a:xfrm>
            <a:off x="3352800" y="3429000"/>
            <a:ext cx="2667000" cy="3000375"/>
          </a:xfrm>
          <a:prstGeom prst="rect">
            <a:avLst/>
          </a:prstGeom>
          <a:noFill/>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Animate</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 </a:t>
            </a:r>
            <a:r>
              <a:rPr lang="en-US" dirty="0" err="1" smtClean="0"/>
              <a:t>XpresRoute</a:t>
            </a:r>
            <a:r>
              <a:rPr lang="en-US" dirty="0" smtClean="0"/>
              <a:t> (tubing)</a:t>
            </a:r>
            <a:br>
              <a:rPr lang="en-US" dirty="0" smtClean="0"/>
            </a:br>
            <a:endParaRPr lang="en-US" b="0" dirty="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a:t>
            </a:r>
            <a:r>
              <a:rPr lang="en-US" sz="1800" dirty="0" err="1" smtClean="0"/>
              <a:t>XpresRoute</a:t>
            </a:r>
            <a:r>
              <a:rPr lang="en-US" sz="1800" dirty="0" smtClean="0"/>
              <a:t> to create path segments and tubes in an assembly. To access the commands for tubing, while in Assembly, choose </a:t>
            </a:r>
            <a:r>
              <a:rPr lang="en-US" sz="1800" dirty="0" err="1" smtClean="0"/>
              <a:t>Tools→Environs→XpresRoute</a:t>
            </a:r>
            <a:r>
              <a:rPr lang="en-US" sz="1800" dirty="0" smtClean="0"/>
              <a:t>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Tube parts are designed in the context of an assembly, so you to directly model them within an assembly, using existing part and assembly geometry to ensure accurate fit and function. Tube parts are fully associative and update with the parts to which they are connected. Tube wire parts are directed parts. They conform to the path segment and the options you use to construct the part. When you make changes to the assembly that cause the path to change, the part will also change.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Introduction</a:t>
            </a:r>
            <a:endParaRPr lang="en-US" sz="2800" i="1" dirty="0" smtClean="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209800"/>
            <a:ext cx="2938462" cy="2123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Tube design workflow:</a:t>
            </a:r>
          </a:p>
          <a:p>
            <a:r>
              <a:rPr lang="en-US" sz="1800" b="1" dirty="0" smtClean="0"/>
              <a:t>Create a path</a:t>
            </a:r>
          </a:p>
          <a:p>
            <a:pPr marL="0">
              <a:buFont typeface="Arial" pitchFamily="34" charset="0"/>
              <a:buChar char="•"/>
            </a:pPr>
            <a:r>
              <a:rPr lang="en-US" sz="1800" dirty="0" smtClean="0"/>
              <a:t>Use the </a:t>
            </a:r>
            <a:r>
              <a:rPr lang="en-US" sz="1800" dirty="0" err="1" smtClean="0"/>
              <a:t>PathXpres</a:t>
            </a:r>
            <a:r>
              <a:rPr lang="en-US" sz="1800" dirty="0" smtClean="0"/>
              <a:t> command to automatically create a 3D path for the tube. </a:t>
            </a:r>
          </a:p>
          <a:p>
            <a:pPr marL="0">
              <a:buFont typeface="Arial" pitchFamily="34" charset="0"/>
              <a:buChar char="•"/>
            </a:pPr>
            <a:r>
              <a:rPr lang="en-US" sz="1800" dirty="0" smtClean="0"/>
              <a:t>To learn how, see Create a tube path with </a:t>
            </a:r>
            <a:r>
              <a:rPr lang="en-US" sz="1800" dirty="0" err="1" smtClean="0"/>
              <a:t>PathXpres</a:t>
            </a:r>
            <a:r>
              <a:rPr lang="en-US" sz="1800" dirty="0" smtClean="0"/>
              <a:t>.</a:t>
            </a:r>
          </a:p>
          <a:p>
            <a:pPr marL="365760">
              <a:buFont typeface="Arial" pitchFamily="34" charset="0"/>
              <a:buChar char="•"/>
            </a:pPr>
            <a:r>
              <a:rPr lang="en-US" sz="1800" dirty="0" smtClean="0"/>
              <a:t>Use the Line Segment or Arc Segment command to manually draw the path for the tube. </a:t>
            </a:r>
          </a:p>
          <a:p>
            <a:pPr marL="365760">
              <a:buFont typeface="Arial" pitchFamily="34" charset="0"/>
              <a:buChar char="•"/>
            </a:pPr>
            <a:endParaRPr lang="en-US" sz="1800" dirty="0" smtClean="0"/>
          </a:p>
          <a:p>
            <a:pPr marL="0"/>
            <a:r>
              <a:rPr lang="en-US" sz="1800" b="1" dirty="0" smtClean="0"/>
              <a:t>Create the tube</a:t>
            </a:r>
          </a:p>
          <a:p>
            <a:pPr marL="365760">
              <a:buFont typeface="Arial" pitchFamily="34" charset="0"/>
              <a:buChar char="•"/>
            </a:pPr>
            <a:r>
              <a:rPr lang="en-US" sz="1800" dirty="0" smtClean="0"/>
              <a:t>Use the Tube command to assign pipe attributes and fittings to a path segment that defines the route the pipe should follow. </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Tube design workflow</a:t>
            </a:r>
            <a:endParaRPr lang="en-US" sz="2800" i="1" dirty="0"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Tubes and Pipes are created along a path segment. You can use the </a:t>
            </a:r>
            <a:r>
              <a:rPr lang="en-US" sz="1800" dirty="0" err="1" smtClean="0"/>
              <a:t>PathXpres</a:t>
            </a:r>
            <a:r>
              <a:rPr lang="en-US" sz="1800" dirty="0" smtClean="0"/>
              <a:t> command in </a:t>
            </a:r>
            <a:r>
              <a:rPr lang="en-US" sz="1800" dirty="0" err="1" smtClean="0"/>
              <a:t>XpresRoute</a:t>
            </a:r>
            <a:r>
              <a:rPr lang="en-US" sz="1800" dirty="0" smtClean="0"/>
              <a:t> to create the path without manually drawing the individual lines of the path or you can use the Line Segment command or Arc Segment command to manually draw the path.</a:t>
            </a:r>
          </a:p>
          <a:p>
            <a:pPr marL="0"/>
            <a:endParaRPr lang="en-US" sz="1800" dirty="0" smtClean="0"/>
          </a:p>
          <a:p>
            <a:pPr marL="0"/>
            <a:r>
              <a:rPr lang="en-US" sz="1800" dirty="0" smtClean="0"/>
              <a:t>Use the </a:t>
            </a:r>
            <a:r>
              <a:rPr lang="en-US" sz="1800" dirty="0" err="1" smtClean="0"/>
              <a:t>PathXpres</a:t>
            </a:r>
            <a:r>
              <a:rPr lang="en-US" sz="1800" dirty="0" smtClean="0"/>
              <a:t> command to create a 3D path for a tube or pipe without having to manually draw the individual lines of the path. </a:t>
            </a:r>
            <a:r>
              <a:rPr lang="en-US" sz="1800" dirty="0" err="1" smtClean="0"/>
              <a:t>PathXpres</a:t>
            </a:r>
            <a:r>
              <a:rPr lang="en-US" sz="1800" dirty="0" smtClean="0"/>
              <a:t> generates a path between two points that is orthogonal to the default reference planes. These points must be circular or elliptical element, the endpoint of a segment, or the endpoint of a sketch element.</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the path with </a:t>
            </a:r>
            <a:r>
              <a:rPr lang="en-US" sz="2800" dirty="0" err="1" smtClean="0"/>
              <a:t>PathXpres</a:t>
            </a:r>
            <a:endParaRPr lang="en-US" sz="2800" i="1" dirty="0" smtClean="0"/>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4267200"/>
            <a:ext cx="454342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In cases where more than one way for the path exists, you can use the Next and Previous button on the </a:t>
            </a:r>
            <a:r>
              <a:rPr lang="en-US" sz="1800" dirty="0" err="1" smtClean="0"/>
              <a:t>PathXpres</a:t>
            </a:r>
            <a:r>
              <a:rPr lang="en-US" sz="1800" dirty="0" smtClean="0"/>
              <a:t> command bar to display alternative paths. The order of the paths goes from the simplest path, with the least number of segments, to the most complex path. The maximum number of segments in a path that </a:t>
            </a:r>
            <a:r>
              <a:rPr lang="en-US" sz="1800" dirty="0" err="1" smtClean="0"/>
              <a:t>PathXpres</a:t>
            </a:r>
            <a:r>
              <a:rPr lang="en-US" sz="1800" dirty="0" smtClean="0"/>
              <a:t> generates is five.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the path with </a:t>
            </a:r>
            <a:r>
              <a:rPr lang="en-US" sz="2800" dirty="0" err="1" smtClean="0"/>
              <a:t>PathXpres</a:t>
            </a:r>
            <a:endParaRPr lang="en-US" sz="2800" i="1" dirty="0" smtClean="0"/>
          </a:p>
        </p:txBody>
      </p:sp>
      <p:pic>
        <p:nvPicPr>
          <p:cNvPr id="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3200400"/>
            <a:ext cx="5104576"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use the </a:t>
            </a:r>
            <a:r>
              <a:rPr lang="en-US" sz="1800" dirty="0" err="1" smtClean="0"/>
              <a:t>OrientXpres</a:t>
            </a:r>
            <a:r>
              <a:rPr lang="en-US" sz="1800" dirty="0" smtClean="0"/>
              <a:t> tool to assist you in drawing lines and arcs in 3D space when drawing a path manually. As you draw the line or arc segments, use </a:t>
            </a:r>
            <a:r>
              <a:rPr lang="en-US" sz="1800" dirty="0" err="1" smtClean="0"/>
              <a:t>OrientXpres</a:t>
            </a:r>
            <a:r>
              <a:rPr lang="en-US" sz="1800" dirty="0" smtClean="0"/>
              <a:t> to lock the orientation of the element parallel to an axis or plane as you draw it. For example, after you define the start point for a line segment, you can use </a:t>
            </a:r>
            <a:r>
              <a:rPr lang="en-US" sz="1800" dirty="0" err="1" smtClean="0"/>
              <a:t>OrientXpres</a:t>
            </a:r>
            <a:r>
              <a:rPr lang="en-US" sz="1800" dirty="0" smtClean="0"/>
              <a:t> to lock the orientation to the y axis.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err="1" smtClean="0"/>
              <a:t>OrientXpres</a:t>
            </a:r>
            <a:r>
              <a:rPr lang="en-US" sz="2800" dirty="0" smtClean="0"/>
              <a:t> tool</a:t>
            </a:r>
            <a:endParaRPr lang="en-US" sz="2800" dirty="0"/>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2819400"/>
            <a:ext cx="2410590" cy="182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click to define the second point for the line, you can then use </a:t>
            </a:r>
            <a:r>
              <a:rPr lang="en-US" sz="1800" dirty="0" err="1" smtClean="0"/>
              <a:t>OrientXpres</a:t>
            </a:r>
            <a:r>
              <a:rPr lang="en-US" sz="1800" dirty="0" smtClean="0"/>
              <a:t> to lock the orientation to the z axis.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err="1" smtClean="0"/>
              <a:t>OrientXpres</a:t>
            </a:r>
            <a:r>
              <a:rPr lang="en-US" sz="2800" dirty="0" smtClean="0"/>
              <a:t> tool</a:t>
            </a:r>
            <a:endParaRPr lang="en-US" sz="2800" dirty="0"/>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2590799"/>
            <a:ext cx="3505200" cy="2547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Pattern parts from an assembly sketch</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The steps for patterning parts using an assembly sketch are the same as using an embedded pattern in a part.  Identify the sketch as the location of the pattern when prompted.</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667000"/>
            <a:ext cx="3838575"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7696200" cy="4953000"/>
          </a:xfrm>
        </p:spPr>
        <p:txBody>
          <a:bodyPr/>
          <a:lstStyle/>
          <a:p>
            <a:pPr marL="0"/>
            <a:r>
              <a:rPr lang="en-US" sz="1800" dirty="0" smtClean="0"/>
              <a:t>You can continue to lock the axis or plane to assist you in defining the path (A), (B), (C).</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err="1" smtClean="0"/>
              <a:t>OrientXpres</a:t>
            </a:r>
            <a:r>
              <a:rPr lang="en-US" sz="2800" dirty="0" smtClean="0"/>
              <a:t> tool</a:t>
            </a:r>
            <a:endParaRPr lang="en-US" sz="2800" dirty="0"/>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1981200"/>
            <a:ext cx="620077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a:t>
            </a:r>
            <a:r>
              <a:rPr lang="en-US" sz="1800" dirty="0" err="1" smtClean="0"/>
              <a:t>OrientXpres</a:t>
            </a:r>
            <a:r>
              <a:rPr lang="en-US" sz="1800" dirty="0" smtClean="0"/>
              <a:t> tool is an interactive design aid for drawing lines, arcs, and curves in 3D space, and for editing the position of </a:t>
            </a:r>
            <a:r>
              <a:rPr lang="en-US" sz="1800" dirty="0" err="1" smtClean="0"/>
              <a:t>bluedots</a:t>
            </a:r>
            <a:r>
              <a:rPr lang="en-US" sz="1800" dirty="0" smtClean="0"/>
              <a:t> in 3D space. </a:t>
            </a:r>
            <a:r>
              <a:rPr lang="en-US" sz="1800" dirty="0" err="1" smtClean="0"/>
              <a:t>OrientXpres</a:t>
            </a:r>
            <a:r>
              <a:rPr lang="en-US" sz="1800" dirty="0" smtClean="0"/>
              <a:t> is displayed automatically when creating or editing elements which require its capabilities. For example, </a:t>
            </a:r>
            <a:r>
              <a:rPr lang="en-US" sz="1800" dirty="0" err="1" smtClean="0"/>
              <a:t>OrientXpres</a:t>
            </a:r>
            <a:r>
              <a:rPr lang="en-US" sz="1800" dirty="0" smtClean="0"/>
              <a:t> is displayed when drawing line segments in the </a:t>
            </a:r>
            <a:r>
              <a:rPr lang="en-US" sz="1800" dirty="0" err="1" smtClean="0"/>
              <a:t>XpresRoute</a:t>
            </a:r>
            <a:r>
              <a:rPr lang="en-US" sz="1800" dirty="0" smtClean="0"/>
              <a:t> and Frame applications, and when editing </a:t>
            </a:r>
            <a:r>
              <a:rPr lang="en-US" sz="1800" dirty="0" err="1" smtClean="0"/>
              <a:t>bluedots</a:t>
            </a:r>
            <a:r>
              <a:rPr lang="en-US" sz="1800" dirty="0" smtClean="0"/>
              <a:t> in the Part and Sheet Metal environments.</a:t>
            </a:r>
          </a:p>
          <a:p>
            <a:pPr marL="0"/>
            <a:endParaRPr lang="en-US" sz="1800" dirty="0" smtClean="0"/>
          </a:p>
          <a:p>
            <a:pPr marL="0"/>
            <a:r>
              <a:rPr lang="en-US" sz="1800" dirty="0" smtClean="0"/>
              <a:t>When working in 3D space, you often need to restrict the placement or movement of elements to be parallel to a particular axis or plane. The </a:t>
            </a:r>
            <a:r>
              <a:rPr lang="en-US" sz="1800" dirty="0" err="1" smtClean="0"/>
              <a:t>OrientXpres</a:t>
            </a:r>
            <a:r>
              <a:rPr lang="en-US" sz="1800" dirty="0" smtClean="0"/>
              <a:t> tool provides that capability. You can do the following using </a:t>
            </a:r>
            <a:r>
              <a:rPr lang="en-US" sz="1800" dirty="0" err="1" smtClean="0"/>
              <a:t>OrientXpres</a:t>
            </a:r>
            <a:r>
              <a:rPr lang="en-US" sz="1800" dirty="0" smtClean="0"/>
              <a:t>:</a:t>
            </a:r>
          </a:p>
          <a:p>
            <a:pPr marL="365760">
              <a:buFont typeface="Arial" pitchFamily="34" charset="0"/>
              <a:buChar char="•"/>
            </a:pPr>
            <a:r>
              <a:rPr lang="en-US" sz="1800" dirty="0" smtClean="0"/>
              <a:t>To restrict movement parallel to an axis, select one of the three axes (X, Y, or Z). You can also cycle through the axes by typing Z key on the keyboard.</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err="1" smtClean="0"/>
              <a:t>OrientXpres</a:t>
            </a:r>
            <a:r>
              <a:rPr lang="en-US" sz="2800" dirty="0" smtClean="0"/>
              <a:t> tool</a:t>
            </a:r>
            <a:endParaRPr lang="en-US" sz="2800" i="1" dirty="0" smtClean="0"/>
          </a:p>
        </p:txBody>
      </p:sp>
      <p:pic>
        <p:nvPicPr>
          <p:cNvPr id="92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4953000"/>
            <a:ext cx="40671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365760">
              <a:buFont typeface="Arial" pitchFamily="34" charset="0"/>
              <a:buChar char="•"/>
            </a:pPr>
            <a:r>
              <a:rPr lang="en-US" sz="1800" dirty="0" smtClean="0"/>
              <a:t>To restrict movement parallel to a plane, select one of the three planes (XY, YZ, or XZ). You can also cycle through the planes by typing X key on the keyboard.</a:t>
            </a:r>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endParaRPr lang="en-US" sz="1800" dirty="0" smtClean="0"/>
          </a:p>
          <a:p>
            <a:pPr marL="365760">
              <a:buFont typeface="Arial" pitchFamily="34" charset="0"/>
              <a:buChar char="•"/>
            </a:pPr>
            <a:r>
              <a:rPr lang="en-US" sz="1800" dirty="0" smtClean="0"/>
              <a:t>To move the </a:t>
            </a:r>
            <a:r>
              <a:rPr lang="en-US" sz="1800" dirty="0" err="1" smtClean="0"/>
              <a:t>OrientXpres</a:t>
            </a:r>
            <a:r>
              <a:rPr lang="en-US" sz="1800" dirty="0" smtClean="0"/>
              <a:t> tool to a more convenient location, select the origin, and drag it to a new location.</a:t>
            </a:r>
          </a:p>
          <a:p>
            <a:pPr marL="365760">
              <a:buFont typeface="Arial" pitchFamily="34" charset="0"/>
              <a:buChar char="•"/>
            </a:pPr>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err="1" smtClean="0"/>
              <a:t>OrientXpres</a:t>
            </a:r>
            <a:r>
              <a:rPr lang="en-US" sz="2800" dirty="0" smtClean="0"/>
              <a:t> tool</a:t>
            </a:r>
            <a:endParaRPr lang="en-US" sz="2800" i="1" dirty="0" smtClean="0"/>
          </a:p>
        </p:txBody>
      </p:sp>
      <p:pic>
        <p:nvPicPr>
          <p:cNvPr id="102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71738" y="2705100"/>
            <a:ext cx="42005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You can type C key on the keyboard to clear any locks to planes or axes.</a:t>
            </a:r>
          </a:p>
          <a:p>
            <a:pPr marL="365760">
              <a:buFont typeface="Arial" pitchFamily="34" charset="0"/>
              <a:buChar char="•"/>
            </a:pPr>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err="1" smtClean="0"/>
              <a:t>OrientXpres</a:t>
            </a:r>
            <a:r>
              <a:rPr lang="en-US" sz="2800" dirty="0" smtClean="0"/>
              <a:t> tool</a:t>
            </a:r>
            <a:endParaRPr lang="en-US" sz="2800" i="1" dirty="0" smtClean="0"/>
          </a:p>
        </p:txBody>
      </p:sp>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2286000"/>
            <a:ext cx="196215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There are four types of geometric relationships for tube parts:</a:t>
            </a:r>
          </a:p>
          <a:p>
            <a:endParaRPr lang="en-US" sz="1800" dirty="0" smtClean="0"/>
          </a:p>
          <a:p>
            <a:pPr>
              <a:buFont typeface="Arial" pitchFamily="34" charset="0"/>
              <a:buChar char="•"/>
            </a:pPr>
            <a:r>
              <a:rPr lang="en-US" sz="1800" dirty="0" smtClean="0"/>
              <a:t>Connect relationships</a:t>
            </a:r>
          </a:p>
          <a:p>
            <a:pPr>
              <a:buFont typeface="Arial" pitchFamily="34" charset="0"/>
              <a:buChar char="•"/>
            </a:pPr>
            <a:r>
              <a:rPr lang="en-US" sz="1800" dirty="0" smtClean="0"/>
              <a:t>Coaxial relationships</a:t>
            </a:r>
          </a:p>
          <a:p>
            <a:pPr>
              <a:buFont typeface="Arial" pitchFamily="34" charset="0"/>
              <a:buChar char="•"/>
            </a:pPr>
            <a:r>
              <a:rPr lang="en-US" sz="1800" dirty="0" smtClean="0"/>
              <a:t>Parallel relationships</a:t>
            </a:r>
          </a:p>
          <a:p>
            <a:pPr>
              <a:buFont typeface="Arial" pitchFamily="34" charset="0"/>
              <a:buChar char="•"/>
            </a:pPr>
            <a:r>
              <a:rPr lang="en-US" sz="1800" dirty="0" smtClean="0"/>
              <a:t>Tangent relationship</a:t>
            </a:r>
          </a:p>
          <a:p>
            <a:pPr>
              <a:buFont typeface="Arial" pitchFamily="34" charset="0"/>
              <a:buChar char="•"/>
            </a:pPr>
            <a:endParaRPr lang="en-US" sz="1800" dirty="0" smtClean="0"/>
          </a:p>
          <a:p>
            <a:r>
              <a:rPr lang="en-US" sz="1800" dirty="0" smtClean="0"/>
              <a:t>The </a:t>
            </a:r>
            <a:r>
              <a:rPr lang="en-US" sz="1800" dirty="0" err="1" smtClean="0"/>
              <a:t>PathFinder</a:t>
            </a:r>
            <a:r>
              <a:rPr lang="en-US" sz="1800" dirty="0" smtClean="0"/>
              <a:t> tab displays the tube path segment relationships.</a:t>
            </a:r>
          </a:p>
          <a:p>
            <a:pPr marL="0"/>
            <a:r>
              <a:rPr lang="en-US" sz="1800" dirty="0" smtClean="0"/>
              <a:t>You can delete any relationship by deleting its handle in the graphic window or deleting the relationship in </a:t>
            </a:r>
            <a:r>
              <a:rPr lang="en-US" sz="1800" dirty="0" err="1" smtClean="0"/>
              <a:t>PathFinder</a:t>
            </a:r>
            <a:r>
              <a:rPr lang="en-US" sz="1800" dirty="0" smtClean="0"/>
              <a:t>.</a:t>
            </a:r>
          </a:p>
          <a:p>
            <a:pPr marL="0"/>
            <a:endParaRPr lang="en-US" sz="1800" dirty="0" smtClean="0"/>
          </a:p>
          <a:p>
            <a:pPr marL="0"/>
            <a:r>
              <a:rPr lang="en-US" sz="1800" dirty="0" smtClean="0"/>
              <a:t>Path segments can be dimensioned to control size and the move command will allow them to be modified if a position adjustment needs to be made.</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Modifying path segments</a:t>
            </a:r>
            <a:endParaRPr lang="en-US" sz="2800" i="1" dirty="0"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Once you have drawn a tube path, use the Tube command to create a tube along the path segment. With the Tube command you can select a single segment or a chain of segments as the tube path. You can also define tube extents to both ends of the tube path.</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creating a tube part, you can use the Tube Options dialog box to define parameters such as material, outside diameter, bend radius, and wall thickness for the part. To access the Tube Options dialog box, click the Tube Options button on the Tube command bar.</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the tube</a:t>
            </a:r>
            <a:endParaRPr lang="en-US" sz="2800" i="1" dirty="0" smtClean="0"/>
          </a:p>
        </p:txBody>
      </p:sp>
      <p:pic>
        <p:nvPicPr>
          <p:cNvPr id="819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1" y="2438399"/>
            <a:ext cx="3048000" cy="23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tube properties to extract information to create such reports as bend tables, tube reports, and parts lists.</a:t>
            </a:r>
          </a:p>
          <a:p>
            <a:pPr marL="0"/>
            <a:endParaRPr lang="en-US" sz="1800" dirty="0" smtClean="0"/>
          </a:p>
          <a:p>
            <a:pPr marL="0"/>
            <a:r>
              <a:rPr lang="en-US" sz="1800" b="1" dirty="0" smtClean="0"/>
              <a:t>Outputting bend information</a:t>
            </a:r>
          </a:p>
          <a:p>
            <a:pPr marL="0"/>
            <a:r>
              <a:rPr lang="en-US" sz="1800" dirty="0" smtClean="0"/>
              <a:t>You can use the Bend Table command to create an ASCII text file that contains information about how to manufacture the tube. You can output the tubes as a select set or output them all at once. The information consists of columns of data such as feed length, rotation angle, bend radius, and bend angle.</a:t>
            </a:r>
          </a:p>
          <a:p>
            <a:pPr marL="0"/>
            <a:endParaRPr lang="en-US" sz="1800" dirty="0" smtClean="0"/>
          </a:p>
          <a:p>
            <a:pPr marL="0"/>
            <a:r>
              <a:rPr lang="en-US" sz="1800" b="1" dirty="0" smtClean="0"/>
              <a:t>Creating tube reports and parts list</a:t>
            </a:r>
          </a:p>
          <a:p>
            <a:pPr marL="0"/>
            <a:r>
              <a:rPr lang="en-US" sz="1800" dirty="0" smtClean="0"/>
              <a:t>You can include tube properties defined on the Tube Options dialog box in reports or parts lists. When you create a tube file, these tube properties are automatically stored in the tube file and are exposed so that they can be included in reports and parts lists.</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Generating tube information</a:t>
            </a:r>
            <a:endParaRPr lang="en-US" sz="2800" i="1" dirty="0" smtClean="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Placing tubes in assembly with </a:t>
            </a:r>
            <a:r>
              <a:rPr lang="en-US" dirty="0" err="1" smtClean="0"/>
              <a:t>XpresRoute</a:t>
            </a:r>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Generating a pattern in an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stretch>
            <a:fillRect/>
          </a:stretch>
        </p:blipFill>
        <p:spPr bwMode="auto">
          <a:xfrm>
            <a:off x="2209800" y="2133600"/>
            <a:ext cx="4171950" cy="37433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systems libraries</a:t>
            </a:r>
            <a:endParaRPr lang="en-US" b="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building assemblies, you often need to use the same group of parts more than once. This group of parts may also need the same feature modification made to a mating part in the assembly to facilitate placement of the group of parts.  </a:t>
            </a:r>
          </a:p>
          <a:p>
            <a:pPr marL="0"/>
            <a:endParaRPr lang="en-US" sz="1800" dirty="0" smtClean="0"/>
          </a:p>
          <a:p>
            <a:pPr marL="0"/>
            <a:r>
              <a:rPr lang="en-US" sz="1800" dirty="0" smtClean="0"/>
              <a:t>For example, you may need to place a bracket (A) and its mounting bolts and washers (B) in many different assemblies, or many times in one assembly. The bolts may also need mounting holes in the part (C) to which they are fastened. </a:t>
            </a:r>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Working with Systems Libraries in assemblies</a:t>
            </a:r>
            <a:endParaRPr lang="en-US" sz="2800" i="1" dirty="0" smtClean="0"/>
          </a:p>
        </p:txBody>
      </p:sp>
      <p:pic>
        <p:nvPicPr>
          <p:cNvPr id="1027"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971800" y="3657600"/>
            <a:ext cx="34671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systems library functionality in Solid Edge to define the group of parts, features, and assembly relationships so you can reuse them easily later. </a:t>
            </a:r>
          </a:p>
          <a:p>
            <a:pPr marL="0"/>
            <a:endParaRPr lang="en-US" sz="1800" dirty="0" smtClean="0"/>
          </a:p>
          <a:p>
            <a:pPr marL="0"/>
            <a:r>
              <a:rPr lang="en-US" sz="1800" dirty="0" smtClean="0"/>
              <a:t>The parts, features, and relationships for a systems library member are stored in an assembly document you define.</a:t>
            </a:r>
          </a:p>
          <a:p>
            <a:pPr marL="0"/>
            <a:endParaRPr lang="en-US" sz="1800" dirty="0" smtClean="0"/>
          </a:p>
          <a:p>
            <a:r>
              <a:rPr lang="en-US" sz="1800" dirty="0" smtClean="0"/>
              <a:t>A systems library document can consist of the following:</a:t>
            </a:r>
          </a:p>
          <a:p>
            <a:pPr>
              <a:buFont typeface="Arial" pitchFamily="34" charset="0"/>
              <a:buChar char="•"/>
            </a:pPr>
            <a:r>
              <a:rPr lang="en-US" sz="1800" dirty="0" smtClean="0"/>
              <a:t>Complete subassembly documents</a:t>
            </a:r>
          </a:p>
          <a:p>
            <a:pPr>
              <a:buFont typeface="Arial" pitchFamily="34" charset="0"/>
              <a:buChar char="•"/>
            </a:pPr>
            <a:r>
              <a:rPr lang="en-US" sz="1800" dirty="0" smtClean="0"/>
              <a:t>Part documents</a:t>
            </a:r>
          </a:p>
          <a:p>
            <a:pPr>
              <a:buFont typeface="Arial" pitchFamily="34" charset="0"/>
              <a:buChar char="•"/>
            </a:pPr>
            <a:r>
              <a:rPr lang="en-US" sz="1800" dirty="0" smtClean="0"/>
              <a:t>Features that are associative children of one of the part documents </a:t>
            </a:r>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Working with Systems Libraries in assemblies</a:t>
            </a:r>
            <a:endParaRPr lang="en-US" sz="28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Modeling assemblies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creating a new systems library member, you must adhere to the following rules:</a:t>
            </a:r>
          </a:p>
          <a:p>
            <a:pPr marL="457200">
              <a:buFont typeface="Arial" pitchFamily="34" charset="0"/>
              <a:buChar char="•"/>
            </a:pPr>
            <a:r>
              <a:rPr lang="en-US" sz="1800" dirty="0" smtClean="0"/>
              <a:t>You can only select parts and entire subassemblies that are in the top level assembly. </a:t>
            </a:r>
          </a:p>
          <a:p>
            <a:pPr marL="457200">
              <a:buFont typeface="Arial" pitchFamily="34" charset="0"/>
              <a:buChar char="•"/>
            </a:pPr>
            <a:r>
              <a:rPr lang="en-US" sz="1800" dirty="0" smtClean="0"/>
              <a:t>You cannot create a systems library member when working in an alternate assembly. You can use the Save Member As command to save a copy of the alternate assembly as a normal assembly to use this functionality.</a:t>
            </a:r>
          </a:p>
          <a:p>
            <a:pPr marL="457200">
              <a:buFont typeface="Arial" pitchFamily="34" charset="0"/>
              <a:buChar char="•"/>
            </a:pPr>
            <a:r>
              <a:rPr lang="en-US" sz="1800" dirty="0" smtClean="0"/>
              <a:t>You cannot create a systems library member when you are in-place activated in a subassembly. </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Creating Systems Library members</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Any parts and subassemblies that are in the active assembly can be added to a systems library document. When adding a subassembly, the entire subassembly must be added. You cannot select individual parts in the subassembly. You can select the parts you want to capture in the assembly window or in </a:t>
            </a:r>
            <a:r>
              <a:rPr lang="en-US" sz="1800" dirty="0" err="1" smtClean="0"/>
              <a:t>PathFinder</a:t>
            </a:r>
            <a:r>
              <a:rPr lang="en-US" sz="1800" dirty="0" smtClean="0"/>
              <a:t>. If you select an assembly pattern, the parts that were used to define the pattern are automatically captured. </a:t>
            </a:r>
          </a:p>
          <a:p>
            <a:pPr marL="0"/>
            <a:endParaRPr lang="en-US" sz="1800" dirty="0" smtClean="0"/>
          </a:p>
          <a:p>
            <a:pPr marL="0"/>
            <a:r>
              <a:rPr lang="en-US" sz="1800" dirty="0" smtClean="0"/>
              <a:t>The parts and subassemblies you select are listed in the Selected Components dialog box. When you have selected all the parts and subassemblies you want in the new systems library member, click the Accept button on the command bar to proceed to Captures Features Step. The relationships used to position the parts and subassemblies are automatically captured.</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Selecting components</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only capture features that were created using inter-part associativity techniques. If one of the parts you selected in the Select Components Step was used as a parent to create an associative feature on another part, the associative child feature on that other part is available for use in the systems library member. For example, if the hole feature (A) in the mounting plate was constructed using the Include command to associatively include edges (B) (C) from the bracket part, the hole feature (A) can be part of the systems library document. </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features</a:t>
            </a:r>
            <a:endParaRPr lang="en-US" sz="3200" dirty="0"/>
          </a:p>
        </p:txBody>
      </p:sp>
      <p:pic>
        <p:nvPicPr>
          <p:cNvPr id="2051"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819400" y="3352800"/>
            <a:ext cx="36290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NOTE: </a:t>
            </a:r>
          </a:p>
          <a:p>
            <a:pPr marL="0"/>
            <a:r>
              <a:rPr lang="en-US" sz="1800" dirty="0" smtClean="0"/>
              <a:t>System Libraries use Inter-part associativity to maintain the relations between library features and the parts that they will be placed on. For more information on inter-part associativity, see the Inter-Part Associativity Help topic. </a:t>
            </a:r>
          </a:p>
          <a:p>
            <a:pPr marL="0"/>
            <a:endParaRPr lang="en-US" sz="1800" dirty="0" smtClean="0"/>
          </a:p>
          <a:p>
            <a:pPr marL="0"/>
            <a:r>
              <a:rPr lang="en-US" sz="1800" dirty="0" smtClean="0"/>
              <a:t>In the previous example, the system library member will then consist of the bracket part (A), the bolts and washers (B) (C), and the hole feature (D). When you place the systems library document later, the plate part itself is not placed. </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features</a:t>
            </a:r>
            <a:endParaRPr lang="en-US" sz="3200" dirty="0"/>
          </a:p>
        </p:txBody>
      </p:sp>
      <p:pic>
        <p:nvPicPr>
          <p:cNvPr id="3075"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667000" y="3657600"/>
            <a:ext cx="37338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select parts that have been used as parents in an associative inter-part feature, the child features that are available for including in the new systems library document are listed in the Captured Features dialog box and are highlighted in the assembly window so you can select only the features you want to capture. </a:t>
            </a:r>
          </a:p>
          <a:p>
            <a:pPr marL="0"/>
            <a:endParaRPr lang="en-US" sz="1800" dirty="0" smtClean="0"/>
          </a:p>
          <a:p>
            <a:pPr marL="0"/>
            <a:r>
              <a:rPr lang="en-US" sz="1800" dirty="0" smtClean="0"/>
              <a:t>You can also capture any treatment features that modified the associative inter-part feature. For example, if you added chamfers to the holes described earlier, you can add them to the captured features list by selecting the chamfer feature in the assembly window.</a:t>
            </a:r>
          </a:p>
          <a:p>
            <a:pPr marL="0"/>
            <a:endParaRPr lang="en-US" sz="1800" dirty="0" smtClean="0"/>
          </a:p>
          <a:p>
            <a:pPr marL="0"/>
            <a:r>
              <a:rPr lang="en-US" sz="1800" dirty="0" smtClean="0"/>
              <a:t>After you have selected the features you want to capture, click the Accept button on the command bar. If you do not want to capture features for the new systems library document, you can click the Next button on the command bar to bypass this step.</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features</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finish defining the parts and features you want to capture, the Capture Relationships dialog box is displayed so you can review the parts, features, and positioning relationships you captured. You can click the relationships listed on the Capture Relationships dialog box to highlight the faces used to define the relationship you selected, or you can click the OK button on the dialog box to dismiss it.</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relationships</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click the Create Group button on the command bar, the Create Systems Library dialog box is displayed so you can define the systems library document name and location, the assembly template you want to use, and rename any features you captured. </a:t>
            </a:r>
          </a:p>
          <a:p>
            <a:pPr marL="0"/>
            <a:endParaRPr lang="en-US" sz="1800" dirty="0" smtClean="0"/>
          </a:p>
          <a:p>
            <a:pPr marL="0"/>
            <a:r>
              <a:rPr lang="en-US" sz="1800" dirty="0" smtClean="0"/>
              <a:t>If you are going to share systems library documents with other users at your company, you should define file naming and location conventions to make it easier to use systems library documents.</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Defining the Systems Library container document</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229600" cy="4800600"/>
          </a:xfrm>
        </p:spPr>
        <p:txBody>
          <a:bodyPr/>
          <a:lstStyle/>
          <a:p>
            <a:pPr marL="0"/>
            <a:r>
              <a:rPr lang="en-US" sz="1800" dirty="0" smtClean="0"/>
              <a:t>You place a systems library member document by dragging the assembly document for the systems library member from the Parts Library page in </a:t>
            </a:r>
            <a:r>
              <a:rPr lang="en-US" sz="1800" dirty="0" err="1" smtClean="0"/>
              <a:t>PathFinder</a:t>
            </a:r>
            <a:r>
              <a:rPr lang="en-US" sz="1800" dirty="0" smtClean="0"/>
              <a:t>, and dropping it into the assembly window. When you drop the systems document in the assembly window, a command bar and the Input dialog box are displayed to guide you through the steps required to place the systems document:</a:t>
            </a:r>
          </a:p>
          <a:p>
            <a:endParaRPr lang="en-US" sz="1800" dirty="0" smtClean="0"/>
          </a:p>
          <a:p>
            <a:pPr>
              <a:buFont typeface="Arial" pitchFamily="34" charset="0"/>
              <a:buChar char="•"/>
            </a:pPr>
            <a:r>
              <a:rPr lang="en-US" sz="1800" dirty="0" smtClean="0"/>
              <a:t>Positioning the parts</a:t>
            </a:r>
          </a:p>
          <a:p>
            <a:pPr>
              <a:buFont typeface="Arial" pitchFamily="34" charset="0"/>
              <a:buChar char="•"/>
            </a:pPr>
            <a:r>
              <a:rPr lang="en-US" sz="1800" dirty="0" smtClean="0"/>
              <a:t>Positioning the features</a:t>
            </a:r>
          </a:p>
          <a:p>
            <a:pPr>
              <a:buFont typeface="Arial" pitchFamily="34" charset="0"/>
              <a:buChar char="•"/>
            </a:pPr>
            <a:endParaRPr lang="en-US" sz="1800" dirty="0" smtClean="0"/>
          </a:p>
          <a:p>
            <a:pPr marL="0"/>
            <a:r>
              <a:rPr lang="en-US" sz="1800" dirty="0" smtClean="0"/>
              <a:t>The parts that comprise the systems library document are also temporarily positioned in the assembly window.</a:t>
            </a:r>
          </a:p>
          <a:p>
            <a:pPr marL="0"/>
            <a:endParaRPr lang="en-US" sz="1800" dirty="0" smtClean="0"/>
          </a:p>
          <a:p>
            <a:pPr marL="0"/>
            <a:r>
              <a:rPr lang="en-US" sz="1800" dirty="0" smtClean="0"/>
              <a:t>The Input dialog box lists the assembly relationships required to position the systems library components. When placing the component parts and captured features, options are provided on the command bar to skip captured relationships or features. As you complete the steps required to define a relationship, the Input dialog box is updated to indicate the steps you have completed.</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Placing a Systems Library member document</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position the parts similarly to the way you would normally position a part in an assembly, by selecting a part already in the assembly, and a face or element on that part to define the relationship. If the Use Reduced Steps When Positioning Parts option is set, then you will only need to select a face or element on an assembly part to define the relationship.</a:t>
            </a:r>
          </a:p>
        </p:txBody>
      </p:sp>
      <p:sp>
        <p:nvSpPr>
          <p:cNvPr id="4099" name="Title 1"/>
          <p:cNvSpPr>
            <a:spLocks noGrp="1"/>
          </p:cNvSpPr>
          <p:nvPr>
            <p:ph type="title"/>
          </p:nvPr>
        </p:nvSpPr>
        <p:spPr>
          <a:xfrm>
            <a:off x="457200" y="304800"/>
            <a:ext cx="6216650" cy="808038"/>
          </a:xfrm>
        </p:spPr>
        <p:txBody>
          <a:bodyPr/>
          <a:lstStyle/>
          <a:p>
            <a:r>
              <a:rPr lang="en-US" sz="3200" dirty="0" smtClean="0"/>
              <a:t>Positioning parts</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drop the systems library member into the assembly, the face on the placement part for the first positioning relationship is highlighted (A). You can then select the target face in the assembly to satisfy the first relationship (B). The Input dialog box displays the relationship type and default value for each relationship. You can also use the command bar to define a new offset value for the first relationship, or skip defining the relationship entirely. </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Positioning parts</a:t>
            </a:r>
            <a:endParaRPr lang="en-US" sz="3200" dirty="0"/>
          </a:p>
        </p:txBody>
      </p:sp>
      <p:pic>
        <p:nvPicPr>
          <p:cNvPr id="3"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3200" y="3352800"/>
            <a:ext cx="37242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215900" lvl="2" indent="-177800" eaLnBrk="1" hangingPunct="1"/>
            <a:r>
              <a:rPr lang="en-US" dirty="0" smtClean="0"/>
              <a:t>Placing the first part in an assembly</a:t>
            </a:r>
          </a:p>
          <a:p>
            <a:pPr marL="215900" lvl="2" indent="-177800" eaLnBrk="1" hangingPunct="1"/>
            <a:r>
              <a:rPr lang="en-US" dirty="0" smtClean="0"/>
              <a:t>Placing additional parts in an assembly</a:t>
            </a:r>
          </a:p>
          <a:p>
            <a:pPr marL="215900" lvl="2" indent="-177800" eaLnBrk="1" hangingPunct="1"/>
            <a:r>
              <a:rPr lang="en-US" dirty="0" smtClean="0"/>
              <a:t>Positioning parts</a:t>
            </a:r>
          </a:p>
          <a:p>
            <a:pPr marL="215900" lvl="2" indent="-177800" eaLnBrk="1" hangingPunct="1"/>
            <a:r>
              <a:rPr lang="en-US" dirty="0" smtClean="0"/>
              <a:t>Placing parts that are not fully positioned</a:t>
            </a:r>
          </a:p>
          <a:p>
            <a:pPr marL="215900" lvl="2" indent="-177800" eaLnBrk="1" hangingPunct="1"/>
            <a:r>
              <a:rPr lang="en-US" dirty="0" smtClean="0"/>
              <a:t>Placing the same part more than once</a:t>
            </a:r>
          </a:p>
          <a:p>
            <a:pPr marL="215900" lvl="2" indent="-177800" eaLnBrk="1" hangingPunct="1"/>
            <a:r>
              <a:rPr lang="en-US" dirty="0" smtClean="0"/>
              <a:t>Positioning a set of parts</a:t>
            </a:r>
          </a:p>
          <a:p>
            <a:pPr marL="215900" lvl="2" indent="-177800" eaLnBrk="1" hangingPunct="1"/>
            <a:r>
              <a:rPr lang="en-US" dirty="0" smtClean="0"/>
              <a:t>Finding parts</a:t>
            </a:r>
          </a:p>
          <a:p>
            <a:pPr marL="215900" lvl="2" indent="-177800" eaLnBrk="1" hangingPunct="1"/>
            <a:r>
              <a:rPr lang="en-US" dirty="0" smtClean="0"/>
              <a:t>Part placement properties</a:t>
            </a:r>
          </a:p>
          <a:p>
            <a:pPr marL="215900" lvl="2" indent="-177800" eaLnBrk="1" hangingPunct="1"/>
            <a:r>
              <a:rPr lang="en-US" dirty="0" smtClean="0"/>
              <a:t>Placing simplified parts</a:t>
            </a:r>
          </a:p>
          <a:p>
            <a:pPr marL="215900" lvl="2" indent="-177800" eaLnBrk="1" hangingPunct="1"/>
            <a:r>
              <a:rPr lang="en-US" dirty="0" smtClean="0"/>
              <a:t>Placing subassemblies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Placing parts in assemblies</a:t>
            </a:r>
            <a:endParaRPr lang="en-US" sz="2800" i="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After you select the target face for the first relationship, the set of parts is repositioned, and the face on the placement part for the second positioning relationship is highlighted (A). You can then select the target face in the assembly to satisfy the second relationship (B).</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continue in this fashion until all the positioning relationships have been defined or skipped.</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Positioning parts</a:t>
            </a:r>
            <a:endParaRPr lang="en-US" sz="3200" dirty="0"/>
          </a:p>
        </p:txBody>
      </p:sp>
      <p:pic>
        <p:nvPicPr>
          <p:cNvPr id="51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2590800"/>
            <a:ext cx="349567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After you define the assembly relationships, you specify the part that you want to modify with the captured features. For example, if the feature you are placing is a hole feature, you would select a planar face on the assembly part (A) on which you want to apply the hole feature. The hole feature is associatively linked as a child of the parent part used to define the feature. In this example, the parent part is the bracket part (B).</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Positioning features</a:t>
            </a:r>
            <a:endParaRPr lang="en-US" sz="3200" dirty="0"/>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2971800"/>
            <a:ext cx="34956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After placement, the parts behave exactly the same as any part in an assembly. The systems library document itself is not placed into the assembly. It is used as a container that defines the systems components.</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Positioning features</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Activity Systems library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67038" y="2209800"/>
            <a:ext cx="320992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Working with large assemblies</a:t>
            </a:r>
            <a:endParaRPr lang="en-US" b="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There are many ways you can improve interactive performance when working with large assemblies in Solid Edge. </a:t>
            </a:r>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Working with large assemblies efficiently</a:t>
            </a:r>
            <a:endParaRPr lang="en-US" sz="2800" i="1" dirty="0" smtClean="0"/>
          </a:p>
        </p:txBody>
      </p:sp>
      <p:pic>
        <p:nvPicPr>
          <p:cNvPr id="50178" name="Picture 2" descr="Solid Edge Massive Assembly Support"/>
          <p:cNvPicPr>
            <a:picLocks noChangeAspect="1" noChangeArrowheads="1"/>
          </p:cNvPicPr>
          <p:nvPr/>
        </p:nvPicPr>
        <p:blipFill>
          <a:blip r:embed="rId3" cstate="print"/>
          <a:srcRect/>
          <a:stretch>
            <a:fillRect/>
          </a:stretch>
        </p:blipFill>
        <p:spPr bwMode="auto">
          <a:xfrm>
            <a:off x="2133600" y="2084832"/>
            <a:ext cx="4343400" cy="408279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Things you can do to increase performance </a:t>
            </a:r>
            <a:r>
              <a:rPr lang="en-US" sz="1800" b="1" dirty="0" smtClean="0"/>
              <a:t>external</a:t>
            </a:r>
            <a:r>
              <a:rPr lang="en-US" sz="1800" dirty="0" smtClean="0"/>
              <a:t> to Solid Edge:</a:t>
            </a:r>
          </a:p>
          <a:p>
            <a:pPr marL="0"/>
            <a:r>
              <a:rPr lang="en-US" sz="1800" dirty="0" smtClean="0"/>
              <a:t>(Read the readme.txt file that comes with the product for more information about system guidelines and recommendations)</a:t>
            </a:r>
          </a:p>
          <a:p>
            <a:pPr marL="0">
              <a:buFont typeface="Arial" pitchFamily="34" charset="0"/>
              <a:buChar char="•"/>
            </a:pPr>
            <a:endParaRPr lang="en-US" sz="1800" dirty="0" smtClean="0"/>
          </a:p>
          <a:p>
            <a:pPr marL="0">
              <a:buFont typeface="Arial" pitchFamily="34" charset="0"/>
              <a:buChar char="•"/>
            </a:pPr>
            <a:r>
              <a:rPr lang="en-US" sz="1800" dirty="0" smtClean="0"/>
              <a:t>Increase physical memory</a:t>
            </a:r>
          </a:p>
          <a:p>
            <a:pPr marL="0">
              <a:buFont typeface="Arial" pitchFamily="34" charset="0"/>
              <a:buChar char="•"/>
            </a:pPr>
            <a:r>
              <a:rPr lang="en-US" sz="1800" dirty="0" smtClean="0"/>
              <a:t>Add virtual memory</a:t>
            </a:r>
          </a:p>
          <a:p>
            <a:pPr marL="0">
              <a:buFont typeface="Arial" pitchFamily="34" charset="0"/>
              <a:buChar char="•"/>
            </a:pPr>
            <a:r>
              <a:rPr lang="en-US" sz="1800" dirty="0" smtClean="0"/>
              <a:t>Add a high end graphics card that supports Open GL acceleration</a:t>
            </a:r>
          </a:p>
          <a:p>
            <a:pPr marL="0">
              <a:buFont typeface="Arial" pitchFamily="34" charset="0"/>
              <a:buChar char="•"/>
            </a:pPr>
            <a:r>
              <a:rPr lang="en-US" sz="1800" dirty="0" smtClean="0"/>
              <a:t>Use computers with multiple processors</a:t>
            </a:r>
          </a:p>
          <a:p>
            <a:pPr marL="0">
              <a:buFont typeface="Arial" pitchFamily="34" charset="0"/>
              <a:buChar char="•"/>
            </a:pPr>
            <a:r>
              <a:rPr lang="en-US" sz="1800" dirty="0" smtClean="0"/>
              <a:t>Use a 64 bit platform</a:t>
            </a:r>
          </a:p>
          <a:p>
            <a:pPr marL="274320">
              <a:buFont typeface="Arial" pitchFamily="34" charset="0"/>
              <a:buChar char="•"/>
            </a:pPr>
            <a:r>
              <a:rPr lang="en-US" sz="1800" dirty="0" smtClean="0"/>
              <a:t>Use task manager to remove any unnecessary processes and evaluate both physical and virtual memory usage</a:t>
            </a:r>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Working with large assemblies efficiently</a:t>
            </a:r>
            <a:endParaRPr lang="en-US" sz="2800" i="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Things you can do to increase performance </a:t>
            </a:r>
            <a:r>
              <a:rPr lang="en-US" sz="1800" b="1" dirty="0" smtClean="0"/>
              <a:t>within</a:t>
            </a:r>
            <a:r>
              <a:rPr lang="en-US" sz="1800" dirty="0" smtClean="0"/>
              <a:t> Solid Edge:</a:t>
            </a:r>
          </a:p>
          <a:p>
            <a:pPr marL="0"/>
            <a:r>
              <a:rPr lang="en-US" sz="1800" dirty="0" smtClean="0"/>
              <a:t>(Refer to Solid Edge Help for more information)</a:t>
            </a:r>
          </a:p>
          <a:p>
            <a:pPr marL="0">
              <a:buFont typeface="Arial" pitchFamily="34" charset="0"/>
              <a:buChar char="•"/>
            </a:pPr>
            <a:endParaRPr lang="en-US" sz="1800" dirty="0" smtClean="0"/>
          </a:p>
          <a:p>
            <a:pPr marL="0">
              <a:buFont typeface="Arial" pitchFamily="34" charset="0"/>
              <a:buChar char="•"/>
            </a:pPr>
            <a:r>
              <a:rPr lang="en-US" sz="1800" dirty="0" smtClean="0"/>
              <a:t>Set view options to not show hidden edges, textures, shadows etc.</a:t>
            </a:r>
          </a:p>
          <a:p>
            <a:pPr>
              <a:buFont typeface="Arial" pitchFamily="34" charset="0"/>
              <a:buChar char="•"/>
            </a:pPr>
            <a:r>
              <a:rPr lang="en-US" sz="1800" dirty="0" smtClean="0"/>
              <a:t>Use display configurations to hide, unload, and inactive assembly components</a:t>
            </a:r>
          </a:p>
          <a:p>
            <a:pPr>
              <a:buFont typeface="Arial" pitchFamily="34" charset="0"/>
              <a:buChar char="•"/>
            </a:pPr>
            <a:r>
              <a:rPr lang="en-US" sz="1800" dirty="0" smtClean="0"/>
              <a:t>Use simplified parts and simplified assemblies</a:t>
            </a:r>
          </a:p>
          <a:p>
            <a:pPr>
              <a:buFont typeface="Arial" pitchFamily="34" charset="0"/>
              <a:buChar char="•"/>
            </a:pPr>
            <a:r>
              <a:rPr lang="en-US" sz="1800" dirty="0" smtClean="0"/>
              <a:t>Use Zones</a:t>
            </a:r>
          </a:p>
          <a:p>
            <a:pPr>
              <a:buFont typeface="Arial" pitchFamily="34" charset="0"/>
              <a:buChar char="•"/>
            </a:pPr>
            <a:r>
              <a:rPr lang="en-US" sz="1800" dirty="0" smtClean="0"/>
              <a:t>Inactivate parts in areas that are not currently in use</a:t>
            </a:r>
          </a:p>
          <a:p>
            <a:pPr>
              <a:buFont typeface="Arial" pitchFamily="34" charset="0"/>
              <a:buChar char="•"/>
            </a:pPr>
            <a:r>
              <a:rPr lang="en-US" sz="1800" dirty="0" smtClean="0"/>
              <a:t>Unload hidden parts from memory</a:t>
            </a:r>
          </a:p>
          <a:p>
            <a:pPr>
              <a:buFont typeface="Arial" pitchFamily="34" charset="0"/>
              <a:buChar char="•"/>
            </a:pPr>
            <a:r>
              <a:rPr lang="en-US" sz="1800" dirty="0" smtClean="0"/>
              <a:t>Use display configurations to snapshot and save displays that you will return to at a later time</a:t>
            </a:r>
          </a:p>
          <a:p>
            <a:pPr>
              <a:buFont typeface="Arial" pitchFamily="34" charset="0"/>
              <a:buChar char="•"/>
            </a:pPr>
            <a:r>
              <a:rPr lang="en-US" sz="1800" dirty="0" smtClean="0"/>
              <a:t>Use the selection tools to select parts, based on criteria such as size. For example you select and turn off parts (such as fasteners) under a certain size that you control. You can also use select identical parts, all the parts constrained to a given part, or only parts currently being viewed.</a:t>
            </a:r>
          </a:p>
          <a:p>
            <a:pPr>
              <a:buFont typeface="Arial" pitchFamily="34" charset="0"/>
              <a:buChar char="•"/>
            </a:pPr>
            <a:r>
              <a:rPr lang="en-US" sz="1800" dirty="0" smtClean="0"/>
              <a:t>Do not expand subassemblies in pathfinder until needed</a:t>
            </a:r>
          </a:p>
          <a:p>
            <a:pPr>
              <a:buFont typeface="Arial" pitchFamily="34" charset="0"/>
              <a:buChar char="•"/>
            </a:pPr>
            <a:r>
              <a:rPr lang="en-US" sz="1800" dirty="0" smtClean="0"/>
              <a:t>Use Fast locate in the assembly options to highlight parts</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Working with large assemblies efficiently</a:t>
            </a:r>
            <a:endParaRPr lang="en-US" sz="2800" i="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52400" y="1371600"/>
            <a:ext cx="8991600" cy="4648200"/>
          </a:xfrm>
        </p:spPr>
        <p:txBody>
          <a:bodyPr/>
          <a:lstStyle/>
          <a:p>
            <a:pPr marL="274320">
              <a:buFont typeface="Arial" pitchFamily="34" charset="0"/>
              <a:buChar char="•"/>
            </a:pPr>
            <a:r>
              <a:rPr lang="en-US" sz="1800" dirty="0" smtClean="0"/>
              <a:t>Open the assembly as read-only, then edit only the subassembly where you have responsibility. </a:t>
            </a:r>
          </a:p>
          <a:p>
            <a:pPr marL="274320">
              <a:buFont typeface="Arial" pitchFamily="34" charset="0"/>
              <a:buChar char="•"/>
            </a:pPr>
            <a:endParaRPr lang="en-US" sz="1800" dirty="0" smtClean="0"/>
          </a:p>
          <a:p>
            <a:pPr marL="274320">
              <a:buFont typeface="Arial" pitchFamily="34" charset="0"/>
              <a:buChar char="•"/>
            </a:pPr>
            <a:r>
              <a:rPr lang="en-US" sz="1800" dirty="0" smtClean="0"/>
              <a:t>Set the Hide All Components option to open the assembly with all parts hidden. You can then display only the parts you want to work with. The fastest way to open an assembly is with all parts hidden.</a:t>
            </a:r>
          </a:p>
          <a:p>
            <a:pPr marL="274320">
              <a:buFont typeface="Arial" pitchFamily="34" charset="0"/>
              <a:buChar char="•"/>
            </a:pPr>
            <a:endParaRPr lang="en-US" sz="1800" dirty="0" smtClean="0"/>
          </a:p>
          <a:p>
            <a:pPr marL="274320">
              <a:buFont typeface="Arial" pitchFamily="34" charset="0"/>
              <a:buChar char="•"/>
            </a:pPr>
            <a:r>
              <a:rPr lang="en-US" sz="1800" dirty="0" smtClean="0"/>
              <a:t>Select a display configuration from the Configuration list when opening an assembly. </a:t>
            </a:r>
          </a:p>
          <a:p>
            <a:pPr marL="274320">
              <a:buFont typeface="Arial" pitchFamily="34" charset="0"/>
              <a:buChar char="•"/>
            </a:pPr>
            <a:endParaRPr lang="en-US" sz="1800" dirty="0" smtClean="0"/>
          </a:p>
          <a:p>
            <a:pPr marL="274320">
              <a:buFont typeface="Arial" pitchFamily="34" charset="0"/>
              <a:buChar char="•"/>
            </a:pPr>
            <a:r>
              <a:rPr lang="en-US" sz="1800" dirty="0" smtClean="0"/>
              <a:t>You can select a zone from the Zones list when opening an assembly. </a:t>
            </a:r>
          </a:p>
          <a:p>
            <a:pPr marL="274320">
              <a:buFont typeface="Arial" pitchFamily="34" charset="0"/>
              <a:buChar char="•"/>
            </a:pPr>
            <a:endParaRPr lang="en-US" sz="1800" dirty="0" smtClean="0"/>
          </a:p>
          <a:p>
            <a:pPr marL="274320">
              <a:buFont typeface="Arial" pitchFamily="34" charset="0"/>
              <a:buChar char="•"/>
            </a:pPr>
            <a:r>
              <a:rPr lang="en-US" sz="1800" dirty="0" smtClean="0"/>
              <a:t>You can set the activation status of assembly components with the Apply Activation Override option on the Open File dialog box. You can then use the Activate command to activate only the parts you want to work with.</a:t>
            </a:r>
          </a:p>
          <a:p>
            <a:pPr marL="274320">
              <a:buFont typeface="Arial" pitchFamily="34" charset="0"/>
              <a:buChar char="•"/>
            </a:pPr>
            <a:endParaRPr lang="en-US" sz="1800" dirty="0" smtClean="0"/>
          </a:p>
          <a:p>
            <a:pPr marL="274320">
              <a:buFont typeface="Arial" pitchFamily="34" charset="0"/>
              <a:buChar char="•"/>
            </a:pPr>
            <a:r>
              <a:rPr lang="en-US" sz="1800" dirty="0" smtClean="0"/>
              <a:t>You can also open the assembly with all parts active, or, by clearing the Apply Activation Override option, open it with the active/inactive statuses that were in use when the assembly was last saved.</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Improving performance when opening assemblies</a:t>
            </a:r>
            <a:endParaRPr lang="en-US" sz="2800" i="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 simplified assembly</a:t>
            </a:r>
          </a:p>
          <a:p>
            <a:pPr marL="0"/>
            <a:r>
              <a:rPr lang="en-US" dirty="0" smtClean="0"/>
              <a:t>Activity: Working with zones</a:t>
            </a:r>
          </a:p>
          <a:p>
            <a:pPr marL="0"/>
            <a:r>
              <a:rPr lang="en-US" dirty="0" smtClean="0"/>
              <a:t>Activity: Using configurations in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Using the top pane</a:t>
            </a:r>
          </a:p>
          <a:p>
            <a:pPr marL="177800" indent="-177800" eaLnBrk="1" hangingPunct="1">
              <a:buClr>
                <a:schemeClr val="tx2"/>
              </a:buClr>
              <a:buFont typeface="Wingdings" pitchFamily="2" charset="2"/>
              <a:buChar char="§"/>
            </a:pPr>
            <a:r>
              <a:rPr lang="en-US" dirty="0" smtClean="0"/>
              <a:t>Determining the status of a component</a:t>
            </a:r>
          </a:p>
          <a:p>
            <a:pPr marL="177800" indent="-177800" eaLnBrk="1" hangingPunct="1">
              <a:buClr>
                <a:schemeClr val="tx2"/>
              </a:buClr>
              <a:buFont typeface="Wingdings" pitchFamily="2" charset="2"/>
              <a:buChar char="§"/>
            </a:pPr>
            <a:r>
              <a:rPr lang="en-US" dirty="0" smtClean="0"/>
              <a:t>Determining how the assembly was constructed</a:t>
            </a:r>
          </a:p>
          <a:p>
            <a:pPr marL="177800" indent="-177800" eaLnBrk="1" hangingPunct="1">
              <a:buClr>
                <a:schemeClr val="tx2"/>
              </a:buClr>
              <a:buFont typeface="Wingdings" pitchFamily="2" charset="2"/>
              <a:buChar char="§"/>
            </a:pPr>
            <a:r>
              <a:rPr lang="en-US" dirty="0" smtClean="0"/>
              <a:t>Making changes to assembly components</a:t>
            </a:r>
          </a:p>
          <a:p>
            <a:pPr marL="177800" indent="-177800" eaLnBrk="1" hangingPunct="1">
              <a:buClr>
                <a:schemeClr val="tx2"/>
              </a:buClr>
              <a:buFont typeface="Wingdings" pitchFamily="2" charset="2"/>
              <a:buChar char="§"/>
            </a:pPr>
            <a:r>
              <a:rPr lang="en-US" dirty="0" smtClean="0"/>
              <a:t>Changing the display status of assembly components</a:t>
            </a:r>
          </a:p>
          <a:p>
            <a:pPr marL="177800" indent="-177800" eaLnBrk="1" hangingPunct="1">
              <a:buClr>
                <a:schemeClr val="tx2"/>
              </a:buClr>
              <a:buFont typeface="Wingdings" pitchFamily="2" charset="2"/>
              <a:buChar char="§"/>
            </a:pPr>
            <a:r>
              <a:rPr lang="en-US" dirty="0" smtClean="0"/>
              <a:t>Reordering parts within an assembly</a:t>
            </a:r>
          </a:p>
          <a:p>
            <a:pPr marL="177800" indent="-177800" eaLnBrk="1" hangingPunct="1">
              <a:buClr>
                <a:schemeClr val="tx2"/>
              </a:buClr>
              <a:buFont typeface="Wingdings" pitchFamily="2" charset="2"/>
              <a:buChar char="§"/>
            </a:pPr>
            <a:r>
              <a:rPr lang="en-US" dirty="0" smtClean="0"/>
              <a:t>Grouping parts and subassemblies within an assembly</a:t>
            </a:r>
          </a:p>
          <a:p>
            <a:pPr marL="177800" indent="-177800" eaLnBrk="1" hangingPunct="1">
              <a:buClr>
                <a:schemeClr val="tx2"/>
              </a:buClr>
              <a:buFont typeface="Wingdings" pitchFamily="2" charset="2"/>
              <a:buChar char="§"/>
            </a:pPr>
            <a:r>
              <a:rPr lang="en-US" dirty="0" smtClean="0"/>
              <a:t>Renaming </a:t>
            </a:r>
            <a:r>
              <a:rPr lang="en-US" dirty="0" err="1" smtClean="0"/>
              <a:t>PathFinder</a:t>
            </a:r>
            <a:r>
              <a:rPr lang="en-US" dirty="0" smtClean="0"/>
              <a:t> entries</a:t>
            </a:r>
          </a:p>
          <a:p>
            <a:pPr marL="177800" indent="-177800" eaLnBrk="1" hangingPunct="1">
              <a:buClr>
                <a:schemeClr val="tx2"/>
              </a:buClr>
              <a:buFont typeface="Wingdings" pitchFamily="2" charset="2"/>
              <a:buChar char="§"/>
            </a:pPr>
            <a:r>
              <a:rPr lang="en-US" dirty="0" smtClean="0"/>
              <a:t>Finding parts</a:t>
            </a:r>
          </a:p>
          <a:p>
            <a:pPr marL="177800" indent="-177800" eaLnBrk="1" hangingPunct="1">
              <a:buClr>
                <a:schemeClr val="tx2"/>
              </a:buClr>
              <a:buFont typeface="Wingdings" pitchFamily="2" charset="2"/>
              <a:buChar char="§"/>
            </a:pPr>
            <a:r>
              <a:rPr lang="en-US" dirty="0" smtClean="0"/>
              <a:t>Replacing the file name with the document name formula value</a:t>
            </a:r>
          </a:p>
          <a:p>
            <a:pPr marL="177800" indent="-177800" eaLnBrk="1" hangingPunct="1">
              <a:buClr>
                <a:schemeClr val="tx2"/>
              </a:buClr>
              <a:buFont typeface="Wingdings" pitchFamily="2" charset="2"/>
              <a:buChar char="§"/>
            </a:pPr>
            <a:r>
              <a:rPr lang="en-US" dirty="0" smtClean="0"/>
              <a:t>Using the bottom pane</a:t>
            </a:r>
          </a:p>
          <a:p>
            <a:pPr marL="177800" indent="-177800" eaLnBrk="1" hangingPunct="1">
              <a:buClr>
                <a:schemeClr val="tx2"/>
              </a:buClr>
              <a:buFont typeface="Wingdings" pitchFamily="2" charset="2"/>
              <a:buChar char="§"/>
            </a:pPr>
            <a:r>
              <a:rPr lang="en-US" dirty="0" smtClean="0"/>
              <a:t>Viewing assembly relationships</a:t>
            </a:r>
          </a:p>
          <a:p>
            <a:pPr marL="177800" indent="-177800" eaLnBrk="1" hangingPunct="1">
              <a:buClr>
                <a:schemeClr val="tx2"/>
              </a:buClr>
              <a:buFont typeface="Wingdings" pitchFamily="2" charset="2"/>
              <a:buChar char="§"/>
            </a:pPr>
            <a:r>
              <a:rPr lang="en-US" dirty="0" smtClean="0"/>
              <a:t>Modifying assembly relationships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err="1" smtClean="0"/>
              <a:t>PathFinder</a:t>
            </a:r>
            <a:r>
              <a:rPr lang="en-US" sz="3200" i="1" dirty="0" smtClean="0"/>
              <a:t> in assemblies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Inspecting assemblies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supports a variety of tools to inspect and analyze assemblies. Covered here are:</a:t>
            </a:r>
          </a:p>
          <a:p>
            <a:pPr>
              <a:buFont typeface="Arial" pitchFamily="34" charset="0"/>
              <a:buChar char="•"/>
            </a:pPr>
            <a:r>
              <a:rPr lang="en-US" sz="1800" dirty="0" smtClean="0"/>
              <a:t>Motion</a:t>
            </a:r>
          </a:p>
          <a:p>
            <a:pPr>
              <a:buFont typeface="Arial" pitchFamily="34" charset="0"/>
              <a:buChar char="•"/>
            </a:pPr>
            <a:r>
              <a:rPr lang="en-US" sz="1800" dirty="0" smtClean="0"/>
              <a:t>Collision detection</a:t>
            </a:r>
          </a:p>
          <a:p>
            <a:pPr>
              <a:buFont typeface="Arial" pitchFamily="34" charset="0"/>
              <a:buChar char="•"/>
            </a:pPr>
            <a:r>
              <a:rPr lang="en-US" sz="1800" dirty="0" smtClean="0"/>
              <a:t>Sensors </a:t>
            </a:r>
          </a:p>
          <a:p>
            <a:pPr>
              <a:buFont typeface="Arial" pitchFamily="34" charset="0"/>
              <a:buChar char="•"/>
            </a:pPr>
            <a:r>
              <a:rPr lang="en-US" sz="1800" dirty="0" smtClean="0"/>
              <a:t>Mass properties</a:t>
            </a:r>
          </a:p>
          <a:p>
            <a:pPr>
              <a:buFont typeface="Arial" pitchFamily="34" charset="0"/>
              <a:buChar char="•"/>
            </a:pPr>
            <a:r>
              <a:rPr lang="en-US" sz="1800" dirty="0" smtClean="0"/>
              <a:t>Measuring distances</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Inspecting Assemblies</a:t>
            </a:r>
            <a:endParaRPr lang="en-US" sz="2800" i="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You can calculate the following physical properties of parts and assemblies:</a:t>
            </a:r>
          </a:p>
          <a:p>
            <a:pPr>
              <a:buFont typeface="Arial" pitchFamily="34" charset="0"/>
              <a:buChar char="•"/>
            </a:pPr>
            <a:r>
              <a:rPr lang="en-US" sz="1800" dirty="0" smtClean="0"/>
              <a:t>Volume</a:t>
            </a:r>
          </a:p>
          <a:p>
            <a:pPr>
              <a:buFont typeface="Arial" pitchFamily="34" charset="0"/>
              <a:buChar char="•"/>
            </a:pPr>
            <a:r>
              <a:rPr lang="en-US" sz="1800" dirty="0" smtClean="0"/>
              <a:t>Mass</a:t>
            </a:r>
          </a:p>
          <a:p>
            <a:pPr>
              <a:buFont typeface="Arial" pitchFamily="34" charset="0"/>
              <a:buChar char="•"/>
            </a:pPr>
            <a:r>
              <a:rPr lang="en-US" sz="1800" dirty="0" smtClean="0"/>
              <a:t>Center of volume</a:t>
            </a:r>
          </a:p>
          <a:p>
            <a:pPr>
              <a:buFont typeface="Arial" pitchFamily="34" charset="0"/>
              <a:buChar char="•"/>
            </a:pPr>
            <a:r>
              <a:rPr lang="en-US" sz="1800" dirty="0" smtClean="0"/>
              <a:t>Center of mass</a:t>
            </a:r>
          </a:p>
          <a:p>
            <a:pPr>
              <a:buFont typeface="Arial" pitchFamily="34" charset="0"/>
              <a:buChar char="•"/>
            </a:pPr>
            <a:r>
              <a:rPr lang="en-US" sz="1800" dirty="0" smtClean="0"/>
              <a:t>Surface area</a:t>
            </a:r>
          </a:p>
          <a:p>
            <a:pPr>
              <a:buFont typeface="Arial" pitchFamily="34" charset="0"/>
              <a:buChar char="•"/>
            </a:pPr>
            <a:r>
              <a:rPr lang="en-US" sz="1800" dirty="0" smtClean="0"/>
              <a:t>Orientation of the principal axis</a:t>
            </a:r>
          </a:p>
          <a:p>
            <a:pPr>
              <a:buFont typeface="Arial" pitchFamily="34" charset="0"/>
              <a:buChar char="•"/>
            </a:pPr>
            <a:r>
              <a:rPr lang="en-US" sz="1800" dirty="0" smtClean="0"/>
              <a:t>Mass moments of inertia</a:t>
            </a:r>
          </a:p>
          <a:p>
            <a:pPr>
              <a:buFont typeface="Arial" pitchFamily="34" charset="0"/>
              <a:buChar char="•"/>
            </a:pPr>
            <a:r>
              <a:rPr lang="en-US" sz="1800" dirty="0" smtClean="0"/>
              <a:t>Radii of gyration</a:t>
            </a:r>
          </a:p>
          <a:p>
            <a:pPr>
              <a:buFont typeface="Arial" pitchFamily="34" charset="0"/>
              <a:buChar char="•"/>
            </a:pPr>
            <a:endParaRPr lang="en-US" sz="1800" dirty="0" smtClean="0"/>
          </a:p>
          <a:p>
            <a:pPr marL="0"/>
            <a:r>
              <a:rPr lang="en-US" sz="1800" dirty="0" smtClean="0"/>
              <a:t>Center of mass, center of volume, mass moment of inertia, and principal axis coordinates are output with respect to the global coordinate system. Principal moments of inertia and radii of gyration are output with respect to the principal axes.</a:t>
            </a:r>
          </a:p>
          <a:p>
            <a:endParaRPr lang="en-US" sz="1800" dirty="0" smtClean="0"/>
          </a:p>
          <a:p>
            <a:pPr marL="0"/>
            <a:endParaRPr lang="en-US" sz="1800" dirty="0"/>
          </a:p>
        </p:txBody>
      </p:sp>
      <p:sp>
        <p:nvSpPr>
          <p:cNvPr id="4099" name="Title 1"/>
          <p:cNvSpPr>
            <a:spLocks noGrp="1"/>
          </p:cNvSpPr>
          <p:nvPr>
            <p:ph type="title"/>
          </p:nvPr>
        </p:nvSpPr>
        <p:spPr>
          <a:xfrm>
            <a:off x="457200" y="304800"/>
            <a:ext cx="7696200" cy="838200"/>
          </a:xfrm>
        </p:spPr>
        <p:txBody>
          <a:bodyPr/>
          <a:lstStyle/>
          <a:p>
            <a:pPr eaLnBrk="1" hangingPunct="1"/>
            <a:r>
              <a:rPr lang="en-US" sz="2800" dirty="0" smtClean="0"/>
              <a:t>Physical properties of parts and assemblies</a:t>
            </a:r>
            <a:endParaRPr lang="en-US" sz="2800" i="1" dirty="0" smtClean="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4927600"/>
            <a:ext cx="27432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calculate physical properties for a part, the Physical Properties command calculates and stores the properties for the individual part. In the Assembly environment, the Physical Properties command calculates and stores the properties for the entire assembly.</a:t>
            </a:r>
          </a:p>
          <a:p>
            <a:pPr marL="0"/>
            <a:endParaRPr lang="en-US" sz="1800" dirty="0" smtClean="0"/>
          </a:p>
          <a:p>
            <a:pPr marL="0"/>
            <a:r>
              <a:rPr lang="en-US" sz="1800" dirty="0" smtClean="0"/>
              <a:t>If you want to calculate the properties for a portion of an assembly, you can select the individual parts in the assembly before selecting the command. The software places property symbols indicating the center of mass, center of volume, and principal directions for the selection set.</a:t>
            </a:r>
          </a:p>
          <a:p>
            <a:pPr marL="0"/>
            <a:endParaRPr lang="en-US" sz="1800" dirty="0" smtClean="0"/>
          </a:p>
          <a:p>
            <a:pPr marL="0"/>
            <a:r>
              <a:rPr lang="en-US" sz="1800" dirty="0" smtClean="0"/>
              <a:t>Physical properties for a selection set are not stored with the assembly. When you close the Physical Properties dialog box, the property data for the entire assembly is restored. To store physical properties of a selection set, click the Save As button before dismissing the Physical Properties dialog box.</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Calculating and storing physical properties</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In the Assembly environment, you can use the Physical Properties Manager command to view, edit, and manage the physical properties for all the parts in the active assembly. This can be useful because you can view and edit the physical properties for all the parts at once, rather opening each part document to view and edit its physical properties.</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Physical properties manager</a:t>
            </a: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Drag Component command in the Assembly environment to analyze physical motion and detect collisions between parts in an assembly. </a:t>
            </a:r>
          </a:p>
          <a:p>
            <a:pPr marL="0"/>
            <a:endParaRPr lang="en-US" sz="1800" dirty="0" smtClean="0"/>
          </a:p>
          <a:p>
            <a:pPr marL="0"/>
            <a:r>
              <a:rPr lang="en-US" sz="1800" dirty="0" smtClean="0"/>
              <a:t>The Options button on the Drag Component command bar displays the Analyze Options dialog box so you can define the analysis options you want to use. To reduce the performance impact when working with large assemblies, you should limit the analysis to as few parts as possible.</a:t>
            </a:r>
          </a:p>
          <a:p>
            <a:pPr marL="0"/>
            <a:endParaRPr lang="en-US" sz="1800" dirty="0" smtClean="0"/>
          </a:p>
          <a:p>
            <a:pPr marL="0"/>
            <a:r>
              <a:rPr lang="en-US" sz="1800" dirty="0" smtClean="0"/>
              <a:t>You can:</a:t>
            </a:r>
          </a:p>
          <a:p>
            <a:pPr marL="0">
              <a:buFont typeface="Arial" pitchFamily="34" charset="0"/>
              <a:buChar char="•"/>
            </a:pPr>
            <a:r>
              <a:rPr lang="en-US" sz="1800" dirty="0" smtClean="0"/>
              <a:t>Analyze motion</a:t>
            </a:r>
          </a:p>
          <a:p>
            <a:pPr marL="0">
              <a:buFont typeface="Arial" pitchFamily="34" charset="0"/>
              <a:buChar char="•"/>
            </a:pPr>
            <a:r>
              <a:rPr lang="en-US" sz="1800" dirty="0" smtClean="0"/>
              <a:t>Detect collisions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Analyzing movement and detecting collisions in assemblies</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On Inspect tab in the measure group, you can measure:</a:t>
            </a:r>
          </a:p>
          <a:p>
            <a:pPr marL="0">
              <a:buFont typeface="Arial" pitchFamily="34" charset="0"/>
              <a:buChar char="•"/>
            </a:pPr>
            <a:r>
              <a:rPr lang="en-US" sz="1800" dirty="0" smtClean="0"/>
              <a:t>Minimum Distance</a:t>
            </a:r>
          </a:p>
          <a:p>
            <a:pPr marL="0">
              <a:buFont typeface="Arial" pitchFamily="34" charset="0"/>
              <a:buChar char="•"/>
            </a:pPr>
            <a:r>
              <a:rPr lang="en-US" sz="1800" dirty="0" smtClean="0"/>
              <a:t>Normal Distance</a:t>
            </a:r>
          </a:p>
          <a:p>
            <a:pPr marL="0">
              <a:buFont typeface="Arial" pitchFamily="34" charset="0"/>
              <a:buChar char="•"/>
            </a:pPr>
            <a:r>
              <a:rPr lang="en-US" sz="1800" dirty="0" smtClean="0"/>
              <a:t>Angle</a:t>
            </a:r>
          </a:p>
          <a:p>
            <a:pPr marL="0">
              <a:buFont typeface="Arial" pitchFamily="34" charset="0"/>
              <a:buChar char="•"/>
            </a:pPr>
            <a:r>
              <a:rPr lang="en-US" sz="1800" dirty="0" smtClean="0"/>
              <a:t>Distance</a:t>
            </a:r>
          </a:p>
          <a:p>
            <a:pPr marL="0">
              <a:buFont typeface="Arial" pitchFamily="34" charset="0"/>
              <a:buChar char="•"/>
            </a:pPr>
            <a:r>
              <a:rPr lang="en-US" sz="1800" dirty="0" smtClean="0"/>
              <a:t>Inquire Element </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Measure</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constructing parts and assemblies, you often need to keep track of critical design parameters. For example, when designing a shield or shroud that encloses a rotating part, you must maintain enough clearance for maintenance and operational purposes. You can use the Sensors tab on </a:t>
            </a:r>
            <a:r>
              <a:rPr lang="en-US" sz="1800" dirty="0" err="1" smtClean="0"/>
              <a:t>PathFinder</a:t>
            </a:r>
            <a:r>
              <a:rPr lang="en-US" sz="1800" dirty="0" smtClean="0"/>
              <a:t> to define and keep track of design parameters for your parts and assemblies. </a:t>
            </a:r>
          </a:p>
          <a:p>
            <a:pPr marL="0"/>
            <a:endParaRPr lang="en-US" sz="1800" dirty="0" smtClean="0"/>
          </a:p>
          <a:p>
            <a:r>
              <a:rPr lang="en-US" sz="1800" dirty="0" smtClean="0"/>
              <a:t>You can define the following types of sensors:</a:t>
            </a:r>
          </a:p>
          <a:p>
            <a:pPr>
              <a:buFont typeface="Arial" pitchFamily="34" charset="0"/>
              <a:buChar char="•"/>
            </a:pPr>
            <a:r>
              <a:rPr lang="en-US" sz="1800" dirty="0" smtClean="0"/>
              <a:t>Minimum distance sensors</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a:t>
            </a:r>
          </a:p>
          <a:p>
            <a:pPr>
              <a:buFont typeface="Arial" pitchFamily="34" charset="0"/>
              <a:buChar char="•"/>
            </a:pPr>
            <a:r>
              <a:rPr lang="en-US" sz="1800" dirty="0" smtClean="0"/>
              <a:t>Surface area sensors</a:t>
            </a:r>
          </a:p>
          <a:p>
            <a:pPr>
              <a:buFont typeface="Arial" pitchFamily="34" charset="0"/>
              <a:buChar char="•"/>
            </a:pPr>
            <a:r>
              <a:rPr lang="en-US" sz="1800" dirty="0" smtClean="0"/>
              <a:t>Custom sensors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Sensors</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Although there are several types of sensors, you follow the same basic steps when creating any sensor:</a:t>
            </a:r>
          </a:p>
          <a:p>
            <a:pPr marL="0"/>
            <a:endParaRPr lang="en-US" sz="1800" dirty="0" smtClean="0"/>
          </a:p>
          <a:p>
            <a:pPr marL="0">
              <a:buFont typeface="+mj-lt"/>
              <a:buAutoNum type="arabicPeriod"/>
            </a:pPr>
            <a:r>
              <a:rPr lang="en-US" sz="1800" dirty="0" smtClean="0"/>
              <a:t>From the Sensors tab on </a:t>
            </a:r>
            <a:r>
              <a:rPr lang="en-US" sz="1800" dirty="0" err="1" smtClean="0"/>
              <a:t>PathFinder</a:t>
            </a:r>
            <a:r>
              <a:rPr lang="en-US" sz="1800" dirty="0" smtClean="0"/>
              <a:t>, select the sensor type you want.</a:t>
            </a:r>
          </a:p>
          <a:p>
            <a:pPr marL="0">
              <a:buFont typeface="+mj-lt"/>
              <a:buAutoNum type="arabicPeriod"/>
            </a:pPr>
            <a:r>
              <a:rPr lang="en-US" sz="1800" dirty="0" smtClean="0"/>
              <a:t>Define what you want to track in the design.</a:t>
            </a:r>
          </a:p>
          <a:p>
            <a:pPr marL="0">
              <a:buFont typeface="+mj-lt"/>
              <a:buAutoNum type="arabicPeriod"/>
            </a:pPr>
            <a:r>
              <a:rPr lang="en-US" sz="1800" dirty="0" smtClean="0"/>
              <a:t>Define the operating limits for the sensor.</a:t>
            </a:r>
          </a:p>
          <a:p>
            <a:pPr marL="0"/>
            <a:endParaRPr lang="en-US" sz="1800" dirty="0" smtClean="0"/>
          </a:p>
          <a:p>
            <a:pPr marL="0"/>
            <a:r>
              <a:rPr lang="en-US" sz="1800" dirty="0" smtClean="0"/>
              <a:t>Every sensor you define in the document is displayed and managed on the Sensors tab on </a:t>
            </a:r>
            <a:r>
              <a:rPr lang="en-US" sz="1800" dirty="0" err="1" smtClean="0"/>
              <a:t>PathFinder</a:t>
            </a:r>
            <a:r>
              <a:rPr lang="en-US" sz="1800" dirty="0" smtClean="0"/>
              <a:t>.</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a sensor</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a:buFont typeface="Arial" pitchFamily="34" charset="0"/>
              <a:buChar char="•"/>
            </a:pPr>
            <a:r>
              <a:rPr lang="en-US" sz="1800" dirty="0" smtClean="0"/>
              <a:t>Minimum distance sensors </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 </a:t>
            </a:r>
          </a:p>
          <a:p>
            <a:pPr>
              <a:buFont typeface="Arial" pitchFamily="34" charset="0"/>
              <a:buChar char="•"/>
            </a:pPr>
            <a:r>
              <a:rPr lang="en-US" sz="1800" dirty="0" smtClean="0"/>
              <a:t>Surface area </a:t>
            </a:r>
          </a:p>
          <a:p>
            <a:pPr>
              <a:buFont typeface="Arial" pitchFamily="34" charset="0"/>
              <a:buChar char="•"/>
            </a:pPr>
            <a:r>
              <a:rPr lang="en-US" sz="1800" dirty="0" smtClean="0"/>
              <a:t>Custom sensors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 Types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Deleting assembly relationships</a:t>
            </a:r>
          </a:p>
          <a:p>
            <a:pPr marL="177800" indent="-177800" eaLnBrk="1" hangingPunct="1">
              <a:buClr>
                <a:schemeClr val="tx2"/>
              </a:buClr>
              <a:buFont typeface="Wingdings" pitchFamily="2" charset="2"/>
              <a:buChar char="§"/>
            </a:pPr>
            <a:r>
              <a:rPr lang="en-US" dirty="0" smtClean="0"/>
              <a:t>Replacing relationships</a:t>
            </a:r>
          </a:p>
          <a:p>
            <a:pPr marL="177800" indent="-177800" eaLnBrk="1" hangingPunct="1">
              <a:buClr>
                <a:schemeClr val="tx2"/>
              </a:buClr>
              <a:buFont typeface="Wingdings" pitchFamily="2" charset="2"/>
              <a:buChar char="§"/>
            </a:pPr>
            <a:r>
              <a:rPr lang="en-US" dirty="0" smtClean="0"/>
              <a:t>Conflicting relationships</a:t>
            </a:r>
          </a:p>
          <a:p>
            <a:pPr marL="177800" indent="-177800" eaLnBrk="1" hangingPunct="1">
              <a:buClr>
                <a:schemeClr val="tx2"/>
              </a:buClr>
              <a:buFont typeface="Wingdings" pitchFamily="2" charset="2"/>
              <a:buChar char="§"/>
            </a:pPr>
            <a:r>
              <a:rPr lang="en-US" dirty="0" smtClean="0"/>
              <a:t>Suppressing assembly relationships</a:t>
            </a:r>
          </a:p>
          <a:p>
            <a:pPr marL="177800" indent="-177800" eaLnBrk="1" hangingPunct="1">
              <a:buClr>
                <a:schemeClr val="tx2"/>
              </a:buClr>
              <a:buFont typeface="Wingdings" pitchFamily="2" charset="2"/>
              <a:buChar char="§"/>
            </a:pPr>
            <a:r>
              <a:rPr lang="en-US" dirty="0" smtClean="0"/>
              <a:t>Displaying document status in </a:t>
            </a:r>
            <a:r>
              <a:rPr lang="en-US" dirty="0" err="1" smtClean="0"/>
              <a:t>PathFinder</a:t>
            </a:r>
            <a:endParaRPr lang="en-US" dirty="0" smtClean="0"/>
          </a:p>
          <a:p>
            <a:pPr marL="177800" indent="-177800" eaLnBrk="1" hangingPunct="1">
              <a:buClr>
                <a:schemeClr val="tx2"/>
              </a:buClr>
              <a:buFont typeface="Wingdings" pitchFamily="2" charset="2"/>
              <a:buChar char="§"/>
            </a:pPr>
            <a:r>
              <a:rPr lang="en-US" dirty="0" smtClean="0"/>
              <a:t>Dashed line in the bottom pane</a:t>
            </a:r>
          </a:p>
          <a:p>
            <a:pPr marL="177800" indent="-177800" eaLnBrk="1" hangingPunct="1">
              <a:buClr>
                <a:schemeClr val="tx2"/>
              </a:buClr>
              <a:buFont typeface="Wingdings" pitchFamily="2" charset="2"/>
              <a:buChar char="§"/>
            </a:pPr>
            <a:r>
              <a:rPr lang="en-US" dirty="0" smtClean="0"/>
              <a:t>Managing relationships in nested assemblies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46567" y="379228"/>
            <a:ext cx="6216650" cy="808038"/>
          </a:xfrm>
        </p:spPr>
        <p:txBody>
          <a:bodyPr/>
          <a:lstStyle/>
          <a:p>
            <a:pPr eaLnBrk="1" hangingPunct="1"/>
            <a:r>
              <a:rPr lang="en-US" sz="3200" i="1" dirty="0" err="1" smtClean="0"/>
              <a:t>PathFinder</a:t>
            </a:r>
            <a:r>
              <a:rPr lang="en-US" sz="3200" i="1" dirty="0" smtClean="0"/>
              <a:t> in assemblies (continued)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allows you to check for interference between parts in assemblies using the Check Interference command on the Inspect tab.</a:t>
            </a:r>
          </a:p>
          <a:p>
            <a:pPr marL="0">
              <a:buFont typeface="Arial" pitchFamily="34" charset="0"/>
              <a:buChar char="•"/>
            </a:pPr>
            <a:endParaRPr lang="en-US" sz="1800" dirty="0" smtClean="0"/>
          </a:p>
          <a:p>
            <a:pPr marL="0"/>
            <a:r>
              <a:rPr lang="en-US" sz="1800" dirty="0" smtClean="0"/>
              <a:t>To run an interference analysis, you must create one or two sets of parts. A set of parts typically contains many parts; however, each set can contain any number of parts. If a set of parts will include all the parts in a subassembly, you can select the subassembly using the </a:t>
            </a:r>
            <a:r>
              <a:rPr lang="en-US" sz="1800" dirty="0" err="1" smtClean="0"/>
              <a:t>PathFinder</a:t>
            </a:r>
            <a:r>
              <a:rPr lang="en-US" sz="1800" dirty="0" smtClean="0"/>
              <a:t>.</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Checking interference on parts</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You can check parts in the following ways during the interference analysis:</a:t>
            </a:r>
          </a:p>
          <a:p>
            <a:pPr>
              <a:buFont typeface="Arial" pitchFamily="34" charset="0"/>
              <a:buChar char="•"/>
            </a:pPr>
            <a:r>
              <a:rPr lang="en-US" sz="1800" dirty="0" smtClean="0"/>
              <a:t>All parts of set one against all parts of set two.</a:t>
            </a:r>
          </a:p>
          <a:p>
            <a:pPr>
              <a:buFont typeface="Arial" pitchFamily="34" charset="0"/>
              <a:buChar char="•"/>
            </a:pPr>
            <a:r>
              <a:rPr lang="en-US" sz="1800" dirty="0" smtClean="0"/>
              <a:t>All parts of set one against all other parts in the active assembly.</a:t>
            </a:r>
          </a:p>
          <a:p>
            <a:pPr>
              <a:buFont typeface="Arial" pitchFamily="34" charset="0"/>
              <a:buChar char="•"/>
            </a:pPr>
            <a:r>
              <a:rPr lang="en-US" sz="1800" dirty="0" smtClean="0"/>
              <a:t>All parts of set one against all currently displayed parts.</a:t>
            </a:r>
          </a:p>
          <a:p>
            <a:pPr>
              <a:buFont typeface="Arial" pitchFamily="34" charset="0"/>
              <a:buChar char="•"/>
            </a:pPr>
            <a:r>
              <a:rPr lang="en-US" sz="1800" dirty="0" smtClean="0"/>
              <a:t>All parts of set one against themselves.</a:t>
            </a:r>
          </a:p>
          <a:p>
            <a:pPr>
              <a:buFont typeface="Arial" pitchFamily="34" charset="0"/>
              <a:buChar char="•"/>
            </a:pPr>
            <a:endParaRPr lang="en-US" sz="1800" dirty="0" smtClean="0"/>
          </a:p>
          <a:p>
            <a:pPr marL="0"/>
            <a:r>
              <a:rPr lang="en-US" sz="1800" dirty="0" smtClean="0"/>
              <a:t>Unless you indicate otherwise, the software uses the first option, checking all the parts of set one against all the parts of set two.</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Checking sets of parts for interference</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Before running the interference analysis, you can set options for analyzing results. The following methods are available:</a:t>
            </a:r>
          </a:p>
          <a:p>
            <a:pPr marL="0">
              <a:buFont typeface="Arial" pitchFamily="34" charset="0"/>
              <a:buChar char="•"/>
            </a:pPr>
            <a:endParaRPr lang="en-US" sz="1800" dirty="0" smtClean="0"/>
          </a:p>
          <a:p>
            <a:pPr marL="0">
              <a:buFont typeface="Arial" pitchFamily="34" charset="0"/>
              <a:buChar char="•"/>
            </a:pPr>
            <a:r>
              <a:rPr lang="en-US" sz="1800" dirty="0" smtClean="0"/>
              <a:t>Output a report to a text file.</a:t>
            </a:r>
          </a:p>
          <a:p>
            <a:pPr marL="0">
              <a:buFont typeface="Arial" pitchFamily="34" charset="0"/>
              <a:buChar char="•"/>
            </a:pPr>
            <a:r>
              <a:rPr lang="en-US" sz="1800" dirty="0" smtClean="0"/>
              <a:t>Display the interfering volumes.</a:t>
            </a:r>
          </a:p>
          <a:p>
            <a:pPr marL="0">
              <a:buFont typeface="Arial" pitchFamily="34" charset="0"/>
              <a:buChar char="•"/>
            </a:pPr>
            <a:r>
              <a:rPr lang="en-US" sz="1800" dirty="0" smtClean="0"/>
              <a:t>Save the interfering volumes as parts.</a:t>
            </a:r>
          </a:p>
          <a:p>
            <a:pPr marL="0">
              <a:buFont typeface="Arial" pitchFamily="34" charset="0"/>
              <a:buChar char="•"/>
            </a:pPr>
            <a:r>
              <a:rPr lang="en-US" sz="1800" dirty="0" smtClean="0"/>
              <a:t>Highlight the interfering parts.</a:t>
            </a:r>
          </a:p>
          <a:p>
            <a:pPr marL="0">
              <a:buFont typeface="Arial" pitchFamily="34" charset="0"/>
              <a:buChar char="•"/>
            </a:pPr>
            <a:r>
              <a:rPr lang="en-US" sz="1800" dirty="0" smtClean="0"/>
              <a:t>Dim the display of parts that do not interfere.</a:t>
            </a:r>
          </a:p>
          <a:p>
            <a:pPr marL="0">
              <a:buFont typeface="Arial" pitchFamily="34" charset="0"/>
              <a:buChar char="•"/>
            </a:pPr>
            <a:r>
              <a:rPr lang="en-US" sz="1800" dirty="0" smtClean="0"/>
              <a:t>Hide parts not selected for an interference check.</a:t>
            </a:r>
          </a:p>
          <a:p>
            <a:pPr marL="0"/>
            <a:endParaRPr lang="en-US" sz="1800" dirty="0" smtClean="0"/>
          </a:p>
          <a:p>
            <a:pPr marL="0"/>
            <a:r>
              <a:rPr lang="en-US" sz="1800" dirty="0" smtClean="0"/>
              <a:t>If no interferences were detected during the interference analysis, the software displays a message box telling you that no interferences were detected.</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Analyzing interference results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Computing mass properties of an assembly</a:t>
            </a:r>
          </a:p>
          <a:p>
            <a:pPr marL="0"/>
            <a:r>
              <a:rPr lang="en-US" dirty="0" smtClean="0"/>
              <a:t>Activity – Analyzing motion</a:t>
            </a:r>
          </a:p>
          <a:p>
            <a:pPr marL="0"/>
            <a:r>
              <a:rPr lang="en-US" dirty="0" smtClean="0"/>
              <a:t>Activity – Creating a sensor</a:t>
            </a:r>
          </a:p>
          <a:p>
            <a:pPr marL="0"/>
            <a:r>
              <a:rPr lang="en-US" dirty="0" smtClean="0"/>
              <a:t>Activity – Interference checking</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Revising assemblies</a:t>
            </a:r>
            <a:endParaRPr lang="en-US" b="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procedures and examples covered in this activity are only those that are delivered with the Solid Edge product and does not include other data management products, such as </a:t>
            </a:r>
            <a:r>
              <a:rPr lang="en-US" sz="1800" dirty="0" err="1" smtClean="0"/>
              <a:t>Teamcenter</a:t>
            </a:r>
            <a:r>
              <a:rPr lang="en-US" sz="1800" dirty="0" smtClean="0"/>
              <a:t>.  Please refer to the documentation within data management programs if you have them.</a:t>
            </a:r>
          </a:p>
          <a:p>
            <a:pPr marL="0"/>
            <a:endParaRPr lang="en-US" sz="1800" dirty="0" smtClean="0"/>
          </a:p>
          <a:p>
            <a:pPr marL="0"/>
            <a:r>
              <a:rPr lang="en-US" sz="1800" dirty="0" smtClean="0"/>
              <a:t>Solid Edge supports assembly management, including the process of revising assemblies. View and Markup : revision manager lets you copy an assembly, replace parts in it, and create new revisions of the assembly and its parts. Document management tools in Solid Edge enable efficient management of Solid Edge documents and related information. Use these tools to save descriptive information about a document, control access to files, and track a file’s progress through the work cycle. Searching for and retrieving documents is easy with user-defined search criteria. Documents can be routed to a group of users for review, approval, or rejection. Windows explorer can access many document management tasks. A shortcut menu displays Solid Edge-related commands when you click the right mouse button over a Solid Edge file in Windows explorer.</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Revising Assemblies</a:t>
            </a:r>
            <a:endParaRPr lang="en-US" sz="2800" i="1"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Templates are the starting point for creating new Solid Edge files. </a:t>
            </a:r>
          </a:p>
          <a:p>
            <a:pPr marL="0"/>
            <a:endParaRPr lang="en-US" sz="1800" dirty="0" smtClean="0"/>
          </a:p>
          <a:p>
            <a:pPr marL="0"/>
            <a:r>
              <a:rPr lang="en-US" sz="1800" dirty="0" smtClean="0"/>
              <a:t>Templates are Solid Edge files that can be customized with properties, like units, drafting standards, text sizes and much more.  </a:t>
            </a:r>
          </a:p>
          <a:p>
            <a:pPr marL="0"/>
            <a:endParaRPr lang="en-US" sz="1800" dirty="0" smtClean="0"/>
          </a:p>
          <a:p>
            <a:pPr marL="0"/>
            <a:r>
              <a:rPr lang="en-US" sz="1800" dirty="0" smtClean="0"/>
              <a:t>Templates can be set up on networks so many users have the same parameters when starting a design.</a:t>
            </a:r>
          </a:p>
          <a:p>
            <a:pPr marL="0"/>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Templates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Using document properties, you can store document information with the document itself, instead of in a separate database.</a:t>
            </a:r>
          </a:p>
          <a:p>
            <a:pPr marL="0"/>
            <a:endParaRPr lang="en-US" sz="1800" dirty="0" smtClean="0"/>
          </a:p>
          <a:p>
            <a:pPr marL="0"/>
            <a:r>
              <a:rPr lang="en-US" sz="1800" dirty="0" smtClean="0"/>
              <a:t>Some of the properties you can set:</a:t>
            </a:r>
          </a:p>
          <a:p>
            <a:pPr marL="0">
              <a:buFont typeface="Arial" pitchFamily="34" charset="0"/>
              <a:buChar char="•"/>
            </a:pPr>
            <a:r>
              <a:rPr lang="en-US" sz="1800" dirty="0" smtClean="0"/>
              <a:t>Units of measure</a:t>
            </a:r>
          </a:p>
          <a:p>
            <a:pPr marL="0">
              <a:buFont typeface="Arial" pitchFamily="34" charset="0"/>
              <a:buChar char="•"/>
            </a:pPr>
            <a:r>
              <a:rPr lang="en-US" sz="1800" dirty="0" smtClean="0"/>
              <a:t>Dimension style properties</a:t>
            </a:r>
          </a:p>
          <a:p>
            <a:pPr marL="0">
              <a:buFont typeface="Arial" pitchFamily="34" charset="0"/>
              <a:buChar char="•"/>
            </a:pPr>
            <a:r>
              <a:rPr lang="en-US" sz="1800" dirty="0" smtClean="0"/>
              <a:t>Preview properties</a:t>
            </a:r>
          </a:p>
          <a:p>
            <a:pPr marL="0">
              <a:buFont typeface="Arial" pitchFamily="34" charset="0"/>
              <a:buChar char="•"/>
            </a:pPr>
            <a:r>
              <a:rPr lang="en-US" sz="1800" dirty="0" smtClean="0"/>
              <a:t>General statistics, such as title, author and keywords for searching</a:t>
            </a:r>
          </a:p>
          <a:p>
            <a:pPr marL="0">
              <a:buFont typeface="Arial" pitchFamily="34" charset="0"/>
              <a:buChar char="•"/>
            </a:pPr>
            <a:r>
              <a:rPr lang="en-US" sz="1800" dirty="0" smtClean="0"/>
              <a:t>Custom properties</a:t>
            </a:r>
          </a:p>
          <a:p>
            <a:pPr marL="0">
              <a:buFont typeface="Arial" pitchFamily="34" charset="0"/>
              <a:buChar char="•"/>
            </a:pPr>
            <a:r>
              <a:rPr lang="en-US" sz="1800" dirty="0" smtClean="0"/>
              <a:t>Document Status (</a:t>
            </a:r>
            <a:r>
              <a:rPr lang="en-US" sz="1800" dirty="0" err="1" smtClean="0"/>
              <a:t>ie</a:t>
            </a:r>
            <a:r>
              <a:rPr lang="en-US" sz="1800" dirty="0" smtClean="0"/>
              <a:t>. Available, In Work, Released, </a:t>
            </a:r>
            <a:r>
              <a:rPr lang="en-US" sz="1800" dirty="0" err="1" smtClean="0"/>
              <a:t>Baselined</a:t>
            </a:r>
            <a:r>
              <a:rPr lang="en-US" sz="1800" dirty="0" smtClean="0"/>
              <a:t>, etc.)</a:t>
            </a:r>
          </a:p>
          <a:p>
            <a:pPr marL="0"/>
            <a:endParaRPr lang="en-US" sz="1800" dirty="0" smtClean="0"/>
          </a:p>
          <a:p>
            <a:pPr marL="0"/>
            <a:endParaRPr lang="en-US" sz="1800" dirty="0" smtClean="0"/>
          </a:p>
          <a:p>
            <a:pPr marL="0"/>
            <a:r>
              <a:rPr lang="en-US" sz="1800" dirty="0" smtClean="0"/>
              <a:t>Propseed.txt is an ASCII text file that is used to populate values on the Properties dialog box. You can use a text editor, such as Notepad, to add values to the file. The path to this file can be set up to be on a network share, like a template so users have access to a common file.</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Standard and Custom properties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track or change the status of a document (</a:t>
            </a:r>
            <a:r>
              <a:rPr lang="en-US" sz="1800" dirty="0" err="1" smtClean="0"/>
              <a:t>ie</a:t>
            </a:r>
            <a:r>
              <a:rPr lang="en-US" sz="1800" dirty="0" smtClean="0"/>
              <a:t>. Available, In Work, Released, </a:t>
            </a:r>
            <a:r>
              <a:rPr lang="en-US" sz="1800" dirty="0" err="1" smtClean="0"/>
              <a:t>Baselined</a:t>
            </a:r>
            <a:r>
              <a:rPr lang="en-US" sz="1800" dirty="0" smtClean="0"/>
              <a:t>, etc.) in the Status page of the File Properties dialog box.</a:t>
            </a:r>
          </a:p>
          <a:p>
            <a:pPr marL="0"/>
            <a:endParaRPr lang="en-US" sz="1800" dirty="0" smtClean="0"/>
          </a:p>
          <a:p>
            <a:pPr marL="0"/>
            <a:r>
              <a:rPr lang="en-US" sz="1800" dirty="0" smtClean="0"/>
              <a:t>You can determine the status of a document within its life cycle or browse parts of the document tree. A document tree consists of a top-level document and subdocuments. The status of a document can be updated using the Update Status Info command, available from the shortcut menu in </a:t>
            </a:r>
            <a:r>
              <a:rPr lang="en-US" sz="1800" dirty="0" err="1" smtClean="0"/>
              <a:t>PathFinder</a:t>
            </a:r>
            <a:r>
              <a:rPr lang="en-US" sz="1800" dirty="0" smtClean="0"/>
              <a:t> while no item is highlighted.</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Concurrent design and document status</a:t>
            </a:r>
            <a:endParaRPr lang="en-US" sz="2800" i="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Changing Document status</a:t>
            </a:r>
          </a:p>
          <a:p>
            <a:endParaRPr lang="en-US" sz="1800" dirty="0" smtClean="0"/>
          </a:p>
          <a:p>
            <a:pPr marL="0"/>
            <a:r>
              <a:rPr lang="en-US" sz="1800" dirty="0" smtClean="0"/>
              <a:t>The software tracks the status of a document with a status property. </a:t>
            </a:r>
          </a:p>
          <a:p>
            <a:pPr marL="0"/>
            <a:endParaRPr lang="en-US" sz="1800" dirty="0" smtClean="0"/>
          </a:p>
          <a:p>
            <a:pPr marL="0"/>
            <a:r>
              <a:rPr lang="en-US" sz="1800" b="1" dirty="0" smtClean="0"/>
              <a:t>Available:</a:t>
            </a:r>
          </a:p>
          <a:p>
            <a:pPr marL="0"/>
            <a:r>
              <a:rPr lang="en-US" sz="1800" dirty="0" smtClean="0"/>
              <a:t>When you create a document, the default status property is set to </a:t>
            </a:r>
            <a:r>
              <a:rPr lang="en-US" sz="1800" u="sng" dirty="0" smtClean="0"/>
              <a:t>available</a:t>
            </a:r>
            <a:r>
              <a:rPr lang="en-US" sz="1800" dirty="0" smtClean="0"/>
              <a:t>. </a:t>
            </a:r>
          </a:p>
          <a:p>
            <a:pPr marL="0"/>
            <a:endParaRPr lang="en-US" sz="1800" dirty="0" smtClean="0"/>
          </a:p>
          <a:p>
            <a:pPr marL="0"/>
            <a:r>
              <a:rPr lang="en-US" sz="1800" b="1" dirty="0" smtClean="0"/>
              <a:t>In Work:</a:t>
            </a:r>
          </a:p>
          <a:p>
            <a:pPr marL="0"/>
            <a:r>
              <a:rPr lang="en-US" sz="1800" dirty="0" smtClean="0"/>
              <a:t>If you want to work with a document for an extended time, you can use the Properties command on the File menu to change the status to </a:t>
            </a:r>
            <a:r>
              <a:rPr lang="en-US" sz="1800" u="sng" dirty="0" smtClean="0"/>
              <a:t>in work</a:t>
            </a:r>
            <a:r>
              <a:rPr lang="en-US" sz="1800" dirty="0" smtClean="0"/>
              <a:t>. </a:t>
            </a:r>
          </a:p>
          <a:p>
            <a:pPr marL="0"/>
            <a:endParaRPr lang="en-US" sz="1800" dirty="0" smtClean="0"/>
          </a:p>
          <a:p>
            <a:pPr marL="0"/>
            <a:r>
              <a:rPr lang="en-US" sz="1800" b="1" dirty="0" smtClean="0"/>
              <a:t>In Review:</a:t>
            </a:r>
          </a:p>
          <a:p>
            <a:pPr marL="0"/>
            <a:r>
              <a:rPr lang="en-US" sz="1800" dirty="0" smtClean="0"/>
              <a:t>The software then stores your user name with the document. If you want to review information in a document, you can change the status to </a:t>
            </a:r>
            <a:r>
              <a:rPr lang="en-US" sz="1800" u="sng" dirty="0" smtClean="0"/>
              <a:t>in review</a:t>
            </a:r>
            <a:r>
              <a:rPr lang="en-US" sz="1800" dirty="0" smtClean="0"/>
              <a:t>. </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Concurrent design and document status</a:t>
            </a:r>
            <a:endParaRPr lang="en-US" sz="2800"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Part positioning workflows</a:t>
            </a:r>
          </a:p>
          <a:p>
            <a:pPr marL="177800" indent="-177800" eaLnBrk="1" hangingPunct="1">
              <a:buClr>
                <a:schemeClr val="tx2"/>
              </a:buClr>
              <a:buFont typeface="Wingdings" pitchFamily="2" charset="2"/>
              <a:buChar char="§"/>
            </a:pPr>
            <a:r>
              <a:rPr lang="en-US" dirty="0" smtClean="0"/>
              <a:t>Maintaining assembly relationships</a:t>
            </a:r>
          </a:p>
          <a:p>
            <a:pPr marL="177800" indent="-177800" eaLnBrk="1" hangingPunct="1">
              <a:buClr>
                <a:schemeClr val="tx2"/>
              </a:buClr>
              <a:buFont typeface="Wingdings" pitchFamily="2" charset="2"/>
              <a:buChar char="§"/>
            </a:pPr>
            <a:r>
              <a:rPr lang="en-US" dirty="0" smtClean="0"/>
              <a:t>Capturing design intent</a:t>
            </a:r>
          </a:p>
          <a:p>
            <a:pPr marL="177800" indent="-177800" eaLnBrk="1" hangingPunct="1">
              <a:buClr>
                <a:schemeClr val="tx2"/>
              </a:buClr>
              <a:buFont typeface="Wingdings" pitchFamily="2" charset="2"/>
              <a:buChar char="§"/>
            </a:pPr>
            <a:r>
              <a:rPr lang="en-US" dirty="0" smtClean="0"/>
              <a:t>Assembly relationships and part movement</a:t>
            </a:r>
          </a:p>
          <a:p>
            <a:pPr marL="177800" indent="-177800" eaLnBrk="1" hangingPunct="1">
              <a:buClr>
                <a:schemeClr val="tx2"/>
              </a:buClr>
              <a:buFont typeface="Wingdings" pitchFamily="2" charset="2"/>
              <a:buChar char="§"/>
            </a:pPr>
            <a:r>
              <a:rPr lang="en-US" dirty="0" err="1" smtClean="0"/>
              <a:t>FlashFit</a:t>
            </a:r>
            <a:endParaRPr lang="en-US" dirty="0" smtClean="0"/>
          </a:p>
          <a:p>
            <a:pPr marL="177800" indent="-177800" eaLnBrk="1" hangingPunct="1">
              <a:buClr>
                <a:schemeClr val="tx2"/>
              </a:buClr>
              <a:buFont typeface="Wingdings" pitchFamily="2" charset="2"/>
              <a:buChar char="§"/>
            </a:pPr>
            <a:r>
              <a:rPr lang="en-US" dirty="0" err="1" smtClean="0"/>
              <a:t>FlashFit</a:t>
            </a:r>
            <a:r>
              <a:rPr lang="en-US" dirty="0" smtClean="0"/>
              <a:t> options</a:t>
            </a:r>
          </a:p>
          <a:p>
            <a:pPr marL="177800" indent="-177800" eaLnBrk="1" hangingPunct="1">
              <a:buClr>
                <a:schemeClr val="tx2"/>
              </a:buClr>
              <a:buFont typeface="Wingdings" pitchFamily="2" charset="2"/>
              <a:buChar char="§"/>
            </a:pPr>
            <a:r>
              <a:rPr lang="en-US" dirty="0" smtClean="0"/>
              <a:t>Moving and rotating parts with </a:t>
            </a:r>
            <a:r>
              <a:rPr lang="en-US" dirty="0" err="1" smtClean="0"/>
              <a:t>FlashFit</a:t>
            </a:r>
            <a:endParaRPr lang="en-US" dirty="0" smtClean="0"/>
          </a:p>
          <a:p>
            <a:pPr marL="177800" indent="-177800" eaLnBrk="1" hangingPunct="1">
              <a:buClr>
                <a:schemeClr val="tx2"/>
              </a:buClr>
              <a:buFont typeface="Wingdings" pitchFamily="2" charset="2"/>
              <a:buChar char="§"/>
            </a:pPr>
            <a:r>
              <a:rPr lang="en-US" dirty="0" smtClean="0"/>
              <a:t>Traditional part positioning workflow</a:t>
            </a:r>
          </a:p>
          <a:p>
            <a:pPr marL="177800" indent="-177800" eaLnBrk="1" hangingPunct="1">
              <a:buClr>
                <a:schemeClr val="tx2"/>
              </a:buClr>
              <a:buFont typeface="Wingdings" pitchFamily="2" charset="2"/>
              <a:buChar char="§"/>
            </a:pPr>
            <a:r>
              <a:rPr lang="en-US" dirty="0" smtClean="0"/>
              <a:t>Reduced steps</a:t>
            </a:r>
          </a:p>
          <a:p>
            <a:pPr marL="177800" indent="-177800" eaLnBrk="1" hangingPunct="1">
              <a:buClr>
                <a:schemeClr val="tx2"/>
              </a:buClr>
              <a:buFont typeface="Wingdings" pitchFamily="2" charset="2"/>
              <a:buChar char="§"/>
            </a:pPr>
            <a:r>
              <a:rPr lang="en-US" dirty="0" smtClean="0"/>
              <a:t>Capture fit</a:t>
            </a:r>
          </a:p>
          <a:p>
            <a:pPr marL="177800" indent="-177800" eaLnBrk="1" hangingPunct="1">
              <a:buClr>
                <a:schemeClr val="tx2"/>
              </a:buClr>
              <a:buFont typeface="Wingdings" pitchFamily="2" charset="2"/>
              <a:buChar char="§"/>
            </a:pPr>
            <a:r>
              <a:rPr lang="en-US" dirty="0" smtClean="0"/>
              <a:t>Defining offset values</a:t>
            </a:r>
          </a:p>
          <a:p>
            <a:pPr marL="177800" indent="-177800" eaLnBrk="1" hangingPunct="1">
              <a:buClr>
                <a:schemeClr val="tx2"/>
              </a:buClr>
              <a:buFont typeface="Wingdings" pitchFamily="2" charset="2"/>
              <a:buChar char="§"/>
            </a:pPr>
            <a:r>
              <a:rPr lang="en-US" dirty="0" smtClean="0"/>
              <a:t>Locking and unlocking rotation on axial align relationships</a:t>
            </a:r>
          </a:p>
          <a:p>
            <a:pPr marL="177800" indent="-177800" eaLnBrk="1" hangingPunct="1">
              <a:buClr>
                <a:schemeClr val="tx2"/>
              </a:buClr>
              <a:buFont typeface="Wingdings" pitchFamily="2" charset="2"/>
              <a:buChar char="§"/>
            </a:pPr>
            <a:r>
              <a:rPr lang="en-US" dirty="0" smtClean="0"/>
              <a:t>Assembly relationship dimensions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Assembly relationships</a:t>
            </a:r>
            <a:endParaRPr lang="en-US" sz="2800" i="1"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endParaRPr lang="en-US" sz="1800" dirty="0" smtClean="0"/>
          </a:p>
          <a:p>
            <a:pPr marL="0"/>
            <a:r>
              <a:rPr lang="en-US" sz="1800" b="1" dirty="0" err="1" smtClean="0"/>
              <a:t>Baselined</a:t>
            </a:r>
            <a:r>
              <a:rPr lang="en-US" sz="1800" b="1" dirty="0" smtClean="0"/>
              <a:t>:</a:t>
            </a:r>
          </a:p>
          <a:p>
            <a:pPr marL="0"/>
            <a:r>
              <a:rPr lang="en-US" sz="1800" dirty="0" smtClean="0"/>
              <a:t>You can use the Properties command to </a:t>
            </a:r>
            <a:r>
              <a:rPr lang="en-US" sz="1800" u="sng" dirty="0" smtClean="0"/>
              <a:t>baseline</a:t>
            </a:r>
            <a:r>
              <a:rPr lang="en-US" sz="1800" dirty="0" smtClean="0"/>
              <a:t> a document, freezing it and preventing further modification. Documents linked to a </a:t>
            </a:r>
            <a:r>
              <a:rPr lang="en-US" sz="1800" dirty="0" err="1" smtClean="0"/>
              <a:t>baselined</a:t>
            </a:r>
            <a:r>
              <a:rPr lang="en-US" sz="1800" dirty="0" smtClean="0"/>
              <a:t> document are not frozen. You must either baseline or release any linked documents that you want to freeze from modifications. </a:t>
            </a:r>
          </a:p>
          <a:p>
            <a:pPr marL="0"/>
            <a:endParaRPr lang="en-US" sz="1800" dirty="0" smtClean="0"/>
          </a:p>
          <a:p>
            <a:pPr marL="0"/>
            <a:r>
              <a:rPr lang="en-US" sz="1800" b="1" dirty="0" smtClean="0"/>
              <a:t>Released:</a:t>
            </a:r>
          </a:p>
          <a:p>
            <a:pPr marL="0"/>
            <a:r>
              <a:rPr lang="en-US" sz="1800" dirty="0" smtClean="0"/>
              <a:t>Base documents contain all the links for individual documents. Individual documents can contain parts, floorplans, drawings, and so forth. You can use the Properties command to release a base document and its individual documents at the same time, or you can release individual documents. </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Concurrent design and document status</a:t>
            </a:r>
            <a:endParaRPr lang="en-US" sz="2800" i="1"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Property Manager dialog box is displayed to allow you to edit the properties of the active document. You can use the No Levels and BOM View options on the Property Manager dialog box to display the document in a list view with no levels or a BOM view with levels. By default, the view is a list view.</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Property Manager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Revision manager is a tool within the View and Markup product.  </a:t>
            </a:r>
          </a:p>
          <a:p>
            <a:pPr marL="0"/>
            <a:endParaRPr lang="en-US" sz="1800" dirty="0" smtClean="0"/>
          </a:p>
          <a:p>
            <a:pPr marL="0"/>
            <a:endParaRPr lang="en-US" sz="1800" dirty="0" smtClean="0"/>
          </a:p>
          <a:p>
            <a:pPr marL="0"/>
            <a:r>
              <a:rPr lang="en-US" sz="1800" dirty="0" smtClean="0"/>
              <a:t>It allows you to copy and revise assemblies and maintains associative links while doing so.</a:t>
            </a:r>
          </a:p>
          <a:p>
            <a:pPr marL="0"/>
            <a:endParaRPr lang="en-US" sz="1800" dirty="0" smtClean="0"/>
          </a:p>
          <a:p>
            <a:pPr marL="0"/>
            <a:r>
              <a:rPr lang="en-US" sz="1800" dirty="0" smtClean="0"/>
              <a:t>With Revision Manager, you can:</a:t>
            </a:r>
          </a:p>
          <a:p>
            <a:pPr>
              <a:buFont typeface="Arial" pitchFamily="34" charset="0"/>
              <a:buChar char="•"/>
            </a:pPr>
            <a:r>
              <a:rPr lang="en-US" sz="1800" dirty="0" smtClean="0"/>
              <a:t>Copy and rename documents selected for revision to locations you specify.</a:t>
            </a:r>
          </a:p>
          <a:p>
            <a:pPr>
              <a:buFont typeface="Arial" pitchFamily="34" charset="0"/>
              <a:buChar char="•"/>
            </a:pPr>
            <a:r>
              <a:rPr lang="en-US" sz="1800" dirty="0" smtClean="0"/>
              <a:t>Update the revision and document numbers you specify.</a:t>
            </a:r>
          </a:p>
          <a:p>
            <a:pPr>
              <a:buFont typeface="Arial" pitchFamily="34" charset="0"/>
              <a:buChar char="•"/>
            </a:pPr>
            <a:r>
              <a:rPr lang="en-US" sz="1800" dirty="0" smtClean="0"/>
              <a:t>Update or maintain references in the document hierarchy.</a:t>
            </a:r>
          </a:p>
          <a:p>
            <a:pPr>
              <a:buFont typeface="Arial" pitchFamily="34" charset="0"/>
              <a:buChar char="•"/>
            </a:pPr>
            <a:r>
              <a:rPr lang="en-US" sz="1800" dirty="0" smtClean="0"/>
              <a:t>Show the size of documents.</a:t>
            </a:r>
          </a:p>
          <a:p>
            <a:pPr>
              <a:buFont typeface="Arial" pitchFamily="34" charset="0"/>
              <a:buChar char="•"/>
            </a:pPr>
            <a:r>
              <a:rPr lang="en-US" sz="1800" dirty="0" smtClean="0"/>
              <a:t>Copy a row or rows of data to the clipboard for printing.</a:t>
            </a:r>
          </a:p>
          <a:p>
            <a:pPr>
              <a:buFont typeface="Arial" pitchFamily="34" charset="0"/>
              <a:buChar char="•"/>
            </a:pPr>
            <a:r>
              <a:rPr lang="en-US" sz="1800" dirty="0" smtClean="0"/>
              <a:t>Save previous query paths.</a:t>
            </a:r>
          </a:p>
          <a:p>
            <a:pPr>
              <a:buFont typeface="Arial" pitchFamily="34" charset="0"/>
              <a:buChar char="•"/>
            </a:pPr>
            <a:r>
              <a:rPr lang="en-US" sz="1800" dirty="0" smtClean="0"/>
              <a:t>Preview a document.</a:t>
            </a:r>
          </a:p>
          <a:p>
            <a:pPr marL="0"/>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Revision Manager</a:t>
            </a:r>
          </a:p>
        </p:txBody>
      </p:sp>
      <p:pic>
        <p:nvPicPr>
          <p:cNvPr id="2050" name="Picture 2"/>
          <p:cNvPicPr>
            <a:picLocks noChangeAspect="1" noChangeArrowheads="1"/>
          </p:cNvPicPr>
          <p:nvPr/>
        </p:nvPicPr>
        <p:blipFill>
          <a:blip r:embed="rId3" cstate="print"/>
          <a:srcRect/>
          <a:stretch>
            <a:fillRect/>
          </a:stretch>
        </p:blipFill>
        <p:spPr bwMode="auto">
          <a:xfrm>
            <a:off x="3962400" y="1676400"/>
            <a:ext cx="685800" cy="539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Revision manager contains a tool called the Revision manager wizard that helps you enter the correct parameters for what you are trying to do.</a:t>
            </a:r>
          </a:p>
          <a:p>
            <a:pPr marL="0"/>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Revision Manager wizard</a:t>
            </a:r>
          </a:p>
        </p:txBody>
      </p:sp>
      <p:pic>
        <p:nvPicPr>
          <p:cNvPr id="1028" name="Picture 4"/>
          <p:cNvPicPr>
            <a:picLocks noChangeAspect="1" noChangeArrowheads="1"/>
          </p:cNvPicPr>
          <p:nvPr/>
        </p:nvPicPr>
        <p:blipFill>
          <a:blip r:embed="rId3" cstate="print"/>
          <a:srcRect/>
          <a:stretch>
            <a:fillRect/>
          </a:stretch>
        </p:blipFill>
        <p:spPr bwMode="auto">
          <a:xfrm>
            <a:off x="3886200" y="2819400"/>
            <a:ext cx="86677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Revision manager (release and revise)</a:t>
            </a:r>
          </a:p>
          <a:p>
            <a:pPr marL="0"/>
            <a:r>
              <a:rPr lang="en-US" dirty="0" smtClean="0"/>
              <a:t>Activity – Revision manager (revise and release an assembly draft)</a:t>
            </a:r>
          </a:p>
          <a:p>
            <a:pPr marL="0"/>
            <a:r>
              <a:rPr lang="en-US" dirty="0" smtClean="0"/>
              <a:t>Activity – Editing a part in context of the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Reports</a:t>
            </a:r>
            <a:endParaRPr lang="en-US" b="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pPr marL="0"/>
            <a:r>
              <a:rPr lang="en-US" dirty="0" smtClean="0"/>
              <a:t>Solid Edge creates reports that provide information about the components that make up an assembly. You can create:</a:t>
            </a:r>
          </a:p>
          <a:p>
            <a:pPr marL="0"/>
            <a:r>
              <a:rPr lang="en-US" dirty="0" smtClean="0"/>
              <a:t>Assembly reports—For assembly and structural frame models, assembly reports list the parts and subassemblies in the model. </a:t>
            </a:r>
          </a:p>
          <a:p>
            <a:pPr marL="0">
              <a:buFont typeface="Arial" pitchFamily="34" charset="0"/>
              <a:buChar char="•"/>
            </a:pPr>
            <a:r>
              <a:rPr lang="en-US" dirty="0" smtClean="0"/>
              <a:t>You can generate these types of reports:</a:t>
            </a:r>
          </a:p>
          <a:p>
            <a:pPr marL="565468" lvl="3"/>
            <a:r>
              <a:rPr lang="en-US" sz="1800" dirty="0" smtClean="0"/>
              <a:t>Bill of Materials—This report supports item number levels that match the assembly structure. </a:t>
            </a:r>
          </a:p>
          <a:p>
            <a:pPr lvl="3"/>
            <a:r>
              <a:rPr lang="en-US" sz="1800" dirty="0" smtClean="0"/>
              <a:t>Exploded Bill of Materials</a:t>
            </a:r>
          </a:p>
          <a:p>
            <a:pPr lvl="3"/>
            <a:r>
              <a:rPr lang="en-US" sz="1800" dirty="0" smtClean="0"/>
              <a:t>Summary of Atomic Reports</a:t>
            </a:r>
          </a:p>
          <a:p>
            <a:pPr lvl="3"/>
            <a:r>
              <a:rPr lang="en-US" sz="1800" dirty="0" smtClean="0"/>
              <a:t>Parts List—This report is a flat list that shows the quantity of each element.</a:t>
            </a:r>
          </a:p>
          <a:p>
            <a:pPr>
              <a:buFont typeface="Arial" pitchFamily="34" charset="0"/>
              <a:buChar char="•"/>
            </a:pPr>
            <a:r>
              <a:rPr lang="en-US" dirty="0" smtClean="0"/>
              <a:t>Pipe reports—For pipe and tubing models, lists the pipes and fittings in an assembly.</a:t>
            </a:r>
          </a:p>
          <a:p>
            <a:pPr>
              <a:buFont typeface="Arial" pitchFamily="34" charset="0"/>
              <a:buChar char="•"/>
            </a:pPr>
            <a:r>
              <a:rPr lang="en-US" dirty="0" smtClean="0"/>
              <a:t>Harness reports: You can create the following types of wire reports:</a:t>
            </a:r>
          </a:p>
          <a:p>
            <a:pPr lvl="3"/>
            <a:r>
              <a:rPr lang="en-US" dirty="0" smtClean="0"/>
              <a:t>Top Level</a:t>
            </a:r>
          </a:p>
          <a:p>
            <a:pPr lvl="3"/>
            <a:r>
              <a:rPr lang="en-US" dirty="0" smtClean="0"/>
              <a:t>Expanded</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Types of assembly reports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show assembly item numbers in assembly and structural frame reports, and in pipe reports. Assembly item numbers are saved with the assembly and are available for downstream use, for example, in balloons placed on a model and in ballooned parts lists placed on an assembly drawing. This ensures consistent part numbering is propagated across all applications of the model.</a:t>
            </a:r>
          </a:p>
          <a:p>
            <a:pPr marL="0"/>
            <a:endParaRPr lang="en-US" sz="1800" dirty="0" smtClean="0"/>
          </a:p>
          <a:p>
            <a:pPr marL="320040">
              <a:buFont typeface="Arial" pitchFamily="34" charset="0"/>
              <a:buChar char="•"/>
            </a:pPr>
            <a:r>
              <a:rPr lang="en-US" sz="1800" dirty="0" smtClean="0"/>
              <a:t>To create item numbers in the assembly, select the Maintain item numbers check box in the Item Numbers page (Solid Edge Options dialog box).</a:t>
            </a:r>
          </a:p>
          <a:p>
            <a:pPr marL="320040">
              <a:buFont typeface="Arial" pitchFamily="34" charset="0"/>
              <a:buChar char="•"/>
            </a:pPr>
            <a:endParaRPr lang="en-US" sz="1800" dirty="0" smtClean="0"/>
          </a:p>
          <a:p>
            <a:pPr marL="320040">
              <a:buFont typeface="Arial" pitchFamily="34" charset="0"/>
              <a:buChar char="•"/>
            </a:pPr>
            <a:r>
              <a:rPr lang="en-US" sz="1800" dirty="0" smtClean="0"/>
              <a:t>To use these item numbers in assembly reports, select the Use assembly generated item numbers check box, which is available in the Report dialog box. </a:t>
            </a:r>
          </a:p>
          <a:p>
            <a:pPr marL="0"/>
            <a:endParaRPr lang="en-US" sz="1800" dirty="0" smtClean="0"/>
          </a:p>
          <a:p>
            <a:pPr marL="0"/>
            <a:r>
              <a:rPr lang="en-US" sz="1800" dirty="0" smtClean="0"/>
              <a:t>Alternatively, you can leave this option unchecked and have the assembly Report command generate item numbers on the fly. </a:t>
            </a:r>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Showing assembly item numbers in reports</a:t>
            </a:r>
            <a:endParaRPr lang="en-US" sz="32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Item numbers for parts and subassemblies can be created and maintained automatically in an assembly model. Item numbers are based on the assembly structure, that is, the order in which parts, subassemblies, and assemblies are displayed in Assembly </a:t>
            </a:r>
            <a:r>
              <a:rPr lang="en-US" sz="1800" dirty="0" err="1" smtClean="0"/>
              <a:t>PathFinder</a:t>
            </a:r>
            <a:r>
              <a:rPr lang="en-US" sz="1800" dirty="0" smtClean="0"/>
              <a:t>.</a:t>
            </a:r>
          </a:p>
          <a:p>
            <a:pPr marL="0"/>
            <a:endParaRPr lang="en-US" sz="1800" dirty="0" smtClean="0"/>
          </a:p>
          <a:p>
            <a:pPr marL="320040"/>
            <a:r>
              <a:rPr lang="en-US" sz="1800" dirty="0" smtClean="0"/>
              <a:t>Item numbering allows you to:</a:t>
            </a:r>
          </a:p>
          <a:p>
            <a:pPr>
              <a:buFont typeface="Arial" pitchFamily="34" charset="0"/>
              <a:buChar char="•"/>
            </a:pPr>
            <a:r>
              <a:rPr lang="en-US" sz="1800" dirty="0" smtClean="0"/>
              <a:t>Create item numbers in assemblies</a:t>
            </a:r>
          </a:p>
          <a:p>
            <a:pPr marL="320040">
              <a:buFont typeface="Arial" pitchFamily="34" charset="0"/>
              <a:buChar char="•"/>
            </a:pPr>
            <a:r>
              <a:rPr lang="en-US" sz="1800" dirty="0" smtClean="0"/>
              <a:t>Edit item numbers</a:t>
            </a:r>
          </a:p>
          <a:p>
            <a:pPr marL="320040">
              <a:buFont typeface="Arial" pitchFamily="34" charset="0"/>
              <a:buChar char="•"/>
            </a:pPr>
            <a:r>
              <a:rPr lang="en-US" sz="1800" dirty="0" smtClean="0"/>
              <a:t>Use assembly item numbers in reports</a:t>
            </a:r>
          </a:p>
          <a:p>
            <a:pPr marL="320040">
              <a:buFont typeface="Arial" pitchFamily="34" charset="0"/>
              <a:buChar char="•"/>
            </a:pPr>
            <a:r>
              <a:rPr lang="en-US" sz="1800" dirty="0" smtClean="0"/>
              <a:t>Use assembly item numbers in PMI balloons</a:t>
            </a:r>
          </a:p>
          <a:p>
            <a:pPr marL="320040">
              <a:buFont typeface="Arial" pitchFamily="34" charset="0"/>
              <a:buChar char="•"/>
            </a:pPr>
            <a:r>
              <a:rPr lang="en-US" sz="1800" dirty="0" smtClean="0"/>
              <a:t>Use assembly item numbers on a drawing</a:t>
            </a:r>
          </a:p>
          <a:p>
            <a:pPr marL="320040">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Assembly item numbers</a:t>
            </a:r>
            <a:endParaRPr lang="en-US" sz="3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Use the Item Numbers page (Solid Edge Options dialog box) to select an item numbering schema for the parts and subassemblies in the assembly model. Refer to the following table for a comparison of item numbering options.</a:t>
            </a:r>
          </a:p>
        </p:txBody>
      </p:sp>
      <p:sp>
        <p:nvSpPr>
          <p:cNvPr id="4099" name="Title 1"/>
          <p:cNvSpPr>
            <a:spLocks noGrp="1"/>
          </p:cNvSpPr>
          <p:nvPr>
            <p:ph type="title"/>
          </p:nvPr>
        </p:nvSpPr>
        <p:spPr>
          <a:xfrm>
            <a:off x="457200" y="304800"/>
            <a:ext cx="6216650" cy="808038"/>
          </a:xfrm>
        </p:spPr>
        <p:txBody>
          <a:bodyPr/>
          <a:lstStyle/>
          <a:p>
            <a:r>
              <a:rPr lang="en-US" sz="3200" dirty="0" smtClean="0"/>
              <a:t>Item numbering schema</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1905000" y="2286000"/>
            <a:ext cx="5048250"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Assembly Relationship Assistant command</a:t>
            </a:r>
          </a:p>
          <a:p>
            <a:pPr marL="177800" indent="-177800" eaLnBrk="1" hangingPunct="1">
              <a:buClr>
                <a:schemeClr val="tx2"/>
              </a:buClr>
              <a:buFont typeface="Wingdings" pitchFamily="2" charset="2"/>
              <a:buChar char="§"/>
            </a:pPr>
            <a:r>
              <a:rPr lang="en-US" dirty="0" smtClean="0"/>
              <a:t>Applying a connect relationship</a:t>
            </a:r>
          </a:p>
          <a:p>
            <a:pPr marL="177800" indent="-177800" eaLnBrk="1" hangingPunct="1">
              <a:buClr>
                <a:schemeClr val="tx2"/>
              </a:buClr>
              <a:buFont typeface="Wingdings" pitchFamily="2" charset="2"/>
              <a:buChar char="§"/>
            </a:pPr>
            <a:r>
              <a:rPr lang="en-US" dirty="0" smtClean="0"/>
              <a:t>Recognizable elements for the connect relationship</a:t>
            </a:r>
          </a:p>
          <a:p>
            <a:pPr marL="177800" indent="-177800" eaLnBrk="1" hangingPunct="1">
              <a:buClr>
                <a:schemeClr val="tx2"/>
              </a:buClr>
              <a:buFont typeface="Wingdings" pitchFamily="2" charset="2"/>
              <a:buChar char="§"/>
            </a:pPr>
            <a:r>
              <a:rPr lang="en-US" dirty="0" smtClean="0"/>
              <a:t>Differences between assembly relationships and sketch relationships</a:t>
            </a:r>
          </a:p>
          <a:p>
            <a:pPr marL="177800" indent="-177800" eaLnBrk="1" hangingPunct="1">
              <a:buClr>
                <a:schemeClr val="tx2"/>
              </a:buClr>
              <a:buFont typeface="Wingdings" pitchFamily="2" charset="2"/>
              <a:buChar char="§"/>
            </a:pPr>
            <a:r>
              <a:rPr lang="en-US" dirty="0" smtClean="0"/>
              <a:t>Positioning parts using coordinate systems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68596"/>
            <a:ext cx="6216650" cy="808038"/>
          </a:xfrm>
        </p:spPr>
        <p:txBody>
          <a:bodyPr/>
          <a:lstStyle/>
          <a:p>
            <a:pPr eaLnBrk="1" hangingPunct="1"/>
            <a:r>
              <a:rPr lang="en-US" sz="3200" i="1" dirty="0" smtClean="0"/>
              <a:t>Assembly relationships (continued)</a:t>
            </a:r>
            <a:endParaRPr lang="en-US" sz="2800" i="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format the report using the Format option on the Reports dialog box. Using the Format Report dialog box, you can set the following:</a:t>
            </a:r>
          </a:p>
          <a:p>
            <a:pPr>
              <a:buFont typeface="Arial" pitchFamily="34" charset="0"/>
              <a:buChar char="•"/>
            </a:pPr>
            <a:r>
              <a:rPr lang="en-US" sz="1800" dirty="0" smtClean="0"/>
              <a:t>Font</a:t>
            </a:r>
          </a:p>
          <a:p>
            <a:pPr>
              <a:buFont typeface="Arial" pitchFamily="34" charset="0"/>
              <a:buChar char="•"/>
            </a:pPr>
            <a:r>
              <a:rPr lang="en-US" sz="1800" dirty="0" smtClean="0"/>
              <a:t>Column headings (based on available properties)</a:t>
            </a:r>
          </a:p>
          <a:p>
            <a:pPr>
              <a:buFont typeface="Arial" pitchFamily="34" charset="0"/>
              <a:buChar char="•"/>
            </a:pPr>
            <a:r>
              <a:rPr lang="en-US" sz="1800" dirty="0" smtClean="0"/>
              <a:t>Sorting method</a:t>
            </a:r>
          </a:p>
          <a:p>
            <a:pPr>
              <a:buFont typeface="Arial" pitchFamily="34" charset="0"/>
              <a:buChar char="•"/>
            </a:pPr>
            <a:endParaRPr lang="en-US" sz="1800" dirty="0" smtClean="0"/>
          </a:p>
          <a:p>
            <a:pPr marL="0"/>
            <a:r>
              <a:rPr lang="en-US" sz="1800" dirty="0" smtClean="0"/>
              <a:t>Each property you include in the report will be a new report column. Standard properties you can choose from include Quantity, Document Number, Revision, and Author. You can also include custom file properties that you have recorded in the part and subassembly documents.</a:t>
            </a:r>
          </a:p>
          <a:p>
            <a:pPr marL="0"/>
            <a:endParaRPr lang="en-US" sz="1800" dirty="0" smtClean="0"/>
          </a:p>
          <a:p>
            <a:pPr marL="0"/>
            <a:r>
              <a:rPr lang="en-US" sz="1800" dirty="0" smtClean="0"/>
              <a:t>After you have formatted the report, you can preview the report output by selecting the OK button on the Format Report dialog box.</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Formatting a report</a:t>
            </a:r>
            <a:endParaRPr lang="en-US" sz="32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After previewing the report, you have the following options:</a:t>
            </a:r>
          </a:p>
          <a:p>
            <a:pPr>
              <a:buFont typeface="Arial" pitchFamily="34" charset="0"/>
              <a:buChar char="•"/>
            </a:pPr>
            <a:r>
              <a:rPr lang="en-US" sz="1800" dirty="0" smtClean="0"/>
              <a:t>Save the current report.</a:t>
            </a:r>
          </a:p>
          <a:p>
            <a:pPr>
              <a:buFont typeface="Arial" pitchFamily="34" charset="0"/>
              <a:buChar char="•"/>
            </a:pPr>
            <a:r>
              <a:rPr lang="en-US" sz="1800" dirty="0" smtClean="0"/>
              <a:t>Print the current report.</a:t>
            </a:r>
          </a:p>
          <a:p>
            <a:pPr>
              <a:buFont typeface="Arial" pitchFamily="34" charset="0"/>
              <a:buChar char="•"/>
            </a:pPr>
            <a:r>
              <a:rPr lang="en-US" sz="1800" dirty="0" smtClean="0"/>
              <a:t>Copy the current report to the Clipboard.</a:t>
            </a:r>
          </a:p>
          <a:p>
            <a:pPr>
              <a:buFont typeface="Arial" pitchFamily="34" charset="0"/>
              <a:buChar char="•"/>
            </a:pPr>
            <a:r>
              <a:rPr lang="en-US" sz="1800" dirty="0" smtClean="0"/>
              <a:t>Create another report.</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Outputting the report</a:t>
            </a:r>
            <a:endParaRPr lang="en-US" sz="3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Revision manager (release and revise)</a:t>
            </a:r>
          </a:p>
          <a:p>
            <a:pPr marL="0"/>
            <a:r>
              <a:rPr lang="en-US" dirty="0" smtClean="0"/>
              <a:t>Activity – Revision manager (revise and release an assembly draft)</a:t>
            </a:r>
          </a:p>
          <a:p>
            <a:pPr marL="0"/>
            <a:r>
              <a:rPr lang="en-US" dirty="0" smtClean="0"/>
              <a:t>Activity – Editing a part in context of the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Replacing parts in an assembly</a:t>
            </a:r>
            <a:endParaRPr lang="en-US" b="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At times you may need to replace a part or subassembly in an assembly with a new part or subassembly. For example, a part may be placed in multiple assemblies, and at a later time, the part needs to be redesigned for one assembly only. After creating a new version of the part, you can replace the existing part using the Replace command.</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Replacing parts in an assembly</a:t>
            </a:r>
            <a:endParaRPr lang="en-US" sz="2800" i="1" dirty="0" smtClean="0"/>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3048000"/>
            <a:ext cx="5480137"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305800" cy="5029200"/>
          </a:xfrm>
        </p:spPr>
        <p:txBody>
          <a:bodyPr/>
          <a:lstStyle/>
          <a:p>
            <a:pPr marL="0"/>
            <a:r>
              <a:rPr lang="en-US" sz="1800" dirty="0" smtClean="0"/>
              <a:t>When you replace a part with a new version of the same part, Solid Edge attempts to use the existing assembly relationships to position the new version. However, if any faces used to position the old part were consumed when the part was modified; assembly relationships can fail. If this occurs, you can delete the affected assembly relationships using </a:t>
            </a:r>
            <a:r>
              <a:rPr lang="en-US" sz="1800" dirty="0" err="1" smtClean="0"/>
              <a:t>PathFinder</a:t>
            </a:r>
            <a:r>
              <a:rPr lang="en-US" sz="1800" dirty="0" smtClean="0"/>
              <a:t>, and then apply new relationships to completely position the new part.</a:t>
            </a:r>
          </a:p>
          <a:p>
            <a:pPr marL="0"/>
            <a:endParaRPr lang="en-US" sz="1800" dirty="0" smtClean="0"/>
          </a:p>
          <a:p>
            <a:pPr marL="0"/>
            <a:r>
              <a:rPr lang="en-US" sz="1800" dirty="0" smtClean="0"/>
              <a:t>You can also use a member of a family of parts as a replacement part. If the current part is not a family of parts member, and you want to replace it with a family of parts member, use the Replacement Part dialog box to select a family of parts member as the replacement part.</a:t>
            </a:r>
          </a:p>
          <a:p>
            <a:pPr marL="0"/>
            <a:endParaRPr lang="en-US" sz="1800" dirty="0" smtClean="0"/>
          </a:p>
          <a:p>
            <a:pPr marL="0"/>
            <a:r>
              <a:rPr lang="en-US" sz="1800" dirty="0" smtClean="0"/>
              <a:t>If the current part is a member of a family of parts, the Family of Parts Member dialog box is automatically displayed when you select the part you want to replace. You can then specify another family member you want to use as the replacement part. If you want to replace the family of parts member with any other part, click the Browse button on the Family of Parts Member dialog box to display the Replacement Part dialog box. This allows you to select any part as the replacement part.</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Replacing similar parts</a:t>
            </a:r>
            <a:endParaRPr lang="en-US" sz="3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replace a part with a different part, one that was created independently of the part being replaced, Solid Edge compares the geometry of the two parts. If the geometry matches sufficiently, the replacement part is positioned properly.</a:t>
            </a:r>
          </a:p>
          <a:p>
            <a:pPr marL="0"/>
            <a:endParaRPr lang="en-US" sz="1800" dirty="0" smtClean="0"/>
          </a:p>
          <a:p>
            <a:pPr marL="0"/>
            <a:r>
              <a:rPr lang="en-US" sz="1800" dirty="0" smtClean="0"/>
              <a:t>When replacing dissimilar parts, the original part and the replacement part are required to be in the same relative orientation in their respective part files.</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Replacing dissimilar parts</a:t>
            </a:r>
            <a:endParaRPr lang="en-US" sz="3200" dirty="0"/>
          </a:p>
        </p:txBody>
      </p:sp>
      <p:pic>
        <p:nvPicPr>
          <p:cNvPr id="3076" name="Picture 4"/>
          <p:cNvPicPr>
            <a:picLocks noChangeAspect="1" noChangeArrowheads="1"/>
          </p:cNvPicPr>
          <p:nvPr/>
        </p:nvPicPr>
        <p:blipFill>
          <a:blip r:embed="rId3" cstate="print"/>
          <a:srcRect/>
          <a:stretch>
            <a:fillRect/>
          </a:stretch>
        </p:blipFill>
        <p:spPr bwMode="auto">
          <a:xfrm>
            <a:off x="2819400" y="3962400"/>
            <a:ext cx="2600325"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replace a subassembly, you can replace it with another subassembly or you can replace it with a part. If the current or replacement subassembly is also a family of assemblies, you can use the Assembly Member dialog box to specify which family member you want to use as the replacement.</a:t>
            </a:r>
          </a:p>
          <a:p>
            <a:pPr marL="0"/>
            <a:endParaRPr lang="en-US" sz="1800" dirty="0"/>
          </a:p>
        </p:txBody>
      </p:sp>
      <p:sp>
        <p:nvSpPr>
          <p:cNvPr id="4099" name="Title 1"/>
          <p:cNvSpPr>
            <a:spLocks noGrp="1"/>
          </p:cNvSpPr>
          <p:nvPr>
            <p:ph type="title"/>
          </p:nvPr>
        </p:nvSpPr>
        <p:spPr>
          <a:xfrm>
            <a:off x="457200" y="304800"/>
            <a:ext cx="6553200" cy="808038"/>
          </a:xfrm>
        </p:spPr>
        <p:txBody>
          <a:bodyPr/>
          <a:lstStyle/>
          <a:p>
            <a:r>
              <a:rPr lang="en-US" sz="3200" dirty="0" smtClean="0"/>
              <a:t>Replacing parts in subassemblies</a:t>
            </a:r>
            <a:endParaRPr lang="en-US" sz="3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686800" cy="4953000"/>
          </a:xfrm>
        </p:spPr>
        <p:txBody>
          <a:bodyPr/>
          <a:lstStyle/>
          <a:p>
            <a:pPr marL="0"/>
            <a:r>
              <a:rPr lang="en-US" sz="1800" dirty="0" smtClean="0"/>
              <a:t>When you replace an assembly occurrence whose default name in </a:t>
            </a:r>
            <a:r>
              <a:rPr lang="en-US" sz="1800" dirty="0" err="1" smtClean="0"/>
              <a:t>PathFinder</a:t>
            </a:r>
            <a:r>
              <a:rPr lang="en-US" sz="1800" dirty="0" smtClean="0"/>
              <a:t> has been overridden using the Rename or Occurrence Properties commands on the </a:t>
            </a:r>
            <a:r>
              <a:rPr lang="en-US" sz="1800" dirty="0" err="1" smtClean="0"/>
              <a:t>PathFinder</a:t>
            </a:r>
            <a:r>
              <a:rPr lang="en-US" sz="1800" dirty="0" smtClean="0"/>
              <a:t> shortcut menu, you can control whether the replacement occurrence uses the new document name or the overridden name in </a:t>
            </a:r>
            <a:r>
              <a:rPr lang="en-US" sz="1800" dirty="0" err="1" smtClean="0"/>
              <a:t>PathFinder</a:t>
            </a:r>
            <a:r>
              <a:rPr lang="en-US" sz="1800" dirty="0" smtClean="0"/>
              <a:t>. </a:t>
            </a:r>
          </a:p>
          <a:p>
            <a:pPr marL="0"/>
            <a:endParaRPr lang="en-US" sz="1800" dirty="0" smtClean="0"/>
          </a:p>
          <a:p>
            <a:pPr marL="0"/>
            <a:r>
              <a:rPr lang="en-US" sz="1800" dirty="0" smtClean="0"/>
              <a:t>When you set the Use Default Placement Name During Replace Part option on the Assembly tab on the Options dialog box, the document name of the replacement occurrence is used. When you clear this option, the overridden name is maintained.</a:t>
            </a:r>
          </a:p>
          <a:p>
            <a:pPr marL="0"/>
            <a:endParaRPr lang="en-US" sz="1800" dirty="0" smtClean="0"/>
          </a:p>
          <a:p>
            <a:pPr marL="0"/>
            <a:r>
              <a:rPr lang="en-US" sz="1800" dirty="0" smtClean="0"/>
              <a:t>When you override the name of an assembly occurrence, the actual document name is not changed.</a:t>
            </a:r>
          </a:p>
          <a:p>
            <a:pPr marL="0"/>
            <a:endParaRPr lang="en-US" sz="1800" dirty="0"/>
          </a:p>
        </p:txBody>
      </p:sp>
      <p:sp>
        <p:nvSpPr>
          <p:cNvPr id="4099" name="Title 1"/>
          <p:cNvSpPr>
            <a:spLocks noGrp="1"/>
          </p:cNvSpPr>
          <p:nvPr>
            <p:ph type="title"/>
          </p:nvPr>
        </p:nvSpPr>
        <p:spPr>
          <a:xfrm>
            <a:off x="457200" y="304800"/>
            <a:ext cx="6705600" cy="808038"/>
          </a:xfrm>
        </p:spPr>
        <p:txBody>
          <a:bodyPr/>
          <a:lstStyle/>
          <a:p>
            <a:r>
              <a:rPr lang="en-US" sz="3200" dirty="0" smtClean="0"/>
              <a:t>Replacing renamed occurrences</a:t>
            </a:r>
            <a:endParaRPr lang="en-US" sz="3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Replacing parts in an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0" y="2438400"/>
            <a:ext cx="7199334"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Capture fit command</a:t>
            </a:r>
          </a:p>
          <a:p>
            <a:pPr marL="177800" indent="-177800" eaLnBrk="1" hangingPunct="1">
              <a:buClr>
                <a:schemeClr val="tx2"/>
              </a:buClr>
              <a:buFont typeface="Wingdings" pitchFamily="2" charset="2"/>
              <a:buChar char="§"/>
            </a:pPr>
            <a:r>
              <a:rPr lang="en-US" dirty="0" smtClean="0"/>
              <a:t>Capture the assembly relationships for a part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parts with mate, axial align, planar align and insert</a:t>
            </a:r>
          </a:p>
          <a:p>
            <a:pPr marL="177800" indent="-177800" eaLnBrk="1" hangingPunct="1">
              <a:buClr>
                <a:schemeClr val="tx2"/>
              </a:buClr>
              <a:buFont typeface="Wingdings" pitchFamily="2" charset="2"/>
              <a:buChar char="§"/>
            </a:pPr>
            <a:r>
              <a:rPr lang="en-US" dirty="0" smtClean="0"/>
              <a:t>Activity: Placing parts in an assembly using </a:t>
            </a:r>
            <a:r>
              <a:rPr lang="en-US" dirty="0" err="1" smtClean="0"/>
              <a:t>FlashFit</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Capture fit</a:t>
            </a:r>
            <a:endParaRPr lang="en-US" sz="2800" i="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Designing in the context of an assembly</a:t>
            </a:r>
            <a:endParaRPr lang="en-US" b="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Top-down assembly modeling is an assembly-centric modeling method where the assembly design is started at the highest level possible, and individual parts and subassemblies are defined within the context of the overall assembly. With this approach, an assembly layout is typically created first, and this assembly layout is used to define individual part geometry and position.</a:t>
            </a:r>
          </a:p>
          <a:p>
            <a:pPr marL="0"/>
            <a:endParaRPr lang="en-US" sz="1800" dirty="0" smtClean="0"/>
          </a:p>
          <a:p>
            <a:pPr marL="0"/>
            <a:r>
              <a:rPr lang="en-US" sz="1800" dirty="0" smtClean="0"/>
              <a:t>This approach is often used at companies where the product being designed is large enough that it requires many people to complete the design. A senior-level designer might create the initial assembly layout, then divide the assembly layout into logical subassemblies and parts for the remainder of the organization to complete.</a:t>
            </a:r>
            <a:endParaRPr lang="en-US" sz="1800" dirty="0"/>
          </a:p>
        </p:txBody>
      </p:sp>
      <p:sp>
        <p:nvSpPr>
          <p:cNvPr id="4099" name="Title 1"/>
          <p:cNvSpPr>
            <a:spLocks noGrp="1"/>
          </p:cNvSpPr>
          <p:nvPr>
            <p:ph type="title"/>
          </p:nvPr>
        </p:nvSpPr>
        <p:spPr>
          <a:xfrm>
            <a:off x="381000" y="228600"/>
            <a:ext cx="7543800" cy="808038"/>
          </a:xfrm>
        </p:spPr>
        <p:txBody>
          <a:bodyPr/>
          <a:lstStyle/>
          <a:p>
            <a:pPr eaLnBrk="1" hangingPunct="1"/>
            <a:r>
              <a:rPr lang="en-US" sz="2400" dirty="0" smtClean="0"/>
              <a:t>Top-Down assembly modeling</a:t>
            </a:r>
            <a:endParaRPr lang="en-US" sz="2400" i="1"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Bottom-up assembly modeling is a part-centric modeling method where the assembly design is started with a principal structural or functional element, and individual parts are designed in relative isolation from the overall assembly. Component parts and subassemblies are defined as the process moves up towards the top-level assembly. With this approach, as the design of a key component is completed, its geometry may or may not be used to aid the design of related mating components.</a:t>
            </a:r>
          </a:p>
          <a:p>
            <a:pPr marL="0"/>
            <a:endParaRPr lang="en-US" sz="1800" dirty="0" smtClean="0"/>
          </a:p>
          <a:p>
            <a:pPr marL="0"/>
            <a:r>
              <a:rPr lang="en-US" sz="1800" dirty="0" smtClean="0"/>
              <a:t>This approach is often used at companies where the product being designed is small enough that one or only a few people are needed to complete the design.</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Bottom-Up assembly modeling</a:t>
            </a:r>
            <a:endParaRPr lang="en-US"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provides tools that allow you to take advantage of the benefits of both approaches as needed. Many organizations use a combination of both methods, using the method which best suits the immediate requirements. For example, you can use the top-down approach to create the initial assembly layout and to define the document structure needed. You can then copy the assembly layout geometry to subassembly and part documents to divide the work among the organization.</a:t>
            </a:r>
          </a:p>
          <a:p>
            <a:pPr marL="0"/>
            <a:endParaRPr lang="en-US" sz="1800" dirty="0" smtClean="0"/>
          </a:p>
          <a:p>
            <a:pPr marL="0"/>
            <a:r>
              <a:rPr lang="en-US" sz="1800" dirty="0" smtClean="0"/>
              <a:t>You can shift to the bottom-up approach in areas of the design that use purchased parts, existing parts from an earlier project, or where you are modeling standard parts in 3D that were created on an earlier 2D CAD system.</a:t>
            </a:r>
          </a:p>
          <a:p>
            <a:pPr marL="0"/>
            <a:endParaRPr lang="en-US" sz="1800" dirty="0" smtClean="0"/>
          </a:p>
          <a:p>
            <a:pPr marL="0"/>
            <a:r>
              <a:rPr lang="en-US" sz="1800" dirty="0" smtClean="0"/>
              <a:t>The suite of commands and tools in Solid Edge also allow you to use either approach associatively or non-associatively, as you see fit.</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Combining both approaches</a:t>
            </a:r>
            <a:endParaRPr lang="en-US"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buFont typeface="Arial" pitchFamily="34" charset="0"/>
              <a:buChar char="•"/>
            </a:pPr>
            <a:r>
              <a:rPr lang="en-US" sz="1800" dirty="0" smtClean="0"/>
              <a:t>Creating and Publishing Virtual Components </a:t>
            </a:r>
          </a:p>
          <a:p>
            <a:pPr marL="0">
              <a:buFont typeface="Arial" pitchFamily="34" charset="0"/>
              <a:buChar char="•"/>
            </a:pPr>
            <a:r>
              <a:rPr lang="en-US" sz="1800" dirty="0" smtClean="0"/>
              <a:t>Create In-Place </a:t>
            </a:r>
          </a:p>
          <a:p>
            <a:pPr marL="0">
              <a:buFont typeface="Arial" pitchFamily="34" charset="0"/>
              <a:buChar char="•"/>
            </a:pPr>
            <a:r>
              <a:rPr lang="en-US" sz="1800" dirty="0" smtClean="0"/>
              <a:t>Inter-Part </a:t>
            </a:r>
            <a:r>
              <a:rPr lang="en-US" sz="1800" dirty="0" err="1" smtClean="0"/>
              <a:t>Associativity</a:t>
            </a:r>
            <a:r>
              <a:rPr lang="en-US" sz="1800" dirty="0" smtClean="0"/>
              <a:t> </a:t>
            </a:r>
          </a:p>
          <a:p>
            <a:pPr marL="0">
              <a:buFont typeface="Arial" pitchFamily="34" charset="0"/>
              <a:buChar char="•"/>
            </a:pPr>
            <a:r>
              <a:rPr lang="en-US" sz="1800" dirty="0" smtClean="0"/>
              <a:t>Include command </a:t>
            </a:r>
          </a:p>
          <a:p>
            <a:pPr marL="274320">
              <a:buFont typeface="Arial" pitchFamily="34" charset="0"/>
              <a:buChar char="•"/>
            </a:pPr>
            <a:r>
              <a:rPr lang="en-US" sz="1800" dirty="0" smtClean="0"/>
              <a:t>define the extent of the feature associatively by selecting a </a:t>
            </a:r>
            <a:r>
              <a:rPr lang="en-US" sz="1800" dirty="0" err="1" smtClean="0"/>
              <a:t>keypoint</a:t>
            </a:r>
            <a:r>
              <a:rPr lang="en-US" sz="1800" dirty="0" smtClean="0"/>
              <a:t> on another part in the assembly.</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Top-Down tools</a:t>
            </a:r>
            <a:endParaRPr lang="en-US"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buFont typeface="Arial" pitchFamily="34" charset="0"/>
              <a:buChar char="•"/>
            </a:pPr>
            <a:r>
              <a:rPr lang="en-US" sz="1800" dirty="0" smtClean="0"/>
              <a:t>Part Copy command.</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Bottom-Up tools</a:t>
            </a:r>
            <a:endParaRPr 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allows you to create a new subassembly for parts you want to transfer. The New Subassembly button on the Transfer to Assembly Level dialog box accesses  the Create New Subassembly dialog box.  You can use this dialog box to specify a template, file name and location for the new database.  You can also use the dialog box to define the position of the transferred parts in the new subassembly. </a:t>
            </a:r>
          </a:p>
          <a:p>
            <a:endParaRPr lang="en-US" sz="1800" dirty="0" smtClean="0"/>
          </a:p>
          <a:p>
            <a:r>
              <a:rPr lang="en-US" sz="1800" dirty="0" smtClean="0"/>
              <a:t>You have two options when defining the part position.</a:t>
            </a:r>
          </a:p>
          <a:p>
            <a:endParaRPr lang="en-US" sz="1800" dirty="0" smtClean="0"/>
          </a:p>
          <a:p>
            <a:pPr>
              <a:buFont typeface="Arial" pitchFamily="34" charset="0"/>
              <a:buChar char="•"/>
            </a:pPr>
            <a:r>
              <a:rPr lang="en-US" sz="1800" dirty="0" smtClean="0"/>
              <a:t>Position First Selected Part at Origin and Others Relative to It</a:t>
            </a:r>
          </a:p>
          <a:p>
            <a:pPr>
              <a:buFont typeface="Arial" pitchFamily="34" charset="0"/>
              <a:buChar char="•"/>
            </a:pPr>
            <a:r>
              <a:rPr lang="en-US" sz="1800" dirty="0" smtClean="0"/>
              <a:t>Maintain Current Offsets From Assembly Origin</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Transferring parts to a new subassembly</a:t>
            </a:r>
            <a:endParaRPr lang="en-US"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Disperse command to disperse a subassembly by reassigning the parts to the next highest subassembly and removing the reference to the existing subassembly. The command will disperse only the top-level occurrence of a subassembly. For example, if a subassembly exists as an occurrence within the assembly being dispersed, the subassembly remains unchanged, but is moved up to the next higher assembly level.</a:t>
            </a:r>
          </a:p>
          <a:p>
            <a:pPr marL="0"/>
            <a:endParaRPr lang="en-US" sz="1800" dirty="0" smtClean="0"/>
          </a:p>
          <a:p>
            <a:pPr marL="0"/>
            <a:r>
              <a:rPr lang="en-US" sz="1800" dirty="0" smtClean="0"/>
              <a:t>The command does not modify the dispersed subassembly on the disk. The part occurrences are copied to the next higher level and the reference to the subassembly is deleted. When you save the top-level assembly, since it is no longer in the assembly structure, the dispersed subassembly occurrence is not saved.</a:t>
            </a:r>
          </a:p>
          <a:p>
            <a:pPr marL="0"/>
            <a:endParaRPr lang="en-US" sz="1800" dirty="0" smtClean="0"/>
          </a:p>
          <a:p>
            <a:pPr marL="0"/>
            <a:r>
              <a:rPr lang="en-US" sz="1800" dirty="0" smtClean="0"/>
              <a:t>If the subassembly being dispersed contains a pattern, the parts of the pattern are placed at the proper location in the next higher level and a ground constraint is placed on each of the parts. The parts will not be grouped in the </a:t>
            </a:r>
            <a:r>
              <a:rPr lang="en-US" sz="1800" dirty="0" err="1" smtClean="0"/>
              <a:t>PathFinder</a:t>
            </a:r>
            <a:r>
              <a:rPr lang="en-US" sz="1800" dirty="0" smtClean="0"/>
              <a:t> under a pattern node, but will be ordered the same in the next higher assembly.</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Dispersing subassemblies</a:t>
            </a:r>
            <a:endParaRPr lang="en-US"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constructing the parts and assemblies for a design project, you can use the geometry on other parts in the assembly to help you construct a new part or subassembly. For example, you can use the Include command to create 2D geometry for the base feature of a new part by copying edges on an existing part.</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Inter-part </a:t>
            </a:r>
            <a:r>
              <a:rPr lang="en-US" sz="2400" dirty="0" err="1" smtClean="0"/>
              <a:t>associativity</a:t>
            </a:r>
            <a:endParaRPr lang="en-US" sz="2400" dirty="0"/>
          </a:p>
        </p:txBody>
      </p:sp>
      <p:pic>
        <p:nvPicPr>
          <p:cNvPr id="1027" name="Picture 3"/>
          <p:cNvPicPr>
            <a:picLocks noChangeAspect="1" noChangeArrowheads="1"/>
          </p:cNvPicPr>
          <p:nvPr/>
        </p:nvPicPr>
        <p:blipFill>
          <a:blip r:embed="rId3" cstate="print">
            <a:clrChange>
              <a:clrFrom>
                <a:srgbClr val="FFFEFE"/>
              </a:clrFrom>
              <a:clrTo>
                <a:srgbClr val="FFFEFE">
                  <a:alpha val="0"/>
                </a:srgbClr>
              </a:clrTo>
            </a:clrChange>
          </a:blip>
          <a:srcRect/>
          <a:stretch>
            <a:fillRect/>
          </a:stretch>
        </p:blipFill>
        <p:spPr bwMode="auto">
          <a:xfrm>
            <a:off x="1981200" y="2895600"/>
            <a:ext cx="4524375" cy="241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Depending on the approach you use, the included geometry can be associative or non-associative to the original edges.</a:t>
            </a:r>
          </a:p>
          <a:p>
            <a:pPr marL="0"/>
            <a:endParaRPr lang="en-US" sz="1800" dirty="0" smtClean="0"/>
          </a:p>
          <a:p>
            <a:pPr marL="0"/>
            <a:r>
              <a:rPr lang="en-US" sz="1800" dirty="0" smtClean="0"/>
              <a:t>When you create new geometry associatively, then modify the original, or parent geometry; the child geometry also updates. If you change the size of the parent part, the included child geometry for the base feature also updates.</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Inter-part </a:t>
            </a:r>
            <a:r>
              <a:rPr lang="en-US" sz="2400" dirty="0" err="1" smtClean="0"/>
              <a:t>associativity</a:t>
            </a:r>
            <a:endParaRPr lang="en-US" sz="2400" dirty="0"/>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057400" y="3429000"/>
            <a:ext cx="5408447" cy="236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ocument_x0020_ID xmlns="56CD67F7-521B-4ECA-8ACB-2552DF311DBD">14355</Document_x0020_ID>
    <Parent_x0020_ID xmlns="56CD67F7-521B-4ECA-8ACB-2552DF311DBD" xsi:nil="true"/>
    <Description0 xmlns="56CD67F7-521B-4ECA-8ACB-2552DF311DBD">Solid Edge ST3 Update Training - Misc</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2.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customXml/itemProps4.xml><?xml version="1.0" encoding="utf-8"?>
<ds:datastoreItem xmlns:ds="http://schemas.openxmlformats.org/officeDocument/2006/customXml" ds:itemID="{2A7D46F4-7B95-4701-823E-869469091AC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12744</TotalTime>
  <Words>15134</Words>
  <Application>Microsoft Office PowerPoint</Application>
  <PresentationFormat>On-screen Show (4:3)</PresentationFormat>
  <Paragraphs>1433</Paragraphs>
  <Slides>217</Slides>
  <Notes>213</Notes>
  <HiddenSlides>0</HiddenSlides>
  <MMClips>0</MMClips>
  <ScaleCrop>false</ScaleCrop>
  <HeadingPairs>
    <vt:vector size="4" baseType="variant">
      <vt:variant>
        <vt:lpstr>Theme</vt:lpstr>
      </vt:variant>
      <vt:variant>
        <vt:i4>1</vt:i4>
      </vt:variant>
      <vt:variant>
        <vt:lpstr>Slide Titles</vt:lpstr>
      </vt:variant>
      <vt:variant>
        <vt:i4>217</vt:i4>
      </vt:variant>
    </vt:vector>
  </HeadingPairs>
  <TitlesOfParts>
    <vt:vector size="218" baseType="lpstr">
      <vt:lpstr>Siemens_PLM_Grey_Template</vt:lpstr>
      <vt:lpstr>Solid Edge ST4 Instructor-Led Training  Assembly </vt:lpstr>
      <vt:lpstr>Slide 2</vt:lpstr>
      <vt:lpstr>  Modeling assemblies </vt:lpstr>
      <vt:lpstr>Placing parts in assemblies</vt:lpstr>
      <vt:lpstr>PathFinder in assemblies</vt:lpstr>
      <vt:lpstr>PathFinder in assemblies (continued)</vt:lpstr>
      <vt:lpstr>Assembly relationships</vt:lpstr>
      <vt:lpstr>Assembly relationships (continued)</vt:lpstr>
      <vt:lpstr>Capture fit</vt:lpstr>
      <vt:lpstr>More relationships</vt:lpstr>
      <vt:lpstr>Assemble command</vt:lpstr>
      <vt:lpstr>Designing in the context of an assembly</vt:lpstr>
      <vt:lpstr>  Assembly patterning </vt:lpstr>
      <vt:lpstr>Assembly Patterning</vt:lpstr>
      <vt:lpstr>Reference feature in a part pattern</vt:lpstr>
      <vt:lpstr>Reference feature in a part pattern</vt:lpstr>
      <vt:lpstr>Steps for patterning parts using an existing part pattern</vt:lpstr>
      <vt:lpstr>Steps for patterning parts using an existing part pattern</vt:lpstr>
      <vt:lpstr>Steps for patterning parts using an existing part pattern</vt:lpstr>
      <vt:lpstr>Pattern parts from an assembly sketch</vt:lpstr>
      <vt:lpstr>Pattern parts from an assembly sketch</vt:lpstr>
      <vt:lpstr>Suppressing patterned parts in an assembly</vt:lpstr>
      <vt:lpstr>Suppressing patterned parts in an assembly</vt:lpstr>
      <vt:lpstr>Suppressing patterned parts in an assembly</vt:lpstr>
      <vt:lpstr>Suppressing patterned parts in an assembly</vt:lpstr>
      <vt:lpstr>Activity</vt:lpstr>
      <vt:lpstr>  Assembly systems libraries</vt:lpstr>
      <vt:lpstr>Working with Systems Libraries in assemblies</vt:lpstr>
      <vt:lpstr>Working with Systems Libraries in assemblies</vt:lpstr>
      <vt:lpstr>Creating Systems Library members</vt:lpstr>
      <vt:lpstr>Selecting components</vt:lpstr>
      <vt:lpstr>Capturing features</vt:lpstr>
      <vt:lpstr>Capturing features</vt:lpstr>
      <vt:lpstr>Capturing features</vt:lpstr>
      <vt:lpstr>Capturing relationships</vt:lpstr>
      <vt:lpstr>Defining the Systems Library container document</vt:lpstr>
      <vt:lpstr>Placing a Systems Library member document</vt:lpstr>
      <vt:lpstr>Positioning parts</vt:lpstr>
      <vt:lpstr>Positioning parts</vt:lpstr>
      <vt:lpstr>Positioning parts</vt:lpstr>
      <vt:lpstr>Positioning features</vt:lpstr>
      <vt:lpstr>Positioning features</vt:lpstr>
      <vt:lpstr>Activity</vt:lpstr>
      <vt:lpstr>  Working with large assemblies</vt:lpstr>
      <vt:lpstr>Working with large assemblies efficiently</vt:lpstr>
      <vt:lpstr>Working with large assemblies efficiently</vt:lpstr>
      <vt:lpstr>Working with large assemblies efficiently</vt:lpstr>
      <vt:lpstr>Improving performance when opening assemblies</vt:lpstr>
      <vt:lpstr>Activities</vt:lpstr>
      <vt:lpstr>  Inspecting assemblies </vt:lpstr>
      <vt:lpstr>Inspecting Assemblies</vt:lpstr>
      <vt:lpstr>Physical properties of parts and assemblies</vt:lpstr>
      <vt:lpstr>Calculating and storing physical properties</vt:lpstr>
      <vt:lpstr>Physical properties manager</vt:lpstr>
      <vt:lpstr>Analyzing movement and detecting collisions in assemblies</vt:lpstr>
      <vt:lpstr>Measure</vt:lpstr>
      <vt:lpstr>Sensors</vt:lpstr>
      <vt:lpstr>Defining a sensor</vt:lpstr>
      <vt:lpstr>Sensor Types</vt:lpstr>
      <vt:lpstr>Checking interference on parts</vt:lpstr>
      <vt:lpstr>Checking sets of parts for interference</vt:lpstr>
      <vt:lpstr>Analyzing interference results</vt:lpstr>
      <vt:lpstr>Activities</vt:lpstr>
      <vt:lpstr>  Revising assemblies</vt:lpstr>
      <vt:lpstr>Revising Assemblies</vt:lpstr>
      <vt:lpstr>Templates</vt:lpstr>
      <vt:lpstr>Standard and Custom properties</vt:lpstr>
      <vt:lpstr>Concurrent design and document status</vt:lpstr>
      <vt:lpstr>Concurrent design and document status</vt:lpstr>
      <vt:lpstr>Concurrent design and document status</vt:lpstr>
      <vt:lpstr>Property Manager</vt:lpstr>
      <vt:lpstr>Revision Manager</vt:lpstr>
      <vt:lpstr>Revision Manager wizard</vt:lpstr>
      <vt:lpstr>Activities</vt:lpstr>
      <vt:lpstr>  Assembly Reports</vt:lpstr>
      <vt:lpstr>Types of assembly reports</vt:lpstr>
      <vt:lpstr>Showing assembly item numbers in reports</vt:lpstr>
      <vt:lpstr>Assembly item numbers</vt:lpstr>
      <vt:lpstr>Item numbering schema</vt:lpstr>
      <vt:lpstr>Formatting a report</vt:lpstr>
      <vt:lpstr>Outputting the report</vt:lpstr>
      <vt:lpstr>Activities</vt:lpstr>
      <vt:lpstr>  Replacing parts in an assembly</vt:lpstr>
      <vt:lpstr>Replacing parts in an assembly</vt:lpstr>
      <vt:lpstr>Replacing similar parts</vt:lpstr>
      <vt:lpstr>Replacing dissimilar parts</vt:lpstr>
      <vt:lpstr>Replacing parts in subassemblies</vt:lpstr>
      <vt:lpstr>Replacing renamed occurrences</vt:lpstr>
      <vt:lpstr>Activities</vt:lpstr>
      <vt:lpstr>  Designing in the context of an assembly</vt:lpstr>
      <vt:lpstr>Top-Down assembly modeling</vt:lpstr>
      <vt:lpstr>Bottom-Up assembly modeling</vt:lpstr>
      <vt:lpstr>Combining both approaches</vt:lpstr>
      <vt:lpstr>Top-Down tools</vt:lpstr>
      <vt:lpstr>Bottom-Up tools</vt:lpstr>
      <vt:lpstr>Transferring parts to a new subassembly</vt:lpstr>
      <vt:lpstr>Dispersing subassemblies</vt:lpstr>
      <vt:lpstr>Inter-part associativity</vt:lpstr>
      <vt:lpstr>Inter-part associativity</vt:lpstr>
      <vt:lpstr>Associative Geometry</vt:lpstr>
      <vt:lpstr>Assembly layouts</vt:lpstr>
      <vt:lpstr>Activities</vt:lpstr>
      <vt:lpstr>  Assembly Features</vt:lpstr>
      <vt:lpstr>Assembly-based features</vt:lpstr>
      <vt:lpstr>Assembly features</vt:lpstr>
      <vt:lpstr>Assembly-Driven Part Features</vt:lpstr>
      <vt:lpstr>Assembly-Driven Part Features</vt:lpstr>
      <vt:lpstr>Creation steps</vt:lpstr>
      <vt:lpstr>Activities</vt:lpstr>
      <vt:lpstr>  Alternate Assemblies </vt:lpstr>
      <vt:lpstr>Alternate Components</vt:lpstr>
      <vt:lpstr>Creating a New Alternate Assembly</vt:lpstr>
      <vt:lpstr>Define Alternate Component Command</vt:lpstr>
      <vt:lpstr>Define Alternate Component Command</vt:lpstr>
      <vt:lpstr>Defining an Alternate Component Group</vt:lpstr>
      <vt:lpstr>Alternate Components and Alternate Assemblies</vt:lpstr>
      <vt:lpstr>Sensors</vt:lpstr>
      <vt:lpstr>Defining a sensor</vt:lpstr>
      <vt:lpstr>Sensor Types</vt:lpstr>
      <vt:lpstr>Activity</vt:lpstr>
      <vt:lpstr>   Adjustable parts and assemblies</vt:lpstr>
      <vt:lpstr>Adjustable Parts</vt:lpstr>
      <vt:lpstr>Adjustable Parts</vt:lpstr>
      <vt:lpstr>Making a part adjustable</vt:lpstr>
      <vt:lpstr>Defining the part parameters</vt:lpstr>
      <vt:lpstr>Defining the part parameters</vt:lpstr>
      <vt:lpstr>Placing adjustable parts in an assembly</vt:lpstr>
      <vt:lpstr>Defining the assembly parameters</vt:lpstr>
      <vt:lpstr>Defining the assembly parameters</vt:lpstr>
      <vt:lpstr>Defining the assembly parameters</vt:lpstr>
      <vt:lpstr>Defining the assembly parameters</vt:lpstr>
      <vt:lpstr>Defining the assembly parameters</vt:lpstr>
      <vt:lpstr>Updating adjustable parts</vt:lpstr>
      <vt:lpstr>Adjustable parts in adjustable subassemblies</vt:lpstr>
      <vt:lpstr>Activity</vt:lpstr>
      <vt:lpstr>Adjustable and rigid assemblies</vt:lpstr>
      <vt:lpstr>Comparing rigid and adjustable subassemblies</vt:lpstr>
      <vt:lpstr>Displaying identical subassemblies in different positions</vt:lpstr>
      <vt:lpstr>Displaying identical subassemblies in different positions</vt:lpstr>
      <vt:lpstr>Preparing the subassembly</vt:lpstr>
      <vt:lpstr>Placing the subassembly into the higher-level assembly</vt:lpstr>
      <vt:lpstr>Placing the subassembly into the higher-level assembly</vt:lpstr>
      <vt:lpstr>Working with adjustable assemblies</vt:lpstr>
      <vt:lpstr>Working with adjustable assemblies</vt:lpstr>
      <vt:lpstr>Working with adjustable assemblies</vt:lpstr>
      <vt:lpstr>Adjustable assemblies and adjustable parts</vt:lpstr>
      <vt:lpstr>Activity</vt:lpstr>
      <vt:lpstr>   Virtual components in assemblies  </vt:lpstr>
      <vt:lpstr>Creating and publishing Virtual Components</vt:lpstr>
      <vt:lpstr>Virtual components in Solid Edge</vt:lpstr>
      <vt:lpstr>Defining the assembly structure</vt:lpstr>
      <vt:lpstr>Defining new virtual components</vt:lpstr>
      <vt:lpstr>Adding existing documents to the virtual structure</vt:lpstr>
      <vt:lpstr>Pre-defined components</vt:lpstr>
      <vt:lpstr>Pre-defined components</vt:lpstr>
      <vt:lpstr>Adding real components</vt:lpstr>
      <vt:lpstr>Saving the tree structure</vt:lpstr>
      <vt:lpstr>Assigning sketch geometry to Virtual Components</vt:lpstr>
      <vt:lpstr>Creating sketch geometry for pre-defined Virtual Components</vt:lpstr>
      <vt:lpstr>Positioning Virtual Components</vt:lpstr>
      <vt:lpstr>Publishing Virtual Components</vt:lpstr>
      <vt:lpstr>Publishing Virtual Components</vt:lpstr>
      <vt:lpstr>Activity</vt:lpstr>
      <vt:lpstr>  Exploding assemblies</vt:lpstr>
      <vt:lpstr>Exploding assemblies</vt:lpstr>
      <vt:lpstr>Explode-Render-Animate</vt:lpstr>
      <vt:lpstr>Explode-Render-Animate</vt:lpstr>
      <vt:lpstr>Exploding Assemblies</vt:lpstr>
      <vt:lpstr>Exploding Assemblies</vt:lpstr>
      <vt:lpstr>Binding Subassemblies</vt:lpstr>
      <vt:lpstr>Explode Command</vt:lpstr>
      <vt:lpstr>Collapse command</vt:lpstr>
      <vt:lpstr>Explode PathFinder tab</vt:lpstr>
      <vt:lpstr>Explode PathFinder tab</vt:lpstr>
      <vt:lpstr>Move Part command</vt:lpstr>
      <vt:lpstr>Reposition command</vt:lpstr>
      <vt:lpstr>Display Configurations</vt:lpstr>
      <vt:lpstr>Activity</vt:lpstr>
      <vt:lpstr>  Rendering assemblies</vt:lpstr>
      <vt:lpstr>Rendering assemblies</vt:lpstr>
      <vt:lpstr>Explode-Render-Animate</vt:lpstr>
      <vt:lpstr>Explode-Render-Animate</vt:lpstr>
      <vt:lpstr>Rendering</vt:lpstr>
      <vt:lpstr>Rendering</vt:lpstr>
      <vt:lpstr>Rendering</vt:lpstr>
      <vt:lpstr>Rendering</vt:lpstr>
      <vt:lpstr>Rendering</vt:lpstr>
      <vt:lpstr>Activity</vt:lpstr>
      <vt:lpstr>  Animating assemblies</vt:lpstr>
      <vt:lpstr>Animating assemblies</vt:lpstr>
      <vt:lpstr>Explode-Render-Animate</vt:lpstr>
      <vt:lpstr>Explode-Render-Animate</vt:lpstr>
      <vt:lpstr>Defining Motors</vt:lpstr>
      <vt:lpstr>Defining Motors</vt:lpstr>
      <vt:lpstr>Simulate motor</vt:lpstr>
      <vt:lpstr>Activity</vt:lpstr>
      <vt:lpstr>Animate</vt:lpstr>
      <vt:lpstr>Animate</vt:lpstr>
      <vt:lpstr>Animate</vt:lpstr>
      <vt:lpstr>Animate</vt:lpstr>
      <vt:lpstr>Animate</vt:lpstr>
      <vt:lpstr>Activity</vt:lpstr>
      <vt:lpstr>   XpresRoute (tubing) </vt:lpstr>
      <vt:lpstr>Introduction</vt:lpstr>
      <vt:lpstr>Tube design workflow</vt:lpstr>
      <vt:lpstr>Creating the path with PathXpres</vt:lpstr>
      <vt:lpstr>Creating the path with PathXpres</vt:lpstr>
      <vt:lpstr>OrientXpres tool</vt:lpstr>
      <vt:lpstr>OrientXpres tool</vt:lpstr>
      <vt:lpstr>OrientXpres tool</vt:lpstr>
      <vt:lpstr>OrientXpres tool</vt:lpstr>
      <vt:lpstr>OrientXpres tool</vt:lpstr>
      <vt:lpstr>OrientXpres tool</vt:lpstr>
      <vt:lpstr>Modifying path segments</vt:lpstr>
      <vt:lpstr>Creating the tube</vt:lpstr>
      <vt:lpstr>Generating tube information</vt:lpstr>
      <vt:lpstr>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ST3 Misc</dc:title>
  <dc:creator>Douglas C. Stainbrook</dc:creator>
  <cp:lastModifiedBy>Paul Carter</cp:lastModifiedBy>
  <cp:revision>758</cp:revision>
  <cp:lastPrinted>2005-10-17T08:52:43Z</cp:lastPrinted>
  <dcterms:created xsi:type="dcterms:W3CDTF">2008-09-25T15:14:36Z</dcterms:created>
  <dcterms:modified xsi:type="dcterms:W3CDTF">2011-07-22T22:52:57Z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