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4"/>
  </p:notesMasterIdLst>
  <p:handoutMasterIdLst>
    <p:handoutMasterId r:id="rId75"/>
  </p:handoutMasterIdLst>
  <p:sldIdLst>
    <p:sldId id="350" r:id="rId6"/>
    <p:sldId id="351" r:id="rId7"/>
    <p:sldId id="352" r:id="rId8"/>
    <p:sldId id="353" r:id="rId9"/>
    <p:sldId id="354" r:id="rId10"/>
    <p:sldId id="355" r:id="rId11"/>
    <p:sldId id="369"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70" r:id="rId26"/>
    <p:sldId id="371" r:id="rId27"/>
    <p:sldId id="372" r:id="rId28"/>
    <p:sldId id="373" r:id="rId29"/>
    <p:sldId id="374" r:id="rId30"/>
    <p:sldId id="378" r:id="rId31"/>
    <p:sldId id="379" r:id="rId32"/>
    <p:sldId id="380" r:id="rId33"/>
    <p:sldId id="376" r:id="rId34"/>
    <p:sldId id="377" r:id="rId35"/>
    <p:sldId id="395" r:id="rId36"/>
    <p:sldId id="396" r:id="rId37"/>
    <p:sldId id="394" r:id="rId38"/>
    <p:sldId id="386" r:id="rId39"/>
    <p:sldId id="387" r:id="rId40"/>
    <p:sldId id="388" r:id="rId41"/>
    <p:sldId id="389" r:id="rId42"/>
    <p:sldId id="390" r:id="rId43"/>
    <p:sldId id="391" r:id="rId44"/>
    <p:sldId id="392" r:id="rId45"/>
    <p:sldId id="393" r:id="rId46"/>
    <p:sldId id="397"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21" r:id="rId68"/>
    <p:sldId id="422" r:id="rId69"/>
    <p:sldId id="423" r:id="rId70"/>
    <p:sldId id="418" r:id="rId71"/>
    <p:sldId id="419" r:id="rId72"/>
    <p:sldId id="420" r:id="rId73"/>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2" autoAdjust="0"/>
    <p:restoredTop sz="94989" autoAdjust="0"/>
  </p:normalViewPr>
  <p:slideViewPr>
    <p:cSldViewPr>
      <p:cViewPr>
        <p:scale>
          <a:sx n="90" d="100"/>
          <a:sy n="90" d="100"/>
        </p:scale>
        <p:origin x="-9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13</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14</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15</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16</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17</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18</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19</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239C8D22-5B07-417B-9B45-98128ADAB245}" type="slidenum">
              <a:rPr lang="de-DE" smtClean="0"/>
              <a:pPr/>
              <a:t>20</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44</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52</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56</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64</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8.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5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2.xml"/><Relationship Id="rId5" Type="http://schemas.openxmlformats.org/officeDocument/2006/relationships/image" Target="../media/image84.gif"/><Relationship Id="rId4" Type="http://schemas.openxmlformats.org/officeDocument/2006/relationships/image" Target="../media/image83.gif"/></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a:t>
            </a:r>
            <a:r>
              <a:rPr lang="en-US" i="1" smtClean="0"/>
              <a:t>Edge </a:t>
            </a:r>
            <a:r>
              <a:rPr lang="en-US" i="1" smtClean="0"/>
              <a:t>ST4</a:t>
            </a:r>
            <a:r>
              <a:rPr lang="en-US" i="1" dirty="0" smtClean="0"/>
              <a:t/>
            </a:r>
            <a:br>
              <a:rPr lang="en-US" i="1" dirty="0" smtClean="0"/>
            </a:br>
            <a:r>
              <a:rPr lang="en-US" i="1" dirty="0" smtClean="0"/>
              <a:t>Training</a:t>
            </a:r>
            <a:br>
              <a:rPr lang="en-US" i="1" dirty="0" smtClean="0"/>
            </a:br>
            <a:r>
              <a:rPr lang="en-US" dirty="0" smtClean="0"/>
              <a:t/>
            </a:r>
            <a:br>
              <a:rPr lang="en-US" dirty="0" smtClean="0"/>
            </a:br>
            <a:r>
              <a:rPr lang="en-US" i="1" dirty="0" smtClean="0"/>
              <a:t>Sheet metal design</a:t>
            </a: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regions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Create regions</a:t>
            </a:r>
          </a:p>
          <a:p>
            <a:pPr marL="177800" indent="-177800" eaLnBrk="1" hangingPunct="1">
              <a:buClr>
                <a:schemeClr val="tx2"/>
              </a:buClr>
            </a:pPr>
            <a:r>
              <a:rPr lang="en-US" dirty="0" smtClean="0"/>
              <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 name="Picture 3" descr="C:\P4\XPS\products\solidedge\se103\english\courseware\docs\graphics\bj\sketching\regions1.gif"/>
          <p:cNvPicPr>
            <a:picLocks noChangeAspect="1" noChangeArrowheads="1"/>
          </p:cNvPicPr>
          <p:nvPr/>
        </p:nvPicPr>
        <p:blipFill>
          <a:blip r:embed="rId3" cstate="print"/>
          <a:srcRect/>
          <a:stretch>
            <a:fillRect/>
          </a:stretch>
        </p:blipFill>
        <p:spPr bwMode="auto">
          <a:xfrm>
            <a:off x="1905000" y="1447800"/>
            <a:ext cx="3981450" cy="33528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 sketches</a:t>
            </a:r>
            <a:br>
              <a:rPr lang="en-US" dirty="0" smtClean="0"/>
            </a:br>
            <a:endParaRPr lang="en-US" dirty="0" smtClean="0"/>
          </a:p>
          <a:p>
            <a:pPr marL="177800" indent="-177800" eaLnBrk="1" hangingPunct="1">
              <a:buClr>
                <a:schemeClr val="tx2"/>
              </a:buClr>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5122" name="Picture 2" descr="C:\P4\XPS\products\solidedge\se103\english\courseware\docs\graphics\bj\sketching\open_sketch.gif"/>
          <p:cNvPicPr>
            <a:picLocks noChangeAspect="1" noChangeArrowheads="1"/>
          </p:cNvPicPr>
          <p:nvPr/>
        </p:nvPicPr>
        <p:blipFill>
          <a:blip r:embed="rId3" cstate="print"/>
          <a:srcRect/>
          <a:stretch>
            <a:fillRect/>
          </a:stretch>
        </p:blipFill>
        <p:spPr bwMode="auto">
          <a:xfrm>
            <a:off x="1447800" y="2209800"/>
            <a:ext cx="6419850" cy="3343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3400" y="14478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7800" indent="-177800">
              <a:buClr>
                <a:schemeClr val="tx2"/>
              </a:buClr>
              <a:buFont typeface="Wingdings" pitchFamily="2" charset="2"/>
              <a:buChar char="§"/>
            </a:pPr>
            <a:r>
              <a:rPr lang="en-US" sz="2000" dirty="0" smtClean="0"/>
              <a:t>Synchronous sketch dimensions are not migrated to ordered features.</a:t>
            </a:r>
          </a:p>
          <a:p>
            <a:pPr marL="177800" indent="-177800">
              <a:buClr>
                <a:schemeClr val="tx2"/>
              </a:buClr>
              <a:buFont typeface="Wingdings" pitchFamily="2" charset="2"/>
              <a:buChar char="§"/>
            </a:pPr>
            <a:r>
              <a:rPr lang="en-US" sz="2000" dirty="0" smtClean="0"/>
              <a:t>Synchronous sketches are not consumed when creating an ordered feature.</a:t>
            </a:r>
          </a:p>
          <a:p>
            <a:pPr marL="177800" indent="-177800">
              <a:buClr>
                <a:schemeClr val="tx2"/>
              </a:buClr>
              <a:buFont typeface="Wingdings" pitchFamily="2" charset="2"/>
              <a:buChar char="§"/>
            </a:pPr>
            <a:r>
              <a:rPr lang="en-US" sz="2000" dirty="0" smtClean="0"/>
              <a:t>Synchronous sketches can drive ordered features.</a:t>
            </a:r>
          </a:p>
          <a:p>
            <a:pPr marL="177800" indent="-177800">
              <a:buClr>
                <a:schemeClr val="tx2"/>
              </a:buClr>
              <a:buFont typeface="Wingdings" pitchFamily="2" charset="2"/>
              <a:buChar char="§"/>
            </a:pPr>
            <a:r>
              <a:rPr lang="en-US" sz="2000" dirty="0" smtClean="0"/>
              <a:t>Synchronous sketches appear while in the ordered environment.</a:t>
            </a:r>
          </a:p>
          <a:p>
            <a:pPr marL="177800" indent="-177800">
              <a:buClr>
                <a:schemeClr val="tx2"/>
              </a:buClr>
              <a:buFont typeface="Wingdings" pitchFamily="2" charset="2"/>
              <a:buChar char="§"/>
            </a:pPr>
            <a:r>
              <a:rPr lang="en-US" sz="2000" dirty="0" smtClean="0"/>
              <a:t>Regions are disabled.</a:t>
            </a:r>
          </a:p>
          <a:p>
            <a:pPr marL="177800" indent="-177800">
              <a:buClr>
                <a:schemeClr val="tx2"/>
              </a:buClr>
              <a:buFont typeface="Wingdings" pitchFamily="2" charset="2"/>
              <a:buChar char="§"/>
            </a:pPr>
            <a:r>
              <a:rPr lang="en-US" sz="2000" dirty="0" smtClean="0"/>
              <a:t>Synchronous sketches appear in the synchronous sketch style and colors.</a:t>
            </a:r>
          </a:p>
          <a:p>
            <a:pPr marL="177800" indent="-177800">
              <a:buClr>
                <a:schemeClr val="tx2"/>
              </a:buClr>
              <a:buFont typeface="Wingdings" pitchFamily="2" charset="2"/>
              <a:buChar char="§"/>
            </a:pPr>
            <a:r>
              <a:rPr lang="en-US" sz="2000" dirty="0" smtClean="0"/>
              <a:t>When using the Select Tool in the ordered environment, synchronous sketch elements locate as individual elements.</a:t>
            </a:r>
          </a:p>
          <a:p>
            <a:pPr marL="177800" indent="-177800">
              <a:buClr>
                <a:schemeClr val="tx2"/>
              </a:buClr>
              <a:buFont typeface="Wingdings" pitchFamily="2" charset="2"/>
              <a:buChar char="§"/>
            </a:pPr>
            <a:r>
              <a:rPr lang="en-US" sz="2000" dirty="0" smtClean="0"/>
              <a:t>Synchronous sketches can be moved using the steering wheel handle. The entire sketch moves (not single elements).</a:t>
            </a:r>
          </a:p>
          <a:p>
            <a:pPr marL="177800" indent="-177800">
              <a:buClr>
                <a:schemeClr val="tx2"/>
              </a:buClr>
              <a:buFont typeface="Wingdings" pitchFamily="2" charset="2"/>
              <a:buChar char="§"/>
            </a:pPr>
            <a:r>
              <a:rPr lang="en-US" sz="2000" dirty="0" smtClean="0"/>
              <a:t>In the ordered environment, synchronous sketch geometry or relationships commands are not available.</a:t>
            </a:r>
          </a:p>
          <a:p>
            <a:pPr marL="177800" indent="-177800">
              <a:buClr>
                <a:schemeClr val="tx2"/>
              </a:buClr>
              <a:buFont typeface="Wingdings" pitchFamily="2" charset="2"/>
              <a:buChar char="§"/>
            </a:pPr>
            <a:r>
              <a:rPr lang="en-US" sz="2000" dirty="0" smtClean="0"/>
              <a:t>Synchronous and ordered sketches cannot be copied while in ordered environment.</a:t>
            </a:r>
          </a:p>
          <a:p>
            <a:pPr marL="177800" indent="-177800">
              <a:buClr>
                <a:schemeClr val="tx2"/>
              </a:buClr>
              <a:buFont typeface="Wingdings" pitchFamily="2" charset="2"/>
              <a:buChar char="§"/>
            </a:pPr>
            <a:endParaRPr lang="en-US" sz="2000" dirty="0" smtClean="0"/>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Manual plane locking</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lock icon        to lock or unlock a sketch plane</a:t>
            </a:r>
            <a:br>
              <a:rPr kumimoji="0" lang="en-US" sz="2000" b="0" i="0" u="none" strike="noStrike" kern="0" cap="none" spc="0" normalizeH="0" baseline="0" noProof="0" dirty="0" smtClean="0">
                <a:ln>
                  <a:noFill/>
                </a:ln>
                <a:solidFill>
                  <a:schemeClr val="tx1"/>
                </a:solidFill>
                <a:effectLst/>
                <a:uLnTx/>
                <a:uFillTx/>
                <a:latin typeface="+mn-lt"/>
                <a:ea typeface="+mn-ea"/>
                <a:cs typeface="+mn-cs"/>
              </a:rPr>
            </a:b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Using the </a:t>
            </a:r>
            <a:r>
              <a:rPr kumimoji="0" lang="en-US" sz="2000" b="1" i="0" u="none" strike="noStrike" kern="0" cap="none" spc="0" normalizeH="0" baseline="0" noProof="0" dirty="0" smtClean="0">
                <a:ln>
                  <a:noFill/>
                </a:ln>
                <a:solidFill>
                  <a:schemeClr val="tx1"/>
                </a:solidFill>
                <a:effectLst/>
                <a:uLnTx/>
                <a:uFillTx/>
                <a:latin typeface="+mn-lt"/>
                <a:ea typeface="+mn-ea"/>
                <a:cs typeface="+mn-cs"/>
              </a:rPr>
              <a:t>F3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function key to lock a plane</a:t>
            </a:r>
          </a:p>
          <a:p>
            <a:pPr marL="177800" marR="0" lvl="0" indent="-1778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533400" y="381000"/>
            <a:ext cx="6140450" cy="808038"/>
          </a:xfrm>
        </p:spPr>
        <p:txBody>
          <a:bodyPr/>
          <a:lstStyle/>
          <a:p>
            <a:pPr marL="177800" indent="-177800" eaLnBrk="1" hangingPunct="1"/>
            <a:r>
              <a:rPr lang="en-US" sz="3200" i="1" dirty="0" smtClean="0"/>
              <a:t>Synchronous sketch behavior in the ordered environment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ordered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buNone/>
            </a:pPr>
            <a:r>
              <a:rPr lang="en-US" dirty="0" smtClean="0"/>
              <a:t>Workflow</a:t>
            </a:r>
          </a:p>
          <a:p>
            <a:pPr marL="495300" lvl="2" indent="-457200" eaLnBrk="1" hangingPunct="1"/>
            <a:endParaRPr lang="en-US" dirty="0" smtClean="0"/>
          </a:p>
          <a:p>
            <a:pPr marL="495300" lvl="2" indent="-457200" eaLnBrk="1" hangingPunct="1"/>
            <a:r>
              <a:rPr lang="en-US" dirty="0" smtClean="0"/>
              <a:t>Choose the sketch command.</a:t>
            </a:r>
            <a:br>
              <a:rPr lang="en-US" dirty="0" smtClean="0"/>
            </a:br>
            <a:endParaRPr lang="en-US" dirty="0" smtClean="0"/>
          </a:p>
          <a:p>
            <a:pPr marL="495300" lvl="2" indent="-457200" eaLnBrk="1" hangingPunct="1"/>
            <a:r>
              <a:rPr lang="en-US" dirty="0" smtClean="0"/>
              <a:t>Select a reference plane or part face as the sketch plane.</a:t>
            </a:r>
            <a:br>
              <a:rPr lang="en-US" dirty="0" smtClean="0"/>
            </a:br>
            <a:endParaRPr lang="en-US" dirty="0" smtClean="0"/>
          </a:p>
          <a:p>
            <a:pPr marL="495300" lvl="2" indent="-457200" eaLnBrk="1" hangingPunct="1"/>
            <a:r>
              <a:rPr lang="en-US" dirty="0" smtClean="0"/>
              <a:t>Automatically enter the sketch environment.</a:t>
            </a:r>
            <a:br>
              <a:rPr lang="en-US" dirty="0" smtClean="0"/>
            </a:br>
            <a:endParaRPr lang="en-US" dirty="0" smtClean="0"/>
          </a:p>
          <a:p>
            <a:pPr marL="495300" lvl="2" indent="-457200" eaLnBrk="1" hangingPunct="1"/>
            <a:r>
              <a:rPr lang="en-US" dirty="0" smtClean="0"/>
              <a:t>Draw sketch elements.</a:t>
            </a:r>
            <a:br>
              <a:rPr lang="en-US" dirty="0" smtClean="0"/>
            </a:br>
            <a:endParaRPr lang="en-US" dirty="0" smtClean="0"/>
          </a:p>
          <a:p>
            <a:pPr marL="495300" lvl="2" indent="-457200" eaLnBrk="1" hangingPunct="1"/>
            <a:r>
              <a:rPr lang="en-US" dirty="0" smtClean="0"/>
              <a:t>Add sketch geometric relationships and functional variables.</a:t>
            </a:r>
            <a:br>
              <a:rPr lang="en-US" dirty="0" smtClean="0"/>
            </a:br>
            <a:endParaRPr lang="en-US" dirty="0" smtClean="0"/>
          </a:p>
          <a:p>
            <a:pPr marL="495300" lvl="2" indent="-457200" eaLnBrk="1" hangingPunct="1"/>
            <a:r>
              <a:rPr lang="en-US" dirty="0" smtClean="0"/>
              <a:t>Add sketch dimensions.</a:t>
            </a:r>
            <a:br>
              <a:rPr lang="en-US" dirty="0" smtClean="0"/>
            </a:br>
            <a:endParaRPr lang="en-US" dirty="0" smtClean="0"/>
          </a:p>
          <a:p>
            <a:pPr marL="495300" lvl="2" indent="-457200" eaLnBrk="1" hangingPunct="1"/>
            <a:r>
              <a:rPr lang="en-US" dirty="0" smtClean="0"/>
              <a:t>Close the sketch environment.</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2D elements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Overview</a:t>
            </a:r>
          </a:p>
          <a:p>
            <a:pPr marL="495300" lvl="2" indent="-457200" eaLnBrk="1" hangingPunct="1"/>
            <a:endParaRPr lang="en-US" dirty="0" smtClean="0"/>
          </a:p>
          <a:p>
            <a:pPr marL="495300" lvl="2" indent="-457200" eaLnBrk="1" hangingPunct="1"/>
            <a:r>
              <a:rPr lang="en-US" dirty="0" smtClean="0"/>
              <a:t>Intent zones</a:t>
            </a:r>
            <a:br>
              <a:rPr lang="en-US" dirty="0" smtClean="0"/>
            </a:br>
            <a:endParaRPr lang="en-US" dirty="0" smtClean="0"/>
          </a:p>
          <a:p>
            <a:pPr marL="495300" lvl="2" indent="-457200" eaLnBrk="1" hangingPunct="1"/>
            <a:r>
              <a:rPr lang="en-US" dirty="0" smtClean="0"/>
              <a:t>Construction geometry</a:t>
            </a:r>
            <a:br>
              <a:rPr lang="en-US" dirty="0" smtClean="0"/>
            </a:br>
            <a:endParaRPr lang="en-US" dirty="0" smtClean="0"/>
          </a:p>
          <a:p>
            <a:pPr marL="495300" lvl="2" indent="-457200" eaLnBrk="1" hangingPunct="1"/>
            <a:r>
              <a:rPr lang="en-US" dirty="0" smtClean="0"/>
              <a:t>Modifying sketch elements</a:t>
            </a:r>
            <a:br>
              <a:rPr lang="en-US" dirty="0" smtClean="0"/>
            </a:br>
            <a:endParaRPr lang="en-US" dirty="0" smtClean="0"/>
          </a:p>
          <a:p>
            <a:pPr marL="495300" lvl="2" indent="-457200" eaLnBrk="1" hangingPunct="1"/>
            <a:r>
              <a:rPr lang="en-US" dirty="0" smtClean="0"/>
              <a:t>Applying colors and patterns to closed sketch boundaries</a:t>
            </a:r>
            <a:br>
              <a:rPr lang="en-US" dirty="0" smtClean="0"/>
            </a:b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Geometric relationships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The sketch relationship commands are located on the Sketching tab (1) in the Relate group (2).</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buNone/>
            </a:pPr>
            <a:endParaRPr lang="en-US" dirty="0" smtClean="0"/>
          </a:p>
          <a:p>
            <a:pPr marL="495300" lvl="2" indent="-457200" eaLnBrk="1" hangingPunct="1"/>
            <a:endParaRPr lang="en-US" dirty="0" smtClean="0"/>
          </a:p>
          <a:p>
            <a:pPr marL="744538" lvl="2" indent="-706438" eaLnBrk="1" hangingPunct="1">
              <a:buNone/>
            </a:pPr>
            <a:r>
              <a:rPr lang="en-US" dirty="0" smtClean="0"/>
              <a:t>Note: When creating a synchronous feature, the sketch relationships do not migrate to the feature created from them.</a:t>
            </a:r>
          </a:p>
          <a:p>
            <a:pPr marL="495300" lvl="2" indent="-457200" eaLnBrk="1" hangingPunct="1"/>
            <a:endParaRPr lang="en-US" dirty="0" smtClean="0"/>
          </a:p>
          <a:p>
            <a:pPr marL="495300" lvl="2" indent="-457200" eaLnBrk="1" hangingPunct="1"/>
            <a:r>
              <a:rPr lang="en-US" dirty="0" smtClean="0"/>
              <a:t>Relationships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1028" name="Picture 4" descr="C:\P4\XPS\products\solidedge\se103\english\courseware\docs\graphics\bj\sketching\relationships.gif"/>
          <p:cNvPicPr>
            <a:picLocks noChangeAspect="1" noChangeArrowheads="1"/>
          </p:cNvPicPr>
          <p:nvPr/>
        </p:nvPicPr>
        <p:blipFill>
          <a:blip r:embed="rId3" cstate="print"/>
          <a:srcRect/>
          <a:stretch>
            <a:fillRect/>
          </a:stretch>
        </p:blipFill>
        <p:spPr bwMode="auto">
          <a:xfrm>
            <a:off x="1828800" y="2667000"/>
            <a:ext cx="1828800" cy="13411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Drawing tools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Working with grids</a:t>
            </a:r>
          </a:p>
          <a:p>
            <a:pPr marL="495300" lvl="2" indent="-457200" eaLnBrk="1" hangingPunct="1">
              <a:buNone/>
            </a:pPr>
            <a:endParaRPr lang="en-US" dirty="0" smtClean="0"/>
          </a:p>
          <a:p>
            <a:pPr marL="495300" lvl="2" indent="-457200" eaLnBrk="1" hangingPunct="1"/>
            <a:r>
              <a:rPr lang="en-US" dirty="0" err="1" smtClean="0"/>
              <a:t>IntelliSketch</a:t>
            </a:r>
            <a:endParaRPr lang="en-US" dirty="0" smtClean="0"/>
          </a:p>
          <a:p>
            <a:pPr marL="495300" lvl="2" indent="-457200" eaLnBrk="1" hangingPunct="1"/>
            <a:endParaRPr lang="en-US" dirty="0" smtClean="0"/>
          </a:p>
          <a:p>
            <a:pPr marL="495300" lvl="2" indent="-457200" eaLnBrk="1" hangingPunct="1"/>
            <a:r>
              <a:rPr lang="en-US" dirty="0" smtClean="0"/>
              <a:t>Projection lines</a:t>
            </a:r>
          </a:p>
          <a:p>
            <a:pPr marL="495300" lvl="2" indent="-457200" eaLnBrk="1" hangingPunct="1"/>
            <a:endParaRPr lang="en-US" dirty="0" smtClean="0"/>
          </a:p>
          <a:p>
            <a:pPr marL="495300" lvl="2" indent="-457200" eaLnBrk="1" hangingPunct="1"/>
            <a:r>
              <a:rPr lang="en-US" dirty="0" smtClean="0"/>
              <a:t>Distance and area measurements in sketches</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Dimensioning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Dimensioning commands are located in three locations. They are located in the Dimension group on the </a:t>
            </a:r>
            <a:r>
              <a:rPr lang="en-US" b="1" dirty="0" smtClean="0"/>
              <a:t>Home</a:t>
            </a:r>
            <a:r>
              <a:rPr lang="en-US" dirty="0" smtClean="0"/>
              <a:t>, </a:t>
            </a:r>
            <a:r>
              <a:rPr lang="en-US" b="1" dirty="0" smtClean="0"/>
              <a:t>Sketching</a:t>
            </a:r>
            <a:r>
              <a:rPr lang="en-US" dirty="0" smtClean="0"/>
              <a:t> and </a:t>
            </a:r>
            <a:r>
              <a:rPr lang="en-US" b="1" dirty="0" smtClean="0"/>
              <a:t>PMI</a:t>
            </a:r>
            <a:r>
              <a:rPr lang="en-US" dirty="0" smtClean="0"/>
              <a:t> tabs.</a:t>
            </a:r>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Locked dimensions</a:t>
            </a:r>
          </a:p>
          <a:p>
            <a:pPr marL="495300" lvl="2" indent="-457200" eaLnBrk="1" hangingPunct="1"/>
            <a:endParaRPr lang="en-US" dirty="0" smtClean="0"/>
          </a:p>
          <a:p>
            <a:pPr marL="495300" lvl="2" indent="-457200" eaLnBrk="1" hangingPunct="1"/>
            <a:r>
              <a:rPr lang="en-US" dirty="0" smtClean="0"/>
              <a:t>Dimension orientation</a:t>
            </a:r>
          </a:p>
          <a:p>
            <a:pPr marL="495300" lvl="2" indent="-457200" eaLnBrk="1" hangingPunct="1"/>
            <a:endParaRPr lang="en-US" dirty="0" smtClean="0"/>
          </a:p>
          <a:p>
            <a:pPr marL="495300" lvl="2" indent="-457200" eaLnBrk="1" hangingPunct="1"/>
            <a:r>
              <a:rPr lang="en-US" dirty="0" smtClean="0"/>
              <a:t>Dimension style</a:t>
            </a:r>
          </a:p>
          <a:p>
            <a:pPr marL="495300" lvl="2" indent="-457200" eaLnBrk="1" hangingPunct="1"/>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2050" name="Picture 2" descr="C:\P4\XPS\products\solidedge\se103\english\courseware\docs\graphics\bj\sketching\dimension_commands.gif"/>
          <p:cNvPicPr>
            <a:picLocks noChangeAspect="1" noChangeArrowheads="1"/>
          </p:cNvPicPr>
          <p:nvPr/>
        </p:nvPicPr>
        <p:blipFill>
          <a:blip r:embed="rId3" cstate="print"/>
          <a:srcRect/>
          <a:stretch>
            <a:fillRect/>
          </a:stretch>
        </p:blipFill>
        <p:spPr bwMode="auto">
          <a:xfrm>
            <a:off x="2286000" y="2514600"/>
            <a:ext cx="5600700" cy="11049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Sketches context menu in </a:t>
            </a:r>
            <a:r>
              <a:rPr lang="en-US" dirty="0" err="1" smtClean="0"/>
              <a:t>PathFinder</a:t>
            </a:r>
            <a:endParaRPr lang="en-US" dirty="0" smtClean="0"/>
          </a:p>
          <a:p>
            <a:pPr marL="495300" lvl="2" indent="-457200" eaLnBrk="1" hangingPunct="1"/>
            <a:endParaRPr lang="en-US" dirty="0" smtClean="0"/>
          </a:p>
          <a:p>
            <a:pPr marL="495300" lvl="2" indent="-457200" eaLnBrk="1" hangingPunct="1"/>
            <a:r>
              <a:rPr lang="en-US" dirty="0" smtClean="0"/>
              <a:t>Used Sketches context menu in </a:t>
            </a:r>
            <a:r>
              <a:rPr lang="en-US" dirty="0" err="1" smtClean="0"/>
              <a:t>PathFinder</a:t>
            </a:r>
            <a:endParaRPr lang="en-US" dirty="0" smtClean="0"/>
          </a:p>
        </p:txBody>
      </p:sp>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Sketches in </a:t>
            </a:r>
            <a:r>
              <a:rPr lang="en-US" sz="3200" i="1" dirty="0" err="1" smtClean="0"/>
              <a:t>PathFinder</a:t>
            </a:r>
            <a:endParaRPr lang="en-US" sz="3200" i="1"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1219200" y="1371600"/>
            <a:ext cx="2719387" cy="28400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81000"/>
            <a:ext cx="6248400" cy="808038"/>
          </a:xfrm>
        </p:spPr>
        <p:txBody>
          <a:bodyPr/>
          <a:lstStyle/>
          <a:p>
            <a:pPr marL="177800" indent="-177800" eaLnBrk="1" hangingPunct="1"/>
            <a:r>
              <a:rPr lang="en-US" sz="3200" i="1" dirty="0" smtClean="0"/>
              <a:t>Sketch consumption and dimension migration</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endParaRPr lang="en-US" dirty="0" smtClean="0"/>
          </a:p>
          <a:p>
            <a:pPr marL="495300" lvl="2" indent="-457200" eaLnBrk="1" hangingPunct="1"/>
            <a:r>
              <a:rPr lang="en-US" dirty="0" smtClean="0"/>
              <a:t>Working with combinable sketches</a:t>
            </a:r>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pic>
        <p:nvPicPr>
          <p:cNvPr id="4098" name="Picture 2" descr="C:\P4\XPS\products\solidedge\se103\english\graphic_library\bj\sketchcoord4.gif"/>
          <p:cNvPicPr>
            <a:picLocks noChangeAspect="1" noChangeArrowheads="1"/>
          </p:cNvPicPr>
          <p:nvPr/>
        </p:nvPicPr>
        <p:blipFill>
          <a:blip r:embed="rId3" cstate="print"/>
          <a:srcRect/>
          <a:stretch>
            <a:fillRect/>
          </a:stretch>
        </p:blipFill>
        <p:spPr bwMode="auto">
          <a:xfrm>
            <a:off x="685800" y="1676400"/>
            <a:ext cx="512445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pPr marL="0"/>
            <a:r>
              <a:rPr lang="en-US" dirty="0" smtClean="0"/>
              <a:t>The Solid Edge Sheet Metal application is specialized for modeling straight brake sheet metal parts.</a:t>
            </a:r>
          </a:p>
          <a:p>
            <a:pPr marL="0"/>
            <a:endParaRPr lang="en-US" dirty="0" smtClean="0"/>
          </a:p>
          <a:p>
            <a:pPr marL="0"/>
            <a:r>
              <a:rPr lang="en-US" dirty="0" smtClean="0"/>
              <a:t>Once you complete the activities in this course, you will be able to:</a:t>
            </a:r>
          </a:p>
          <a:p>
            <a:pPr marL="365760">
              <a:buFont typeface="Arial" pitchFamily="34" charset="0"/>
              <a:buChar char="•"/>
            </a:pPr>
            <a:r>
              <a:rPr lang="en-US" dirty="0" smtClean="0"/>
              <a:t>Set parameters for sheet metal, such as bend radius and material thickness.</a:t>
            </a:r>
          </a:p>
          <a:p>
            <a:pPr marL="365760">
              <a:buFont typeface="Arial" pitchFamily="34" charset="0"/>
              <a:buChar char="•"/>
            </a:pPr>
            <a:r>
              <a:rPr lang="en-US" dirty="0" smtClean="0"/>
              <a:t>Place and manipulate flanges and bends.</a:t>
            </a:r>
          </a:p>
          <a:p>
            <a:pPr marL="365760">
              <a:buFont typeface="Arial" pitchFamily="34" charset="0"/>
              <a:buChar char="•"/>
            </a:pPr>
            <a:r>
              <a:rPr lang="en-US" dirty="0" smtClean="0"/>
              <a:t>Specify sheet metal treatments and corner parameters.</a:t>
            </a:r>
          </a:p>
          <a:p>
            <a:pPr marL="365760">
              <a:buFont typeface="Arial" pitchFamily="34" charset="0"/>
              <a:buChar char="•"/>
            </a:pPr>
            <a:r>
              <a:rPr lang="en-US" dirty="0" smtClean="0"/>
              <a:t>Place holes, cutouts, dimples, louvers, beads, gussets.</a:t>
            </a:r>
          </a:p>
          <a:p>
            <a:pPr marL="365760">
              <a:buFont typeface="Arial" pitchFamily="34" charset="0"/>
              <a:buChar char="•"/>
            </a:pPr>
            <a:r>
              <a:rPr lang="en-US" dirty="0" smtClean="0"/>
              <a:t>Modify geometry using live rules for synchronous design.</a:t>
            </a:r>
          </a:p>
          <a:p>
            <a:pPr marL="365760">
              <a:buFont typeface="Arial" pitchFamily="34" charset="0"/>
              <a:buChar char="•"/>
            </a:pPr>
            <a:r>
              <a:rPr lang="en-US" dirty="0" smtClean="0"/>
              <a:t>Prepare the sheet metal geometry for downstream manufacturing processes such as creating a flat pattern.</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6248400" cy="808038"/>
          </a:xfrm>
        </p:spPr>
        <p:txBody>
          <a:bodyPr/>
          <a:lstStyle/>
          <a:p>
            <a:pPr marL="177800" indent="-177800" eaLnBrk="1" hangingPunct="1"/>
            <a:r>
              <a:rPr lang="en-US" sz="3200" i="1" dirty="0" smtClean="0"/>
              <a:t>Manipulating sketches</a:t>
            </a:r>
          </a:p>
        </p:txBody>
      </p:sp>
      <p:sp>
        <p:nvSpPr>
          <p:cNvPr id="55299" name="Content Placeholder 2"/>
          <p:cNvSpPr>
            <a:spLocks noGrp="1"/>
          </p:cNvSpPr>
          <p:nvPr>
            <p:ph idx="1"/>
          </p:nvPr>
        </p:nvSpPr>
        <p:spPr>
          <a:xfrm>
            <a:off x="533400" y="1371600"/>
            <a:ext cx="8229600" cy="4953000"/>
          </a:xfrm>
        </p:spPr>
        <p:txBody>
          <a:bodyPr/>
          <a:lstStyle/>
          <a:p>
            <a:pPr marL="495300" lvl="2" indent="-457200" eaLnBrk="1" hangingPunct="1"/>
            <a:endParaRPr lang="en-US" dirty="0" smtClean="0"/>
          </a:p>
          <a:p>
            <a:pPr marL="495300" lvl="2" indent="-457200" eaLnBrk="1" hangingPunct="1"/>
            <a:r>
              <a:rPr lang="en-US" dirty="0" smtClean="0"/>
              <a:t>Moving and copying sketches</a:t>
            </a:r>
          </a:p>
          <a:p>
            <a:pPr marL="495300" lvl="2" indent="-457200" eaLnBrk="1" hangingPunct="1">
              <a:buNone/>
            </a:pPr>
            <a:endParaRPr lang="en-US" dirty="0" smtClean="0"/>
          </a:p>
          <a:p>
            <a:pPr marL="495300" lvl="2" indent="-457200" eaLnBrk="1" hangingPunct="1"/>
            <a:r>
              <a:rPr lang="en-US" dirty="0" smtClean="0"/>
              <a:t>Projecting elements to a sketch</a:t>
            </a:r>
          </a:p>
          <a:p>
            <a:pPr marL="495300" lvl="2" indent="-457200" eaLnBrk="1" hangingPunct="1">
              <a:buNone/>
            </a:pPr>
            <a:endParaRPr lang="en-US" dirty="0" smtClean="0"/>
          </a:p>
        </p:txBody>
      </p:sp>
      <p:sp>
        <p:nvSpPr>
          <p:cNvPr id="55300"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1" name="Rectangle 7"/>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2" name="Rectangle 8"/>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3" name="Rectangle 9"/>
          <p:cNvSpPr>
            <a:spLocks noChangeArrowheads="1"/>
          </p:cNvSpPr>
          <p:nvPr/>
        </p:nvSpPr>
        <p:spPr bwMode="auto">
          <a:xfrm>
            <a:off x="0" y="1162050"/>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
        <p:nvSpPr>
          <p:cNvPr id="553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5305" name="Rectangle 13"/>
          <p:cNvSpPr>
            <a:spLocks noChangeArrowheads="1"/>
          </p:cNvSpPr>
          <p:nvPr/>
        </p:nvSpPr>
        <p:spPr bwMode="auto">
          <a:xfrm>
            <a:off x="0" y="790575"/>
            <a:ext cx="9144000" cy="0"/>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Activity: Sketching (Part 1)</a:t>
            </a:r>
          </a:p>
          <a:p>
            <a:r>
              <a:rPr lang="en-US" b="1" dirty="0" smtClean="0"/>
              <a:t>Activity: Sketching (Part 2)</a:t>
            </a:r>
          </a:p>
          <a:p>
            <a:r>
              <a:rPr lang="en-US" b="1" dirty="0" smtClean="0"/>
              <a:t>Activity: Sketching (Part 3)</a:t>
            </a:r>
          </a:p>
          <a:p>
            <a:endParaRPr lang="en-US" b="1" dirty="0" smtClean="0"/>
          </a:p>
          <a:p>
            <a:r>
              <a:rPr lang="en-US" b="1" dirty="0" smtClean="0"/>
              <a:t>Additional:</a:t>
            </a:r>
          </a:p>
          <a:p>
            <a:r>
              <a:rPr lang="en-US" b="1" dirty="0" smtClean="0"/>
              <a:t>Sketching Projects  A-E</a:t>
            </a:r>
            <a:endParaRPr lang="en-US" dirty="0"/>
          </a:p>
        </p:txBody>
      </p:sp>
      <p:sp>
        <p:nvSpPr>
          <p:cNvPr id="3" name="Title 2"/>
          <p:cNvSpPr>
            <a:spLocks noGrp="1"/>
          </p:cNvSpPr>
          <p:nvPr>
            <p:ph type="title"/>
          </p:nvPr>
        </p:nvSpPr>
        <p:spPr/>
        <p:txBody>
          <a:bodyPr/>
          <a:lstStyle/>
          <a:p>
            <a:r>
              <a:rPr lang="en-US" dirty="0" smtClean="0"/>
              <a:t>Sketching Activities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Construct the base feature</a:t>
            </a:r>
          </a:p>
          <a:p>
            <a:pPr marL="0"/>
            <a:r>
              <a:rPr lang="en-US" dirty="0" smtClean="0"/>
              <a:t>You can construct a base feature with the Tab, Contour Flange, and Lofted Flange commands. The Tab command constructs a flat feature of any shape using a closed profile.</a:t>
            </a:r>
          </a:p>
          <a:p>
            <a:pPr marL="0"/>
            <a:endParaRPr lang="en-US" dirty="0" smtClean="0"/>
          </a:p>
          <a:p>
            <a:pPr marL="0"/>
            <a:r>
              <a:rPr lang="en-US" dirty="0" smtClean="0"/>
              <a:t>Tab:</a:t>
            </a:r>
          </a:p>
          <a:p>
            <a:pPr marL="0"/>
            <a:endParaRPr lang="en-US" dirty="0" smtClean="0"/>
          </a:p>
          <a:p>
            <a:pPr marL="0"/>
            <a:endParaRPr lang="en-US" dirty="0" smtClean="0"/>
          </a:p>
          <a:p>
            <a:pPr marL="0"/>
            <a:endParaRPr lang="en-US" dirty="0" smtClean="0"/>
          </a:p>
          <a:p>
            <a:pPr marL="0"/>
            <a:r>
              <a:rPr lang="en-US" dirty="0" smtClean="0"/>
              <a:t>Contour Flange:</a:t>
            </a:r>
          </a:p>
          <a:p>
            <a:pPr marL="0"/>
            <a:endParaRPr lang="en-US" dirty="0" smtClean="0"/>
          </a:p>
          <a:p>
            <a:pPr marL="0"/>
            <a:endParaRPr lang="en-US" dirty="0" smtClean="0"/>
          </a:p>
          <a:p>
            <a:pPr marL="0"/>
            <a:endParaRPr lang="en-US" dirty="0" smtClean="0"/>
          </a:p>
          <a:p>
            <a:pPr marL="0"/>
            <a:endParaRPr lang="en-US" dirty="0" smtClean="0"/>
          </a:p>
          <a:p>
            <a:pPr marL="0"/>
            <a:r>
              <a:rPr lang="en-US" dirty="0" smtClean="0"/>
              <a:t>Lofted Flange:</a:t>
            </a:r>
            <a:endParaRPr lang="en-US" dirty="0"/>
          </a:p>
        </p:txBody>
      </p:sp>
      <p:sp>
        <p:nvSpPr>
          <p:cNvPr id="3" name="Title 2"/>
          <p:cNvSpPr>
            <a:spLocks noGrp="1"/>
          </p:cNvSpPr>
          <p:nvPr>
            <p:ph type="title"/>
          </p:nvPr>
        </p:nvSpPr>
        <p:spPr/>
        <p:txBody>
          <a:bodyPr/>
          <a:lstStyle/>
          <a:p>
            <a:r>
              <a:rPr lang="en-US" dirty="0" smtClean="0"/>
              <a:t>Base Features</a:t>
            </a:r>
            <a:endParaRPr lang="en-US" dirty="0"/>
          </a:p>
        </p:txBody>
      </p:sp>
      <p:sp>
        <p:nvSpPr>
          <p:cNvPr id="2052" name="AutoShape 4" descr="mk:@MSITStore:C:\Program%20Files\Solid%20Edge%20ST3\Program\RESDLLS\0009\SESync.chm::/graphic_library/shtmtl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52725" y="2819401"/>
            <a:ext cx="3267075" cy="1167424"/>
          </a:xfrm>
          <a:prstGeom prst="rect">
            <a:avLst/>
          </a:prstGeom>
          <a:noFill/>
          <a:ln w="9525">
            <a:noFill/>
            <a:miter lim="800000"/>
            <a:headEnd/>
            <a:tailEnd/>
          </a:ln>
        </p:spPr>
      </p:pic>
      <p:sp>
        <p:nvSpPr>
          <p:cNvPr id="2055" name="AutoShape 7" descr="mk:@MSITStore:C:\Program%20Files\Solid%20Edge%20ST3\Program\RESDLLS\0009\SESync.chm::/graphic_library/shtmtl2.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4038600"/>
            <a:ext cx="2895600" cy="1243356"/>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2800" y="5105400"/>
            <a:ext cx="3338512" cy="15452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tab feature on a sheet metal part. You can use this command to construct a base feature or add a feature to an existing sheet metal part.</a:t>
            </a:r>
          </a:p>
          <a:p>
            <a:pPr marL="0"/>
            <a:endParaRPr lang="en-US" dirty="0" smtClean="0"/>
          </a:p>
          <a:p>
            <a:pPr marL="0"/>
            <a:r>
              <a:rPr lang="en-US" dirty="0" smtClean="0"/>
              <a:t>In the synchronous environment, you can construct a tab with a single sketch region,</a:t>
            </a:r>
          </a:p>
          <a:p>
            <a:pPr marL="0"/>
            <a:endParaRPr lang="en-US" dirty="0" smtClean="0"/>
          </a:p>
          <a:p>
            <a:pPr marL="0"/>
            <a:endParaRPr lang="en-US" dirty="0" smtClean="0"/>
          </a:p>
          <a:p>
            <a:pPr marL="0"/>
            <a:endParaRPr lang="en-US" dirty="0" smtClean="0"/>
          </a:p>
          <a:p>
            <a:pPr marL="0"/>
            <a:endParaRPr lang="en-US" dirty="0" smtClean="0"/>
          </a:p>
          <a:p>
            <a:pPr marL="0"/>
            <a:r>
              <a:rPr lang="en-US" dirty="0" smtClean="0"/>
              <a:t>or with multiple sketch regions.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Synchronous environment</a:t>
            </a:r>
            <a:endParaRPr lang="en-US" sz="3200" dirty="0"/>
          </a:p>
        </p:txBody>
      </p:sp>
      <p:pic>
        <p:nvPicPr>
          <p:cNvPr id="96258" name="Picture 2" descr="C:\PERFORCE_OUTPUT\selfPaced\se103\english\graphic_library\bj\tabsync1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895600"/>
            <a:ext cx="5038725" cy="1593444"/>
          </a:xfrm>
          <a:prstGeom prst="rect">
            <a:avLst/>
          </a:prstGeom>
          <a:noFill/>
        </p:spPr>
      </p:pic>
      <p:pic>
        <p:nvPicPr>
          <p:cNvPr id="96260" name="Picture 4" descr="C:\PERFORCE_OUTPUT\selfPaced\se103\english\graphic_library\bj\tabsync10.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4800600"/>
            <a:ext cx="4876800" cy="153787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you can only have one profile per tab feature.</a:t>
            </a:r>
          </a:p>
          <a:p>
            <a:pPr marL="0"/>
            <a:r>
              <a:rPr lang="en-US" dirty="0" smtClean="0"/>
              <a:t>When selecting multiple regions, the regions must be contiguous and in the same plane. When constructing a base feature in the ordered environment, the profile must be closed, and you must also define the material direction and material thickness you want.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For subsequent features in the ordered environment, the profile can be open or closed. When using an open profile, you must define the side of the profile to which you want to add material.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Ordered environment</a:t>
            </a:r>
            <a:endParaRPr lang="en-US" sz="3200" dirty="0"/>
          </a:p>
        </p:txBody>
      </p:sp>
      <p:pic>
        <p:nvPicPr>
          <p:cNvPr id="98306" name="Picture 2" descr="C:\PERFORCE_OUTPUT\selfPaced\se103\english\graphic_library\shtmtl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2971800"/>
            <a:ext cx="3638550" cy="1381126"/>
          </a:xfrm>
          <a:prstGeom prst="rect">
            <a:avLst/>
          </a:prstGeom>
          <a:noFill/>
        </p:spPr>
      </p:pic>
      <p:pic>
        <p:nvPicPr>
          <p:cNvPr id="98308" name="Picture 4" descr="C:\PERFORCE_OUTPUT\selfPaced\se103\english\graphic_library\tabopen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5410200"/>
            <a:ext cx="3381375" cy="10721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Cuts through a defined portion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create a sheet metal cutout with an open profile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0356" name="Picture 4" descr="C:\PERFORCE_OUTPUT\selfPaced\se103\english\graphic_library\bj\sync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981200"/>
            <a:ext cx="3800475" cy="1990725"/>
          </a:xfrm>
          <a:prstGeom prst="rect">
            <a:avLst/>
          </a:prstGeom>
          <a:noFill/>
        </p:spPr>
      </p:pic>
      <p:pic>
        <p:nvPicPr>
          <p:cNvPr id="100358" name="Picture 6" descr="C:\PERFORCE_OUTPUT\selfPaced\se103\english\graphic_library\bj\cutopenprof1.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1" y="4470451"/>
            <a:ext cx="3886200" cy="178747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Thickness cut:</a:t>
            </a:r>
          </a:p>
          <a:p>
            <a:pPr marL="0"/>
            <a:r>
              <a:rPr lang="en-US" dirty="0" smtClean="0"/>
              <a:t>This option creates a cutout that compensates for the material thickness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 Thickness cut option is useful when creating parts in which a shaft must pass through aligned circular cutouts.</a:t>
            </a:r>
          </a:p>
          <a:p>
            <a:pPr marL="0"/>
            <a:endParaRPr lang="en-US" dirty="0" smtClean="0"/>
          </a:p>
          <a:p>
            <a:pPr marL="0"/>
            <a:endParaRPr lang="en-US" dirty="0" smtClean="0"/>
          </a:p>
          <a:p>
            <a:pPr marL="0"/>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0" name="Picture 2" descr="C:\PERFORCE_OUTPUT\selfPaced\se103\english\graphic_library\bj\thickness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2667000"/>
            <a:ext cx="1828800" cy="18097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Mid–plane cut:</a:t>
            </a:r>
          </a:p>
          <a:p>
            <a:r>
              <a:rPr lang="en-US" dirty="0" smtClean="0"/>
              <a:t>This option creates a cutout based on the mid-plane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option creates a cutout based on the mid-plane of the part.</a:t>
            </a:r>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2" name="Picture 4" descr="C:\PERFORCE_OUTPUT\selfPaced\se103\english\graphic_library\bj\midplan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438400"/>
            <a:ext cx="1819275" cy="17621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Nearest Face cut:</a:t>
            </a:r>
          </a:p>
          <a:p>
            <a:r>
              <a:rPr lang="en-US" dirty="0" smtClean="0"/>
              <a:t>This option creates a cutout based on the nearest face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10594" name="Picture 2" descr="C:\PERFORCE_OUTPUT\selfPaced\se103\english\graphic_library\bj\nearfac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895600"/>
            <a:ext cx="1809750" cy="18383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Cuts across bends</a:t>
            </a:r>
          </a:p>
          <a:p>
            <a:r>
              <a:rPr lang="en-US" dirty="0" smtClean="0"/>
              <a:t>The Wrapped Cut option unfolds the bend to create a cut,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and then </a:t>
            </a:r>
            <a:r>
              <a:rPr lang="en-US" dirty="0" err="1" smtClean="0"/>
              <a:t>rebends</a:t>
            </a:r>
            <a:r>
              <a:rPr lang="en-US" dirty="0" smtClean="0"/>
              <a:t> when the cut is complete.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2402" name="Picture 2" descr="C:\PERFORCE_OUTPUT\selfPaced\se103\english\graphic_library\bj\wrapped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209800"/>
            <a:ext cx="4600575" cy="2219326"/>
          </a:xfrm>
          <a:prstGeom prst="rect">
            <a:avLst/>
          </a:prstGeom>
          <a:noFill/>
        </p:spPr>
      </p:pic>
      <p:pic>
        <p:nvPicPr>
          <p:cNvPr id="102404" name="Picture 4" descr="C:\PERFORCE_OUTPUT\selfPaced\se103\english\graphic_library\bj\wrappedcut2.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800600"/>
            <a:ext cx="1933575" cy="1838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a:t>
            </a:r>
          </a:p>
          <a:p>
            <a:pPr marL="0"/>
            <a:r>
              <a:rPr lang="en-US" dirty="0" smtClean="0"/>
              <a:t>Sheet metal design is governed by the premise that the raw material used to form a sheet metal part is of common stock and of uniform thickness. The sheet metal part is designed in the formed state, but in the manufacturing process, many of the features of the part will be applied to the part before bending. The final locations of these features on the formed part is dependant on how the material behaves during the bending process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pic>
        <p:nvPicPr>
          <p:cNvPr id="2" name="Picture 2" descr="C:\PERFORCE_OUTPUT\selfPaced\se103\english\docs\graphics\bj\sync_sheet_metal\gusset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733800"/>
            <a:ext cx="6429375" cy="22574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regions to create tabs and cuts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regions to create tabs and cuts</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b="1" dirty="0" smtClean="0">
                <a:latin typeface="Arial" charset="0"/>
                <a:cs typeface="Arial" charset="0"/>
              </a:rPr>
              <a:t>Simple contour flanges</a:t>
            </a:r>
          </a:p>
          <a:p>
            <a:pPr marL="0" lvl="0" indent="0" eaLnBrk="1" hangingPunct="1"/>
            <a:r>
              <a:rPr lang="en-US" dirty="0" smtClean="0">
                <a:latin typeface="Arial" charset="0"/>
                <a:cs typeface="Arial" charset="0"/>
              </a:rPr>
              <a:t>A simple contour flange is created when a sketch is used to create the first feature in the sheet metal file.</a:t>
            </a: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eaLnBrk="1" hangingPunct="1"/>
            <a:endParaRPr lang="en-US" dirty="0" smtClean="0">
              <a:latin typeface="Arial" charset="0"/>
              <a:cs typeface="Arial" charset="0"/>
            </a:endParaRPr>
          </a:p>
          <a:p>
            <a:pPr marL="0" lvl="0" indent="0"/>
            <a:r>
              <a:rPr lang="en-US" dirty="0" smtClean="0">
                <a:latin typeface="Arial" charset="0"/>
                <a:cs typeface="Arial" charset="0"/>
              </a:rPr>
              <a:t>  </a:t>
            </a:r>
          </a:p>
          <a:p>
            <a:pPr marL="0" lvl="0" indent="0"/>
            <a:r>
              <a:rPr lang="en-US" dirty="0" smtClean="0">
                <a:latin typeface="Arial" charset="0"/>
                <a:cs typeface="Arial" charset="0"/>
              </a:rPr>
              <a:t>When a simple contour flange is created in the synchronous environment, it contains a set of tabs and bends that have no relationship to one another. The simple contour flange is represented in </a:t>
            </a:r>
            <a:r>
              <a:rPr lang="en-US" dirty="0" err="1" smtClean="0">
                <a:latin typeface="Arial" charset="0"/>
                <a:cs typeface="Arial" charset="0"/>
              </a:rPr>
              <a:t>PathFinder</a:t>
            </a:r>
            <a:r>
              <a:rPr lang="en-US" dirty="0" smtClean="0">
                <a:latin typeface="Arial" charset="0"/>
                <a:cs typeface="Arial" charset="0"/>
              </a:rPr>
              <a:t> as a collection of tabs and flanges.</a:t>
            </a:r>
          </a:p>
        </p:txBody>
      </p:sp>
      <p:sp>
        <p:nvSpPr>
          <p:cNvPr id="3" name="Title 2"/>
          <p:cNvSpPr>
            <a:spLocks noGrp="1"/>
          </p:cNvSpPr>
          <p:nvPr>
            <p:ph type="title"/>
          </p:nvPr>
        </p:nvSpPr>
        <p:spPr/>
        <p:txBody>
          <a:bodyPr/>
          <a:lstStyle/>
          <a:p>
            <a:r>
              <a:rPr lang="en-US" dirty="0" smtClean="0"/>
              <a:t>Contour Flange</a:t>
            </a:r>
            <a:endParaRPr lang="en-US" dirty="0"/>
          </a:p>
        </p:txBody>
      </p:sp>
      <p:sp>
        <p:nvSpPr>
          <p:cNvPr id="56322" name="AutoShape 2" descr="mk:@MSITStore:C:\Program%20Files\Solid%20Edge%20ST3\Program\RESDLLS\0009\SESync.chm::/graphic_library/bj/contoursimple1.gif"/>
          <p:cNvSpPr>
            <a:spLocks noChangeAspect="1" noChangeArrowheads="1"/>
          </p:cNvSpPr>
          <p:nvPr/>
        </p:nvSpPr>
        <p:spPr bwMode="auto">
          <a:xfrm>
            <a:off x="155575" y="-1508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8"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2438400"/>
            <a:ext cx="5467350" cy="1362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Chained contour flanges:</a:t>
            </a:r>
          </a:p>
          <a:p>
            <a:pPr marL="0"/>
            <a:r>
              <a:rPr lang="en-US" dirty="0" smtClean="0"/>
              <a:t>A chained contour flange is created when a sketch is used to add a contour flange to an existing tab or flange. The sketch must be perpendicular to the thickness face to which it is attached.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Note:</a:t>
            </a:r>
          </a:p>
          <a:p>
            <a:pPr marL="0"/>
            <a:r>
              <a:rPr lang="en-US" dirty="0" smtClean="0"/>
              <a:t>Swept, non-linear edges and bends without flanges are not supported when creating a contour flange.</a:t>
            </a:r>
          </a:p>
          <a:p>
            <a:pPr marL="0"/>
            <a:r>
              <a:rPr lang="en-US" dirty="0" smtClean="0"/>
              <a:t>Chained contour flanges create matched rows of flanges.</a:t>
            </a:r>
            <a:endParaRPr lang="en-US" dirty="0"/>
          </a:p>
        </p:txBody>
      </p:sp>
      <p:sp>
        <p:nvSpPr>
          <p:cNvPr id="3" name="Title 2"/>
          <p:cNvSpPr>
            <a:spLocks noGrp="1"/>
          </p:cNvSpPr>
          <p:nvPr>
            <p:ph type="title"/>
          </p:nvPr>
        </p:nvSpPr>
        <p:spPr/>
        <p:txBody>
          <a:bodyPr/>
          <a:lstStyle/>
          <a:p>
            <a:r>
              <a:rPr lang="en-US" dirty="0" smtClean="0"/>
              <a:t>Contour Flange</a:t>
            </a:r>
            <a:endParaRPr lang="en-US" dirty="0"/>
          </a:p>
        </p:txBody>
      </p:sp>
      <p:sp>
        <p:nvSpPr>
          <p:cNvPr id="56322" name="AutoShape 2" descr="mk:@MSITStore:C:\Program%20Files\Solid%20Edge%20ST3\Program\RESDLLS\0009\SESync.chm::/graphic_library/bj/contoursimple1.gif"/>
          <p:cNvSpPr>
            <a:spLocks noChangeAspect="1" noChangeArrowheads="1"/>
          </p:cNvSpPr>
          <p:nvPr/>
        </p:nvSpPr>
        <p:spPr bwMode="auto">
          <a:xfrm>
            <a:off x="155575" y="-15081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mk:@MSITStore:C:\Program%20Files\Solid%20Edge%20ST3\Program\RESDLLS\0009\SESync.chm::/graphic_library/bj/contoursimple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05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819400"/>
            <a:ext cx="5057775" cy="20669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Activity: Constructing a base feature using contour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Constructing a base feature using contour flange</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create flanges using flange handles (synchronous environment). As you create them, you can control end conditions such as bend relief and corner conditions. You can insert bends across layer faces.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Flanges, corners and bend relief</a:t>
            </a:r>
            <a:endParaRPr lang="en-US" sz="3200" dirty="0"/>
          </a:p>
        </p:txBody>
      </p:sp>
      <p:pic>
        <p:nvPicPr>
          <p:cNvPr id="112642" name="Picture 2" descr="C:\PERFORCE_OUTPUT\selfPaced\se103\english\docs\graphics\bj\sync_sheet_metal\flange_stuff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743200"/>
            <a:ext cx="3228975" cy="333375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synchronous environment</a:t>
            </a:r>
          </a:p>
          <a:p>
            <a:pPr marL="0"/>
            <a:r>
              <a:rPr lang="en-US" dirty="0" smtClean="0"/>
              <a:t>In the synchronous environment, you can construct a flange by selecting a linear thickness edge to display the flange start handle,</a:t>
            </a:r>
          </a:p>
          <a:p>
            <a:pPr marL="0"/>
            <a:endParaRPr lang="en-US" dirty="0" smtClean="0"/>
          </a:p>
          <a:p>
            <a:pPr marL="0"/>
            <a:endParaRPr lang="en-US" dirty="0" smtClean="0"/>
          </a:p>
          <a:p>
            <a:pPr marL="0"/>
            <a:r>
              <a:rPr lang="en-US" dirty="0" smtClean="0"/>
              <a:t>clicking the flange start handle,</a:t>
            </a:r>
          </a:p>
          <a:p>
            <a:pPr marL="0"/>
            <a:endParaRPr lang="en-US" dirty="0" smtClean="0"/>
          </a:p>
          <a:p>
            <a:pPr marL="0"/>
            <a:endParaRPr lang="en-US" dirty="0" smtClean="0"/>
          </a:p>
          <a:p>
            <a:pPr marL="0"/>
            <a:r>
              <a:rPr lang="en-US" dirty="0" smtClean="0"/>
              <a:t>specifying a flange distance,</a:t>
            </a:r>
          </a:p>
          <a:p>
            <a:pPr marL="0"/>
            <a:endParaRPr lang="en-US" dirty="0" smtClean="0"/>
          </a:p>
          <a:p>
            <a:pPr marL="0"/>
            <a:endParaRPr lang="en-US" dirty="0" smtClean="0"/>
          </a:p>
          <a:p>
            <a:pPr marL="0"/>
            <a:endParaRPr lang="en-US" dirty="0" smtClean="0"/>
          </a:p>
          <a:p>
            <a:pPr marL="0"/>
            <a:r>
              <a:rPr lang="en-US" dirty="0" smtClean="0"/>
              <a:t>and clicking to place the flange.</a:t>
            </a:r>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Synchronous environment</a:t>
            </a:r>
            <a:endParaRPr lang="en-US" sz="3200" dirty="0"/>
          </a:p>
        </p:txBody>
      </p:sp>
      <p:pic>
        <p:nvPicPr>
          <p:cNvPr id="122882" name="Picture 2" descr="C:\PERFORCE_OUTPUT\selfPaced\se103\english\graphic_library\bj\flangesync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286000"/>
            <a:ext cx="1219200" cy="581307"/>
          </a:xfrm>
          <a:prstGeom prst="rect">
            <a:avLst/>
          </a:prstGeom>
          <a:noFill/>
        </p:spPr>
      </p:pic>
      <p:pic>
        <p:nvPicPr>
          <p:cNvPr id="122884" name="Picture 4" descr="C:\PERFORCE_OUTPUT\selfPaced\se103\english\graphic_library\bj\flangesync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200400"/>
            <a:ext cx="1371600" cy="496003"/>
          </a:xfrm>
          <a:prstGeom prst="rect">
            <a:avLst/>
          </a:prstGeom>
          <a:noFill/>
        </p:spPr>
      </p:pic>
      <p:pic>
        <p:nvPicPr>
          <p:cNvPr id="122886" name="Picture 6" descr="C:\PERFORCE_OUTPUT\selfPaced\se103\english\graphic_library\bj\flangesync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038600"/>
            <a:ext cx="1997938" cy="1066800"/>
          </a:xfrm>
          <a:prstGeom prst="rect">
            <a:avLst/>
          </a:prstGeom>
          <a:noFill/>
        </p:spPr>
      </p:pic>
      <p:pic>
        <p:nvPicPr>
          <p:cNvPr id="122888" name="Picture 8" descr="C:\PERFORCE_OUTPUT\selfPaced\se103\english\graphic_library\bj\flangesync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5257800"/>
            <a:ext cx="1371600" cy="883311"/>
          </a:xfrm>
          <a:prstGeom prst="rect">
            <a:avLst/>
          </a:prstGeom>
          <a:noFill/>
        </p:spPr>
      </p:pic>
      <p:sp>
        <p:nvSpPr>
          <p:cNvPr id="9" name="Content Placeholder 2"/>
          <p:cNvSpPr txBox="1">
            <a:spLocks/>
          </p:cNvSpPr>
          <p:nvPr/>
        </p:nvSpPr>
        <p:spPr bwMode="auto">
          <a:xfrm>
            <a:off x="5715000" y="2819400"/>
            <a:ext cx="32004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a:r>
              <a:rPr lang="en-US" sz="2000" dirty="0" smtClean="0"/>
              <a:t>When you click, a 90° flange is drawn automatically. However, when specifying the distance for the flange, you can also specify an angle.</a:t>
            </a:r>
            <a:endParaRPr lang="en-US" sz="2000" dirty="0"/>
          </a:p>
        </p:txBody>
      </p:sp>
      <p:pic>
        <p:nvPicPr>
          <p:cNvPr id="122890" name="Picture 10" descr="C:\PERFORCE_OUTPUT\selfPaced\se103\english\graphic_library\bj\flangesync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4876800"/>
            <a:ext cx="3990975" cy="11550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ordered environment</a:t>
            </a:r>
          </a:p>
          <a:p>
            <a:pPr marL="0"/>
            <a:r>
              <a:rPr lang="en-US" dirty="0" smtClean="0"/>
              <a:t>In the ordered environment, you construct a flange by selecting a linear thickness edge, and then reposition the cursor to define the flange direction and length.</a:t>
            </a:r>
          </a:p>
          <a:p>
            <a:pPr marL="0"/>
            <a:endParaRPr lang="en-US" b="1"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Ordered environment</a:t>
            </a:r>
            <a:endParaRPr lang="en-US" sz="3200" dirty="0"/>
          </a:p>
        </p:txBody>
      </p:sp>
      <p:pic>
        <p:nvPicPr>
          <p:cNvPr id="124930" name="Picture 2" descr="C:\PERFORCE_OUTPUT\selfPaced\se103\english\graphic_library\flng7.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4426524" cy="2057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Specifies that you want to apply corner relief to flanges that are adjacent to the flange you are constructing. When you set this option, you can also specify how you want the corner relief applied.</a:t>
            </a:r>
          </a:p>
          <a:p>
            <a:pPr marL="0"/>
            <a:r>
              <a:rPr lang="en-US" b="1" dirty="0" smtClean="0"/>
              <a:t>Bend Only</a:t>
            </a:r>
          </a:p>
          <a:p>
            <a:pPr marL="0"/>
            <a:endParaRPr lang="en-US" b="1" dirty="0" smtClean="0"/>
          </a:p>
          <a:p>
            <a:pPr marL="0"/>
            <a:endParaRPr lang="en-US" b="1" dirty="0" smtClean="0"/>
          </a:p>
          <a:p>
            <a:pPr marL="0"/>
            <a:endParaRPr lang="en-US" sz="1600" dirty="0" smtClean="0"/>
          </a:p>
          <a:p>
            <a:pPr marL="0"/>
            <a:r>
              <a:rPr lang="en-US" sz="1600" dirty="0" smtClean="0"/>
              <a:t>Specifies that corner relief is only applied to the bend portion of the adjacent flanges.</a:t>
            </a:r>
          </a:p>
          <a:p>
            <a:pPr marL="0"/>
            <a:r>
              <a:rPr lang="en-US" b="1" dirty="0" smtClean="0"/>
              <a:t>Bend and Face</a:t>
            </a:r>
          </a:p>
          <a:p>
            <a:pPr marL="0"/>
            <a:endParaRPr lang="en-US" b="1" dirty="0" smtClean="0"/>
          </a:p>
          <a:p>
            <a:pPr marL="0"/>
            <a:endParaRPr lang="en-US" sz="1600" dirty="0" smtClean="0"/>
          </a:p>
          <a:p>
            <a:pPr marL="0"/>
            <a:endParaRPr lang="en-US" sz="1600" dirty="0" smtClean="0"/>
          </a:p>
          <a:p>
            <a:pPr marL="0"/>
            <a:r>
              <a:rPr lang="en-US" sz="1600" dirty="0" smtClean="0"/>
              <a:t>Specifies that corner relief is applied to both the bend and face portions of the adjacent flanges.</a:t>
            </a:r>
          </a:p>
          <a:p>
            <a:pPr marL="0"/>
            <a:r>
              <a:rPr lang="en-US" b="1" dirty="0" smtClean="0"/>
              <a:t>Bend and Face Chain</a:t>
            </a:r>
          </a:p>
          <a:p>
            <a:pPr marL="0"/>
            <a:endParaRPr lang="en-US" b="1" dirty="0" smtClean="0"/>
          </a:p>
          <a:p>
            <a:pPr marL="0"/>
            <a:endParaRPr lang="en-US" b="1" dirty="0" smtClean="0"/>
          </a:p>
          <a:p>
            <a:pPr marL="0"/>
            <a:r>
              <a:rPr lang="en-US" sz="1600" dirty="0" smtClean="0"/>
              <a:t>Specifies corner relief is applied to the entire chain of bends and faces of adjacent flanges.</a:t>
            </a:r>
            <a:endParaRPr lang="en-US" sz="1600" dirty="0"/>
          </a:p>
        </p:txBody>
      </p:sp>
      <p:sp>
        <p:nvSpPr>
          <p:cNvPr id="4099" name="Title 1"/>
          <p:cNvSpPr>
            <a:spLocks noGrp="1"/>
          </p:cNvSpPr>
          <p:nvPr>
            <p:ph type="title"/>
          </p:nvPr>
        </p:nvSpPr>
        <p:spPr>
          <a:xfrm>
            <a:off x="381000" y="609600"/>
            <a:ext cx="6292850" cy="609600"/>
          </a:xfrm>
        </p:spPr>
        <p:txBody>
          <a:bodyPr/>
          <a:lstStyle/>
          <a:p>
            <a:r>
              <a:rPr lang="en-US" sz="3200" dirty="0" smtClean="0"/>
              <a:t>Corner Relief</a:t>
            </a:r>
            <a:endParaRPr lang="en-US" sz="3200" dirty="0"/>
          </a:p>
        </p:txBody>
      </p:sp>
      <p:pic>
        <p:nvPicPr>
          <p:cNvPr id="120834" name="Picture 2" descr="C:\PERFORCE_OUTPUT\selfPaced\se103\english\docs\graphics\bj\sync_sheet_metal\flange_stuff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514600"/>
            <a:ext cx="2133600" cy="923193"/>
          </a:xfrm>
          <a:prstGeom prst="rect">
            <a:avLst/>
          </a:prstGeom>
          <a:noFill/>
        </p:spPr>
      </p:pic>
      <p:pic>
        <p:nvPicPr>
          <p:cNvPr id="120836" name="Picture 4" descr="C:\PERFORCE_OUTPUT\selfPaced\se103\english\docs\graphics\bj\sync_sheet_metal\flange_stuff_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3810000"/>
            <a:ext cx="2295525" cy="990083"/>
          </a:xfrm>
          <a:prstGeom prst="rect">
            <a:avLst/>
          </a:prstGeom>
          <a:noFill/>
        </p:spPr>
      </p:pic>
      <p:pic>
        <p:nvPicPr>
          <p:cNvPr id="120838" name="Picture 6" descr="C:\PERFORCE_OUTPUT\selfPaced\se103\english\docs\graphics\bj\sync_sheet_metal\flange_stuff_4.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5105400"/>
            <a:ext cx="2371725" cy="103052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Inserts a bend across a planar face. You can use the command to add a bend in the middle of a part. The bend profile must be a single linear element. You cannot insert a bend across an existing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a:t>
            </a:r>
            <a:endParaRPr lang="en-US" sz="3200" dirty="0"/>
          </a:p>
        </p:txBody>
      </p:sp>
      <p:pic>
        <p:nvPicPr>
          <p:cNvPr id="118786" name="Picture 2" descr="C:\PERFORCE_OUTPUT\selfPaced\se103\english\graphic_library\insbnd1.gif"/>
          <p:cNvPicPr>
            <a:picLocks noChangeAspect="1" noChangeArrowheads="1"/>
          </p:cNvPicPr>
          <p:nvPr/>
        </p:nvPicPr>
        <p:blipFill>
          <a:blip r:embed="rId3" cstate="print"/>
          <a:srcRect/>
          <a:stretch>
            <a:fillRect/>
          </a:stretch>
        </p:blipFill>
        <p:spPr bwMode="auto">
          <a:xfrm>
            <a:off x="2209800" y="3124200"/>
            <a:ext cx="3286125" cy="13525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 a bend in the ordered environment</a:t>
            </a:r>
          </a:p>
          <a:p>
            <a:pPr marL="0"/>
            <a:r>
              <a:rPr lang="en-US" dirty="0" smtClean="0"/>
              <a:t>Choose Home </a:t>
            </a:r>
            <a:r>
              <a:rPr lang="en-US" dirty="0" err="1" smtClean="0"/>
              <a:t>tab→Sheet</a:t>
            </a:r>
            <a:r>
              <a:rPr lang="en-US" dirty="0" smtClean="0"/>
              <a:t> Metal </a:t>
            </a:r>
            <a:r>
              <a:rPr lang="en-US" dirty="0" err="1" smtClean="0"/>
              <a:t>group→Bends</a:t>
            </a:r>
            <a:r>
              <a:rPr lang="en-US" dirty="0" smtClean="0"/>
              <a:t> </a:t>
            </a:r>
            <a:r>
              <a:rPr lang="en-US" dirty="0" err="1" smtClean="0"/>
              <a:t>list→Bend</a:t>
            </a:r>
            <a:r>
              <a:rPr lang="en-US" dirty="0" smtClean="0"/>
              <a:t>.</a:t>
            </a:r>
          </a:p>
          <a:p>
            <a:pPr marL="0"/>
            <a:endParaRPr lang="en-US" dirty="0" smtClean="0"/>
          </a:p>
          <a:p>
            <a:pPr marL="0"/>
            <a:endParaRPr lang="en-US" dirty="0" smtClean="0"/>
          </a:p>
          <a:p>
            <a:pPr marL="0"/>
            <a:r>
              <a:rPr lang="en-US" dirty="0" smtClean="0"/>
              <a:t>Define the profile plane.</a:t>
            </a:r>
          </a:p>
          <a:p>
            <a:pPr marL="0"/>
            <a:r>
              <a:rPr lang="en-US" dirty="0" smtClean="0"/>
              <a:t>Draw a profile. The profile, which must be a single linear element, represents the approximate location of the bend.</a:t>
            </a:r>
          </a:p>
          <a:p>
            <a:pPr marL="0"/>
            <a:r>
              <a:rPr lang="en-US" dirty="0" smtClean="0"/>
              <a:t>Choose Home </a:t>
            </a:r>
            <a:r>
              <a:rPr lang="en-US" dirty="0" err="1" smtClean="0"/>
              <a:t>tab→Close</a:t>
            </a:r>
            <a:r>
              <a:rPr lang="en-US" dirty="0" smtClean="0"/>
              <a:t> </a:t>
            </a:r>
            <a:r>
              <a:rPr lang="en-US" dirty="0" err="1" smtClean="0"/>
              <a:t>group→Close</a:t>
            </a:r>
            <a:r>
              <a:rPr lang="en-US" dirty="0" smtClean="0"/>
              <a:t>.</a:t>
            </a:r>
          </a:p>
          <a:p>
            <a:pPr marL="0"/>
            <a:endParaRPr lang="en-US" dirty="0" smtClean="0"/>
          </a:p>
          <a:p>
            <a:pPr marL="0"/>
            <a:endParaRPr lang="en-US" dirty="0" smtClean="0"/>
          </a:p>
          <a:p>
            <a:pPr marL="0"/>
            <a:r>
              <a:rPr lang="en-US" dirty="0" smtClean="0"/>
              <a:t>Define the bend location with respect to the profile.</a:t>
            </a:r>
          </a:p>
          <a:p>
            <a:pPr marL="0"/>
            <a:r>
              <a:rPr lang="en-US" dirty="0" smtClean="0"/>
              <a:t>Define which side of the part will move.</a:t>
            </a:r>
          </a:p>
          <a:p>
            <a:pPr marL="0"/>
            <a:r>
              <a:rPr lang="en-US" dirty="0" smtClean="0"/>
              <a:t>Define the bend direction.</a:t>
            </a:r>
          </a:p>
          <a:p>
            <a:pPr marL="0"/>
            <a:r>
              <a:rPr lang="en-US" dirty="0" smtClean="0"/>
              <a:t>Finish the feature.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(ordered environment)</a:t>
            </a:r>
            <a:endParaRPr lang="en-US" sz="3200" dirty="0"/>
          </a:p>
        </p:txBody>
      </p:sp>
      <p:pic>
        <p:nvPicPr>
          <p:cNvPr id="126978" name="Picture 2" descr="C:\PERFORCE_OUTPUT\selfPaced\se103\english\graphic_library\insbnd.gif"/>
          <p:cNvPicPr>
            <a:picLocks noChangeAspect="1" noChangeArrowheads="1"/>
          </p:cNvPicPr>
          <p:nvPr/>
        </p:nvPicPr>
        <p:blipFill>
          <a:blip r:embed="rId3" cstate="print"/>
          <a:srcRect/>
          <a:stretch>
            <a:fillRect/>
          </a:stretch>
        </p:blipFill>
        <p:spPr bwMode="auto">
          <a:xfrm>
            <a:off x="381000" y="2057400"/>
            <a:ext cx="457200" cy="419100"/>
          </a:xfrm>
          <a:prstGeom prst="rect">
            <a:avLst/>
          </a:prstGeom>
          <a:noFill/>
        </p:spPr>
      </p:pic>
      <p:pic>
        <p:nvPicPr>
          <p:cNvPr id="126980" name="Picture 4" descr="C:\PERFORCE_OUTPUT\selfPaced\se103\english\graphic_library\clsketch.gif"/>
          <p:cNvPicPr>
            <a:picLocks noChangeAspect="1" noChangeArrowheads="1"/>
          </p:cNvPicPr>
          <p:nvPr/>
        </p:nvPicPr>
        <p:blipFill>
          <a:blip r:embed="rId4" cstate="print"/>
          <a:srcRect/>
          <a:stretch>
            <a:fillRect/>
          </a:stretch>
        </p:blipFill>
        <p:spPr bwMode="auto">
          <a:xfrm>
            <a:off x="457200" y="3886200"/>
            <a:ext cx="457200" cy="4572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 (continued)</a:t>
            </a:r>
          </a:p>
          <a:p>
            <a:pPr marL="0"/>
            <a:r>
              <a:rPr lang="en-US" dirty="0" smtClean="0"/>
              <a:t>Material may stretch as the elastic limit is exceeded during bending and, while this stretching may be negligible in the final positioning of the feature, it may also make the target position after bending be incorrectly located.</a:t>
            </a:r>
          </a:p>
          <a:p>
            <a:pPr marL="0"/>
            <a:r>
              <a:rPr lang="en-US" dirty="0" smtClean="0"/>
              <a:t>The stretching of material during bending varies based on the material used and the thickness of the material. To correctly accommodate the stretching of material, calculations are made using a standard bend formula, which is provided. This bend formula can be customized for each stock material and by doing so, better accuracy is achieved in the resulting parts.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a:buFont typeface="+mj-lt"/>
              <a:buAutoNum type="arabicPeriod"/>
            </a:pPr>
            <a:r>
              <a:rPr lang="en-US" sz="1800" dirty="0" smtClean="0"/>
              <a:t>Choose Home </a:t>
            </a:r>
            <a:r>
              <a:rPr lang="en-US" sz="1800" dirty="0" err="1" smtClean="0"/>
              <a:t>tab→Sheet</a:t>
            </a:r>
            <a:r>
              <a:rPr lang="en-US" sz="1800" dirty="0" smtClean="0"/>
              <a:t> Metal </a:t>
            </a:r>
            <a:r>
              <a:rPr lang="en-US" sz="1800" dirty="0" err="1" smtClean="0"/>
              <a:t>group→Bends</a:t>
            </a:r>
            <a:r>
              <a:rPr lang="en-US" sz="1800" dirty="0" smtClean="0"/>
              <a:t> </a:t>
            </a:r>
            <a:r>
              <a:rPr lang="en-US" sz="1800" dirty="0" err="1" smtClean="0"/>
              <a:t>list→Bend</a:t>
            </a:r>
            <a:r>
              <a:rPr lang="en-US" sz="1800" dirty="0" smtClean="0"/>
              <a:t>. </a:t>
            </a:r>
          </a:p>
          <a:p>
            <a:pPr>
              <a:buFont typeface="+mj-lt"/>
              <a:buAutoNum type="arabicPeriod"/>
            </a:pPr>
            <a:r>
              <a:rPr lang="en-US" sz="1800" dirty="0" smtClean="0"/>
              <a:t>Select the sketch element to create the bend.</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the side of the sketch to move.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Click to the direction arrow to change the direction of the bend. </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Type a value to change the bend angle.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to create the bend.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(Synchronous environment)</a:t>
            </a:r>
            <a:endParaRPr lang="en-US" sz="3200" dirty="0"/>
          </a:p>
        </p:txBody>
      </p:sp>
      <p:pic>
        <p:nvPicPr>
          <p:cNvPr id="129026" name="Picture 2" descr="C:\PERFORCE_OUTPUT\selfPaced\se103\english\graphic_library\bj\insbend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905000"/>
            <a:ext cx="1828800" cy="739896"/>
          </a:xfrm>
          <a:prstGeom prst="rect">
            <a:avLst/>
          </a:prstGeom>
          <a:noFill/>
        </p:spPr>
      </p:pic>
      <p:pic>
        <p:nvPicPr>
          <p:cNvPr id="129028" name="Picture 4" descr="C:\PERFORCE_OUTPUT\selfPaced\se103\english\graphic_library\bj\insbend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048000"/>
            <a:ext cx="1981200" cy="735445"/>
          </a:xfrm>
          <a:prstGeom prst="rect">
            <a:avLst/>
          </a:prstGeom>
          <a:noFill/>
        </p:spPr>
      </p:pic>
      <p:pic>
        <p:nvPicPr>
          <p:cNvPr id="129030" name="Picture 6" descr="C:\PERFORCE_OUTPUT\selfPaced\se103\english\graphic_library\bj\insbend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4038600"/>
            <a:ext cx="2667000" cy="1089246"/>
          </a:xfrm>
          <a:prstGeom prst="rect">
            <a:avLst/>
          </a:prstGeom>
          <a:noFill/>
        </p:spPr>
      </p:pic>
      <p:pic>
        <p:nvPicPr>
          <p:cNvPr id="129032" name="Picture 8" descr="C:\PERFORCE_OUTPUT\selfPaced\se103\english\graphic_library\bj\insbend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3600" y="4876800"/>
            <a:ext cx="1991825" cy="885825"/>
          </a:xfrm>
          <a:prstGeom prst="rect">
            <a:avLst/>
          </a:prstGeom>
          <a:noFill/>
        </p:spPr>
      </p:pic>
      <p:pic>
        <p:nvPicPr>
          <p:cNvPr id="129034" name="Picture 10" descr="C:\PERFORCE_OUTPUT\selfPaced\se103\english\graphic_library\bj\insbend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0400" y="5715000"/>
            <a:ext cx="889682" cy="7143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Closes the corner where two flanges meet and creates the smallest gap permissible without joining the corner. Flange edges can equally meet, overlap, totally intersect, or intersect with circular corner relief.</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specify whether you want to close (A) or overlap (B) the corners.</a:t>
            </a:r>
          </a:p>
          <a:p>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Close 2-Bend Corner command</a:t>
            </a:r>
            <a:endParaRPr lang="en-US" sz="3200" dirty="0"/>
          </a:p>
        </p:txBody>
      </p:sp>
      <p:pic>
        <p:nvPicPr>
          <p:cNvPr id="131074" name="Picture 2" descr="C:\PERFORCE_OUTPUT\selfPaced\se103\english\graphic_library\clscrn1.gif"/>
          <p:cNvPicPr>
            <a:picLocks noChangeAspect="1" noChangeArrowheads="1"/>
          </p:cNvPicPr>
          <p:nvPr/>
        </p:nvPicPr>
        <p:blipFill>
          <a:blip r:embed="rId3" cstate="print"/>
          <a:srcRect/>
          <a:stretch>
            <a:fillRect/>
          </a:stretch>
        </p:blipFill>
        <p:spPr bwMode="auto">
          <a:xfrm>
            <a:off x="685800" y="2514600"/>
            <a:ext cx="3238500" cy="1409700"/>
          </a:xfrm>
          <a:prstGeom prst="rect">
            <a:avLst/>
          </a:prstGeom>
          <a:noFill/>
        </p:spPr>
      </p:pic>
      <p:pic>
        <p:nvPicPr>
          <p:cNvPr id="131076" name="Picture 4" descr="C:\PERFORCE_OUTPUT\selfPaced\se103\english\graphic_library\clscrn2.gif"/>
          <p:cNvPicPr>
            <a:picLocks noChangeAspect="1" noChangeArrowheads="1"/>
          </p:cNvPicPr>
          <p:nvPr/>
        </p:nvPicPr>
        <p:blipFill>
          <a:blip r:embed="rId4" cstate="print"/>
          <a:srcRect/>
          <a:stretch>
            <a:fillRect/>
          </a:stretch>
        </p:blipFill>
        <p:spPr bwMode="auto">
          <a:xfrm>
            <a:off x="838200" y="4724400"/>
            <a:ext cx="3238500" cy="16192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Flange and corner conditions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Flange and corner conditions</a:t>
            </a:r>
            <a:endParaRPr lang="en-US" sz="3200" dirty="0"/>
          </a:p>
        </p:txBody>
      </p:sp>
      <p:pic>
        <p:nvPicPr>
          <p:cNvPr id="133122" name="Picture 2" descr="C:\PERFORCE_OUTPUT\selfPaced\se103\english\docs\graphics\bj\sync_sheet_metal\move_0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057400"/>
            <a:ext cx="2714625" cy="26860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hem, where the material folds back</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use the Hem Options dialog box to specify the type of hem to be created. The Hem Type list contains several types of hems from which to choose. For example, you can define s-flange (A), loop (B), and closed (C) hems. </a:t>
            </a:r>
          </a:p>
          <a:p>
            <a:pPr marL="0"/>
            <a:r>
              <a:rPr lang="en-US" dirty="0" smtClean="0"/>
              <a: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Hem Command</a:t>
            </a:r>
            <a:endParaRPr lang="en-US" sz="3200" dirty="0"/>
          </a:p>
        </p:txBody>
      </p:sp>
      <p:pic>
        <p:nvPicPr>
          <p:cNvPr id="135170" name="Picture 2" descr="C:\PERFORCE_OUTPUT\selfPaced\se103\english\graphic_library\hem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 y="1752600"/>
            <a:ext cx="3657600" cy="1152849"/>
          </a:xfrm>
          <a:prstGeom prst="rect">
            <a:avLst/>
          </a:prstGeom>
          <a:noFill/>
        </p:spPr>
      </p:pic>
      <p:pic>
        <p:nvPicPr>
          <p:cNvPr id="135172" name="Picture 4" descr="C:\PERFORCE_OUTPUT\selfPaced\se103\english\graphic_library\hem4.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1" y="1707464"/>
            <a:ext cx="3505200" cy="1273862"/>
          </a:xfrm>
          <a:prstGeom prst="rect">
            <a:avLst/>
          </a:prstGeom>
          <a:noFill/>
        </p:spPr>
      </p:pic>
      <p:pic>
        <p:nvPicPr>
          <p:cNvPr id="135174" name="Picture 6" descr="C:\PERFORCE_OUTPUT\selfPaced\se103\english\graphic_library\hem8.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95600" y="4114800"/>
            <a:ext cx="2933700" cy="22098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hem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hem command in sheet metal design</a:t>
            </a:r>
            <a:endParaRPr lang="en-US" sz="3200" dirty="0"/>
          </a:p>
        </p:txBody>
      </p:sp>
      <p:pic>
        <p:nvPicPr>
          <p:cNvPr id="137218" name="Picture 2" descr="C:\PERFORCE_OUTPUT\selfPaced\se103\english\docs\graphics\bj\sync_sheet_metal\he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590800"/>
            <a:ext cx="3962400" cy="21240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Live rules in sheet metal</a:t>
            </a:r>
          </a:p>
          <a:p>
            <a:pPr marL="0"/>
            <a:r>
              <a:rPr lang="en-US" dirty="0" smtClean="0"/>
              <a:t>When you use the steering wheel to modify a portion of a model, Live Rules and relationships control how the rest of the model responds.</a:t>
            </a:r>
            <a:endParaRPr lang="en-US" dirty="0"/>
          </a:p>
        </p:txBody>
      </p:sp>
      <p:sp>
        <p:nvSpPr>
          <p:cNvPr id="3" name="Title 2"/>
          <p:cNvSpPr>
            <a:spLocks noGrp="1"/>
          </p:cNvSpPr>
          <p:nvPr>
            <p:ph type="title"/>
          </p:nvPr>
        </p:nvSpPr>
        <p:spPr/>
        <p:txBody>
          <a:bodyPr/>
          <a:lstStyle/>
          <a:p>
            <a:pPr marL="0"/>
            <a:r>
              <a:rPr lang="en-US" sz="3200" dirty="0" smtClean="0"/>
              <a:t>Live rules in sheet metal</a:t>
            </a:r>
          </a:p>
        </p:txBody>
      </p:sp>
      <p:pic>
        <p:nvPicPr>
          <p:cNvPr id="138242" name="Picture 2" descr="C:\PERFORCE_OUTPUT\selfPaced\se103\english\docs\graphics\bj\sync_sheet_metal\lr_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667000"/>
            <a:ext cx="5857875" cy="33528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04800" y="1524000"/>
            <a:ext cx="8208963" cy="4681537"/>
          </a:xfrm>
        </p:spPr>
        <p:txBody>
          <a:bodyPr/>
          <a:lstStyle/>
          <a:p>
            <a:pPr marL="0"/>
            <a:r>
              <a:rPr lang="en-US" sz="1800" b="1" dirty="0" smtClean="0"/>
              <a:t>Thickness chain on a sheet metal part</a:t>
            </a:r>
          </a:p>
          <a:p>
            <a:pPr marL="0"/>
            <a:endParaRPr lang="en-US" sz="1800" b="1" dirty="0" smtClean="0"/>
          </a:p>
          <a:p>
            <a:pPr marL="0"/>
            <a:r>
              <a:rPr lang="en-US" sz="1800" dirty="0" smtClean="0"/>
              <a:t>A contiguous series of thickness faces (A) and bend end caps (B) in a sheet metal part.</a:t>
            </a:r>
          </a:p>
          <a:p>
            <a:pPr marL="0"/>
            <a:endParaRPr lang="en-US" sz="1800" dirty="0"/>
          </a:p>
        </p:txBody>
      </p:sp>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pic>
        <p:nvPicPr>
          <p:cNvPr id="142338" name="Picture 2" descr="C:\PERFORCE_OUTPUT\selfPaced\se103\english\docs\graphics\bj\sync_sheet_metal\thickness_chain_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971800"/>
            <a:ext cx="5315027" cy="3124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p:txBody>
          <a:bodyPr/>
          <a:lstStyle/>
          <a:p>
            <a:pPr marL="0"/>
            <a:r>
              <a:rPr lang="en-US" sz="1800" dirty="0" smtClean="0"/>
              <a:t>Live Rules works the same in synchronous sheet metal modeling as it does in synchronous part modeling. An additional Live Rules option is available in the synchronous sheet metal modeling environment. The option is called Maintain Thickness Chain.</a:t>
            </a:r>
          </a:p>
          <a:p>
            <a:pPr marL="0"/>
            <a:r>
              <a:rPr lang="en-US" sz="1800" dirty="0" smtClean="0"/>
              <a:t>The Maintain Thickness Chain option maintains the position of a thickness chain, made up of thickness faces connected by bends, during a move operation.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the Thickness Chain option is set, if you move one thickness face, the other connected faces move also.</a:t>
            </a:r>
            <a:endParaRPr lang="en-US" sz="1800" dirty="0"/>
          </a:p>
        </p:txBody>
      </p:sp>
      <p:pic>
        <p:nvPicPr>
          <p:cNvPr id="139266" name="Picture 2" descr="C:\PERFORCE_OUTPUT\selfPaced\se103\english\graphic_library\bj\syncliverule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3276600"/>
            <a:ext cx="5610225" cy="1381126"/>
          </a:xfrm>
          <a:prstGeom prst="rect">
            <a:avLst/>
          </a:prstGeom>
          <a:noFill/>
        </p:spPr>
      </p:pic>
      <p:pic>
        <p:nvPicPr>
          <p:cNvPr id="139268" name="Picture 4" descr="C:\PERFORCE_OUTPUT\selfPaced\se103\english\graphic_library\bj\syncliverule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181600"/>
            <a:ext cx="5848350" cy="1304926"/>
          </a:xfrm>
          <a:prstGeom prst="rect">
            <a:avLst/>
          </a:prstGeom>
          <a:noFill/>
        </p:spPr>
      </p:pic>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Selecting the Suspend Live Rules option does not affect the setting of the Thickness Chain option. In other words, if the Thickness Chain option is set and you select the Suspend Live Rules option, the Thickness Chain options remains set.</a:t>
            </a:r>
          </a:p>
          <a:p>
            <a:pPr marL="0"/>
            <a:r>
              <a:rPr lang="en-US" dirty="0" smtClean="0"/>
              <a:t>The Thickness Chain option ignores the Coplanar rule within the thickness chain so the thickness chain does not have to be coplanar to work.</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0290" name="Picture 2" descr="C:\PERFORCE_OUTPUT\selfPaced\se103\english\graphic_library\bj\syncliverule4.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3962400"/>
            <a:ext cx="5772150" cy="1905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Relationships are not detected between members of the same thickness chain, but are detected between members of separate chains. So even though the Coplanar rule is not detected within one thickness chain, it is detected from one thickness chain to another. In the following example, Symmetry and Thickness Chain are disabled. When the selected face is moved, the faces in red move also because they are coplanar and are part of a separate thickness chain. Since Thickness Chain is disabled and the Coplanar rule is not detected within the thickness chain containing the face selected to move, the blue face does not move.</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1314" name="Picture 2" descr="C:\PERFORCE_OUTPUT\selfPaced\se103\english\graphic_library\bj\syncliverule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4419600"/>
            <a:ext cx="5991225" cy="18954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4953000" cy="4953000"/>
          </a:xfrm>
        </p:spPr>
        <p:txBody>
          <a:bodyPr/>
          <a:lstStyle/>
          <a:p>
            <a:r>
              <a:rPr lang="en-US" b="1" dirty="0" smtClean="0"/>
              <a:t>Sheet metal features</a:t>
            </a:r>
          </a:p>
          <a:p>
            <a:pPr marL="256032">
              <a:buAutoNum type="arabicPeriod"/>
            </a:pPr>
            <a:r>
              <a:rPr lang="en-US" sz="1800" dirty="0" smtClean="0"/>
              <a:t>Plate: Consists of a layer face and a thickness face.</a:t>
            </a:r>
          </a:p>
          <a:p>
            <a:pPr marL="228600">
              <a:buAutoNum type="arabicPeriod"/>
            </a:pPr>
            <a:endParaRPr lang="en-US" sz="1800" dirty="0" smtClean="0"/>
          </a:p>
          <a:p>
            <a:pPr marL="228600"/>
            <a:r>
              <a:rPr lang="en-US" sz="1800" dirty="0" smtClean="0"/>
              <a:t>2. Tab-Flange: Two plates connected by a bend.</a:t>
            </a:r>
          </a:p>
          <a:p>
            <a:pPr marL="228600"/>
            <a:endParaRPr lang="en-US" sz="1800" dirty="0" smtClean="0"/>
          </a:p>
          <a:p>
            <a:pPr marL="228600"/>
            <a:r>
              <a:rPr lang="en-US" sz="1800" dirty="0" smtClean="0"/>
              <a:t>3. Bend: Connects two tab-flanges.</a:t>
            </a:r>
          </a:p>
          <a:p>
            <a:pPr marL="228600"/>
            <a:endParaRPr lang="en-US" sz="1800" dirty="0" smtClean="0"/>
          </a:p>
          <a:p>
            <a:pPr marL="228600"/>
            <a:r>
              <a:rPr lang="en-US" sz="1800" dirty="0" smtClean="0"/>
              <a:t>4. Bend Relief: Option to prevent tearing during bending.</a:t>
            </a:r>
          </a:p>
          <a:p>
            <a:pPr marL="228600"/>
            <a:endParaRPr lang="en-US" sz="1800" dirty="0" smtClean="0"/>
          </a:p>
          <a:p>
            <a:pPr marL="228600"/>
            <a:r>
              <a:rPr lang="en-US" sz="1800" dirty="0" smtClean="0"/>
              <a:t>5. Cutouts: Openings in the part.</a:t>
            </a:r>
          </a:p>
          <a:p>
            <a:pPr marL="228600"/>
            <a:endParaRPr lang="en-US" sz="1800" dirty="0" smtClean="0"/>
          </a:p>
          <a:p>
            <a:pPr marL="228600"/>
            <a:r>
              <a:rPr lang="en-US" sz="1800" dirty="0" smtClean="0"/>
              <a:t>6. Corner: Where 2 or 3 bends meet.</a:t>
            </a:r>
          </a:p>
          <a:p>
            <a:pPr marL="228600"/>
            <a:endParaRPr lang="en-US" sz="1800" dirty="0" smtClean="0"/>
          </a:p>
          <a:p>
            <a:pPr marL="228600"/>
            <a:r>
              <a:rPr lang="en-US" sz="1800" dirty="0" smtClean="0"/>
              <a:t>7. Procedural Feature: Deformation features such as dimples, drawn cutouts, louvers, beads, gussets, and so forth.</a:t>
            </a:r>
          </a:p>
          <a:p>
            <a:endParaRPr lang="en-US"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Terminology</a:t>
            </a:r>
          </a:p>
        </p:txBody>
      </p:sp>
      <p:pic>
        <p:nvPicPr>
          <p:cNvPr id="83970" name="Picture 2" descr="C:\PERFORCE_OUTPUT\selfPaced\se103\english\docs\graphics\bj\sync_sheet_metal\definition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87316" y="1371600"/>
            <a:ext cx="3985234"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live rules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live rules in sheet metal</a:t>
            </a:r>
            <a:endParaRPr lang="en-US" sz="3200" dirty="0"/>
          </a:p>
        </p:txBody>
      </p:sp>
      <p:pic>
        <p:nvPicPr>
          <p:cNvPr id="144386" name="Picture 2" descr="C:\PERFORCE_OUTPUT\selfPaced\se103\english\docs\graphics\bj\sync_sheet_metal\aalr_02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438400"/>
            <a:ext cx="4714875" cy="28670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Constructing a Jog in a sheet metal part</a:t>
            </a:r>
          </a:p>
          <a:p>
            <a:pPr marL="0"/>
            <a:endParaRPr lang="en-US" b="1" dirty="0" smtClean="0"/>
          </a:p>
          <a:p>
            <a:pPr marL="0"/>
            <a:r>
              <a:rPr lang="en-US" dirty="0" smtClean="0"/>
              <a:t>A jog constructs an offset face with a connecting flange and maintains the positions of any features contained on the face, such as holes and deformation features.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6434" name="Picture 2" descr="C:\PERFORCE_OUTPUT\selfPaced\se103\english\docs\graphics\bj\sync_sheet_metal\jog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590801"/>
            <a:ext cx="3581045" cy="3657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two bends to add a jog to a planar face of a sheet metal part. In the ordered environment, the profile for a jog feature must be a single linear element. In the synchronous environment, the sketch element used to construct the jog must be a single line that is coplanar with the face being bent. The jog can be minimal: for example, a slight offset or step to provide clearance or rigidity to a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8482" name="Picture 2" descr="C:\PERFORCE_OUTPUT\selfPaced\se103\english\graphic_library\jogtab1.gif"/>
          <p:cNvPicPr>
            <a:picLocks noChangeAspect="1" noChangeArrowheads="1"/>
          </p:cNvPicPr>
          <p:nvPr/>
        </p:nvPicPr>
        <p:blipFill>
          <a:blip r:embed="rId3" cstate="print"/>
          <a:srcRect/>
          <a:stretch>
            <a:fillRect/>
          </a:stretch>
        </p:blipFill>
        <p:spPr bwMode="auto">
          <a:xfrm>
            <a:off x="2514600" y="3810000"/>
            <a:ext cx="3524250" cy="136207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create a bend, the bend radius is defined from the default global parameters. Once a bend is created, it can be edited by selecting the bend,</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then selecting the bend radius handle,</a:t>
            </a:r>
          </a:p>
          <a:p>
            <a:pPr marL="0"/>
            <a:endParaRPr lang="en-US" dirty="0" smtClean="0"/>
          </a:p>
          <a:p>
            <a:pPr marL="0"/>
            <a:endParaRPr lang="en-US" dirty="0" smtClean="0"/>
          </a:p>
          <a:p>
            <a:pPr marL="0"/>
            <a:r>
              <a:rPr lang="en-US" dirty="0" smtClean="0"/>
              <a:t>then typing a new value in the dynamic edit control,</a:t>
            </a:r>
          </a:p>
          <a:p>
            <a:pPr marL="0"/>
            <a:endParaRPr lang="en-US" dirty="0" smtClean="0"/>
          </a:p>
          <a:p>
            <a:pPr marL="0"/>
            <a:endParaRPr lang="en-US" dirty="0" smtClean="0"/>
          </a:p>
          <a:p>
            <a:pPr marL="0"/>
            <a:endParaRPr lang="en-US" dirty="0" smtClean="0"/>
          </a:p>
          <a:p>
            <a:pPr marL="0"/>
            <a:r>
              <a:rPr lang="en-US" dirty="0" smtClean="0"/>
              <a:t>and then clicking to finalize editing the radius.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Editing the bend radius</a:t>
            </a:r>
            <a:endParaRPr lang="en-US" sz="3200" dirty="0"/>
          </a:p>
        </p:txBody>
      </p:sp>
      <p:pic>
        <p:nvPicPr>
          <p:cNvPr id="150530" name="Picture 2" descr="C:\PERFORCE_OUTPUT\selfPaced\se103\english\graphic_library\bj\editbendradius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2133600"/>
            <a:ext cx="1932213" cy="1143000"/>
          </a:xfrm>
          <a:prstGeom prst="rect">
            <a:avLst/>
          </a:prstGeom>
          <a:noFill/>
        </p:spPr>
      </p:pic>
      <p:pic>
        <p:nvPicPr>
          <p:cNvPr id="150532" name="Picture 4" descr="C:\PERFORCE_OUTPUT\selfPaced\se103\english\graphic_library\bj\editbendradius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3276600"/>
            <a:ext cx="1819275" cy="1119146"/>
          </a:xfrm>
          <a:prstGeom prst="rect">
            <a:avLst/>
          </a:prstGeom>
          <a:noFill/>
        </p:spPr>
      </p:pic>
      <p:pic>
        <p:nvPicPr>
          <p:cNvPr id="150534" name="Picture 6" descr="C:\PERFORCE_OUTPUT\selfPaced\se103\english\graphic_library\bj\editbendradius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4495800"/>
            <a:ext cx="1676400" cy="1071716"/>
          </a:xfrm>
          <a:prstGeom prst="rect">
            <a:avLst/>
          </a:prstGeom>
          <a:noFill/>
        </p:spPr>
      </p:pic>
      <p:pic>
        <p:nvPicPr>
          <p:cNvPr id="150536" name="Picture 8" descr="C:\PERFORCE_OUTPUT\selfPaced\se103\english\graphic_library\bj\editbendradius4.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5486400"/>
            <a:ext cx="1733550" cy="103911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jog and break corner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jog and break corner command</a:t>
            </a:r>
            <a:endParaRPr lang="en-US" sz="3200" dirty="0"/>
          </a:p>
        </p:txBody>
      </p:sp>
      <p:pic>
        <p:nvPicPr>
          <p:cNvPr id="152578" name="Picture 2" descr="C:\PERFORCE_OUTPUT\selfPaced\se103\english\docs\graphics\bj\sync_sheet_metal\jog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438400"/>
            <a:ext cx="3905250" cy="329565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Deformation features in a sheet metal part</a:t>
            </a:r>
          </a:p>
          <a:p>
            <a:pPr marL="0"/>
            <a:endParaRPr lang="en-US" sz="1800" b="1" dirty="0" smtClean="0"/>
          </a:p>
          <a:p>
            <a:pPr marL="0"/>
            <a:r>
              <a:rPr lang="en-US" sz="1800" dirty="0" smtClean="0"/>
              <a:t>Deformation features model features on the thickness faces of sheet metal parts, such as louvers, beads, dimples, drawn cutouts, and gussets, that can be manufactured by striking the stock with a tool. The values you use to define deformation features as you create them are stored with the features, and you can edit them later. Also the feature origin, or strike point, of the feature is positioned on the face such that if the face is later rotated or a jog is added, the feature will remained positioned. The feature can be relocated by modifying the position of the feature origin.</a:t>
            </a:r>
          </a:p>
          <a:p>
            <a:pPr marL="0"/>
            <a:endParaRPr lang="en-US" sz="1800" dirty="0" smtClean="0"/>
          </a:p>
          <a:p>
            <a:pPr marL="0"/>
            <a:r>
              <a:rPr lang="en-US" sz="1800" dirty="0" smtClean="0"/>
              <a:t>Deformation features consist of louvers, beads, dimples, drawn cutouts, and gussets.</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a:t>
            </a:r>
            <a:endParaRPr lang="en-US" sz="3200" dirty="0"/>
          </a:p>
        </p:txBody>
      </p:sp>
      <p:pic>
        <p:nvPicPr>
          <p:cNvPr id="2050" name="Picture 2" descr="C:\PERFORCE_OUTPUT\selfPaced\se103\english\docs\graphics\bj\sync_sheet_metal\deformation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648200"/>
            <a:ext cx="2585568" cy="20574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Constructing louvers</a:t>
            </a:r>
          </a:p>
          <a:p>
            <a:pPr marL="0"/>
            <a:r>
              <a:rPr lang="en-US" sz="1800" dirty="0" smtClean="0"/>
              <a:t>Like a jog feature, a louver feature is constructed using a single, linear element.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constructing a louver, the louver height (H) must be equal to or less than the louver depth (D) minus the material thickness (T).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also specify whether you want the louver ends </a:t>
            </a:r>
          </a:p>
          <a:p>
            <a:pPr marL="0"/>
            <a:r>
              <a:rPr lang="en-US" sz="1800" dirty="0" smtClean="0"/>
              <a:t>formed (A) or lanced (B) using the Louver Options </a:t>
            </a:r>
          </a:p>
          <a:p>
            <a:pPr marL="0"/>
            <a:r>
              <a:rPr lang="en-US" sz="1800" dirty="0" smtClean="0"/>
              <a:t>dialog box.</a:t>
            </a:r>
          </a:p>
          <a:p>
            <a:pPr marL="0"/>
            <a:endParaRPr lang="en-US" sz="1800" dirty="0" smtClean="0"/>
          </a:p>
          <a:p>
            <a:pPr marL="0"/>
            <a:r>
              <a:rPr lang="en-US" sz="1800" dirty="0" smtClean="0"/>
              <a:t>Louver features cannot be flattened.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Louvers</a:t>
            </a:r>
            <a:endParaRPr lang="en-US" sz="3200" dirty="0"/>
          </a:p>
        </p:txBody>
      </p:sp>
      <p:pic>
        <p:nvPicPr>
          <p:cNvPr id="97282" name="Picture 2" descr="C:\PERFORCE_OUTPUT\selfPaced\se103\english\graphic_library\louver1.gif"/>
          <p:cNvPicPr>
            <a:picLocks noChangeAspect="1" noChangeArrowheads="1"/>
          </p:cNvPicPr>
          <p:nvPr/>
        </p:nvPicPr>
        <p:blipFill>
          <a:blip r:embed="rId3" cstate="print"/>
          <a:srcRect/>
          <a:stretch>
            <a:fillRect/>
          </a:stretch>
        </p:blipFill>
        <p:spPr bwMode="auto">
          <a:xfrm>
            <a:off x="1295400" y="1905000"/>
            <a:ext cx="2590800" cy="1143242"/>
          </a:xfrm>
          <a:prstGeom prst="rect">
            <a:avLst/>
          </a:prstGeom>
          <a:noFill/>
        </p:spPr>
      </p:pic>
      <p:pic>
        <p:nvPicPr>
          <p:cNvPr id="97284" name="Picture 4" descr="C:\PERFORCE_OUTPUT\selfPaced\se103\english\graphic_library\louver3.gif"/>
          <p:cNvPicPr>
            <a:picLocks noChangeAspect="1" noChangeArrowheads="1"/>
          </p:cNvPicPr>
          <p:nvPr/>
        </p:nvPicPr>
        <p:blipFill>
          <a:blip r:embed="rId4" cstate="print"/>
          <a:srcRect/>
          <a:stretch>
            <a:fillRect/>
          </a:stretch>
        </p:blipFill>
        <p:spPr bwMode="auto">
          <a:xfrm>
            <a:off x="2438400" y="3505200"/>
            <a:ext cx="3267075" cy="1200150"/>
          </a:xfrm>
          <a:prstGeom prst="rect">
            <a:avLst/>
          </a:prstGeom>
          <a:noFill/>
        </p:spPr>
      </p:pic>
      <p:pic>
        <p:nvPicPr>
          <p:cNvPr id="97286" name="Picture 6" descr="C:\PERFORCE_OUTPUT\selfPaced\se103\english\graphic_library\louver2.gif"/>
          <p:cNvPicPr>
            <a:picLocks noChangeAspect="1" noChangeArrowheads="1"/>
          </p:cNvPicPr>
          <p:nvPr/>
        </p:nvPicPr>
        <p:blipFill>
          <a:blip r:embed="rId5" cstate="print"/>
          <a:srcRect/>
          <a:stretch>
            <a:fillRect/>
          </a:stretch>
        </p:blipFill>
        <p:spPr bwMode="auto">
          <a:xfrm>
            <a:off x="5943600" y="3886200"/>
            <a:ext cx="2895600" cy="24384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sheet metal dimple from a selected region. If you use an open profile, the open ends of the profile must theoretically intersect part edges. Dimples are special die-formed features in which material deformation occurs. Dimples cannot be flattened.</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Dimples</a:t>
            </a:r>
            <a:endParaRPr lang="en-US" sz="3200" dirty="0"/>
          </a:p>
        </p:txBody>
      </p:sp>
      <p:pic>
        <p:nvPicPr>
          <p:cNvPr id="95234" name="Picture 2" descr="C:\PERFORCE_OUTPUT\selfPaced\se103\english\graphic_library\dimple1.gif"/>
          <p:cNvPicPr>
            <a:picLocks noChangeAspect="1" noChangeArrowheads="1"/>
          </p:cNvPicPr>
          <p:nvPr/>
        </p:nvPicPr>
        <p:blipFill>
          <a:blip r:embed="rId3" cstate="print"/>
          <a:srcRect/>
          <a:stretch>
            <a:fillRect/>
          </a:stretch>
        </p:blipFill>
        <p:spPr bwMode="auto">
          <a:xfrm>
            <a:off x="2286000" y="3429000"/>
            <a:ext cx="4108283" cy="14478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if you use an open profile, the open ends of the profile must theoretically intersect part edges. A closed profile cannot touch any part edges. Drawn cutouts cannot be flattened.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In the synchronous environment, the geometry used to create the cutout can be a closed internal profile that creates a region or an open profile extended to a part edge to create a closed region.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Drawn Cutouts</a:t>
            </a:r>
            <a:endParaRPr lang="en-US" sz="3200" dirty="0"/>
          </a:p>
        </p:txBody>
      </p:sp>
      <p:pic>
        <p:nvPicPr>
          <p:cNvPr id="99330" name="Picture 2" descr="C:\PERFORCE_OUTPUT\selfPaced\se103\english\graphic_library\drncut1.gif"/>
          <p:cNvPicPr>
            <a:picLocks noChangeAspect="1" noChangeArrowheads="1"/>
          </p:cNvPicPr>
          <p:nvPr/>
        </p:nvPicPr>
        <p:blipFill>
          <a:blip r:embed="rId3" cstate="print"/>
          <a:srcRect/>
          <a:stretch>
            <a:fillRect/>
          </a:stretch>
        </p:blipFill>
        <p:spPr bwMode="auto">
          <a:xfrm>
            <a:off x="2590800" y="2362200"/>
            <a:ext cx="3562350" cy="12096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dirty="0" smtClean="0">
                <a:latin typeface="Arial" pitchFamily="34" charset="0"/>
                <a:cs typeface="Arial" pitchFamily="34" charset="0"/>
              </a:rPr>
              <a:t>Constructs a bead feature on a sheet metal part. A bead feature is often used to stiffen a sheet metal part.</a:t>
            </a:r>
          </a:p>
          <a:p>
            <a:pPr marL="0" lvl="0" indent="0"/>
            <a:r>
              <a:rPr lang="en-US" dirty="0" smtClean="0">
                <a:latin typeface="Arial" pitchFamily="34" charset="0"/>
                <a:cs typeface="Arial" pitchFamily="34" charset="0"/>
              </a:rPr>
              <a:t>In the ordered environment, you can construct a bead with an open</a:t>
            </a:r>
          </a:p>
          <a:p>
            <a:pPr marL="0" lvl="0" indent="0"/>
            <a:r>
              <a:rPr lang="en-US" dirty="0" smtClean="0">
                <a:latin typeface="Arial" pitchFamily="34" charset="0"/>
                <a:cs typeface="Arial" pitchFamily="34" charset="0"/>
              </a:rPr>
              <a:t>  or closed profile.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4" name="Picture 2" descr="C:\PERFORCE_OUTPUT\selfPaced\se103\english\graphic_library\bead7.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3048000"/>
            <a:ext cx="4924425" cy="1533526"/>
          </a:xfrm>
          <a:prstGeom prst="rect">
            <a:avLst/>
          </a:prstGeom>
          <a:noFill/>
        </p:spPr>
      </p:pic>
      <p:pic>
        <p:nvPicPr>
          <p:cNvPr id="100355" name="Picture 3" descr="C:\PERFORCE_OUTPUT\selfPaced\se103\english\graphic_library\bead6.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572000"/>
            <a:ext cx="4905375" cy="1495425"/>
          </a:xfrm>
          <a:prstGeom prst="rect">
            <a:avLst/>
          </a:prstGeom>
          <a:noFill/>
        </p:spPr>
      </p:pic>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Beads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Material Table</a:t>
            </a:r>
          </a:p>
          <a:p>
            <a:pPr marL="0"/>
            <a:r>
              <a:rPr lang="en-US" dirty="0" smtClean="0"/>
              <a:t>Defines the material and mechanical properties for a part. When you select a material from the list, material and mechanical properties for the material such as face style, fill style, density, coefficient of thermal expansion, and so forth are assigned.</a:t>
            </a:r>
          </a:p>
          <a:p>
            <a:pPr marL="0"/>
            <a:endParaRPr lang="en-US" dirty="0" smtClean="0"/>
          </a:p>
          <a:p>
            <a:pPr marL="0"/>
            <a:r>
              <a:rPr lang="en-US" dirty="0" smtClean="0"/>
              <a:t>When working with a sheet metal part, you also use the material table to define the properties for the sheet metal stock you are using, such as material thickness, bend radius, and so forth</a:t>
            </a:r>
          </a:p>
          <a:p>
            <a:pPr marL="0"/>
            <a:endParaRPr lang="en-US" b="1" dirty="0" smtClean="0"/>
          </a:p>
          <a:p>
            <a:pPr marL="0"/>
            <a:r>
              <a:rPr lang="en-US" b="1" dirty="0" smtClean="0"/>
              <a:t>Sheet Metal Gage</a:t>
            </a:r>
          </a:p>
          <a:p>
            <a:pPr marL="0"/>
            <a:r>
              <a:rPr lang="en-US" dirty="0" smtClean="0"/>
              <a:t>Displays the name of the current gage. When you select a name from the list, a set of associated material and mechanical properties is displayed. You can use the tabs on the dialog box to review or modify the properties. You can also define the material thickness using the Material Thickness option on the Gage tab.</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Material Table and gage</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Constructs a stiffening gusset across a bend to provide reinforcement in a sheet metal part.</a:t>
            </a:r>
          </a:p>
          <a:p>
            <a:pPr marL="0"/>
            <a:r>
              <a:rPr lang="en-US" dirty="0" smtClean="0"/>
              <a:t>You can create a gusset automatically or from a user-drawn profile. You can use the Gusset Options dialog box to specify the method to use when constructing the gusset. The steps required to construct the gusset are different depending on the method you use.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Gussets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101378" name="Picture 2" descr="C:\PERFORCE_OUTPUT\selfPaced\se103\english\graphic_library\gusset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038600"/>
            <a:ext cx="3971925" cy="189547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sz="1600" dirty="0" smtClean="0"/>
              <a:t>You can use the feature origin handle to move or rotate manufactured features that contain a feature origin. The feature origin provides a reference point that can be used to move a feature without changing its shape.</a:t>
            </a:r>
          </a:p>
          <a:p>
            <a:pPr marL="0"/>
            <a:r>
              <a:rPr lang="en-US" sz="1600" dirty="0" smtClean="0"/>
              <a:t>The feature origin is used primarily in sheet metal models (.</a:t>
            </a:r>
            <a:r>
              <a:rPr lang="en-US" sz="1600" dirty="0" err="1" smtClean="0"/>
              <a:t>psm</a:t>
            </a:r>
            <a:r>
              <a:rPr lang="en-US" sz="1600" dirty="0" smtClean="0"/>
              <a:t>) for features such as dimples, drawn cutouts, and louvers.</a:t>
            </a:r>
          </a:p>
          <a:p>
            <a:pPr marL="0"/>
            <a:r>
              <a:rPr lang="en-US" sz="1600" b="1" dirty="0" smtClean="0"/>
              <a:t>Note:</a:t>
            </a:r>
          </a:p>
          <a:p>
            <a:pPr marL="0"/>
            <a:r>
              <a:rPr lang="en-US" sz="1600" dirty="0" smtClean="0"/>
              <a:t>A feature origin is also used for hole features in part and sheet metal documents. The feature origin for a hole feature does not have XY fins.</a:t>
            </a:r>
          </a:p>
          <a:p>
            <a:pPr marL="0"/>
            <a:r>
              <a:rPr lang="en-US" sz="1600" dirty="0" smtClean="0"/>
              <a:t>You can dimension to a feature origin, and then edit the dimensional value to move the entire feature.</a:t>
            </a:r>
          </a:p>
          <a:p>
            <a:pPr marL="0"/>
            <a:r>
              <a:rPr lang="en-US" sz="1600" b="1" dirty="0" smtClean="0"/>
              <a:t>Note:</a:t>
            </a:r>
          </a:p>
          <a:p>
            <a:pPr marL="0"/>
            <a:r>
              <a:rPr lang="en-US" sz="1600" dirty="0" smtClean="0"/>
              <a:t>When using Smart Dimension to dimension to a feature origin you cannot select the feature origin first.</a:t>
            </a:r>
          </a:p>
          <a:p>
            <a:pPr marL="0"/>
            <a:r>
              <a:rPr lang="en-US" sz="1600" dirty="0" smtClean="0"/>
              <a:t>Show and Hide commands are available to display and hide the feature origin when you select a feature that contains a feature origin. You can also display and hide all the features origins in a document.</a:t>
            </a:r>
          </a:p>
          <a:p>
            <a:pPr marL="0"/>
            <a:r>
              <a:rPr lang="en-US" sz="1600" dirty="0" smtClean="0"/>
              <a:t>Shortcut menu commands are available to reposition the feature origin for a feature.</a:t>
            </a:r>
          </a:p>
          <a:p>
            <a:pPr marL="0"/>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Working with Feature Origins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Working with deformation features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Working with deformation features</a:t>
            </a:r>
            <a:endParaRPr lang="en-US" sz="3200" dirty="0"/>
          </a:p>
        </p:txBody>
      </p:sp>
      <p:pic>
        <p:nvPicPr>
          <p:cNvPr id="103426" name="Picture 2" descr="C:\PERFORCE_OUTPUT\selfPaced\se103\english\docs\graphics\bj\sync_sheet_metal\deformation_0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590800"/>
            <a:ext cx="4362450" cy="34194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Opening a Solid Edge modeling document</a:t>
            </a:r>
          </a:p>
          <a:p>
            <a:pPr marL="177800" indent="-177800" eaLnBrk="1" hangingPunct="1">
              <a:buClr>
                <a:schemeClr val="tx2"/>
              </a:buClr>
              <a:buFont typeface="Wingdings" pitchFamily="2" charset="2"/>
              <a:buChar char="§"/>
            </a:pPr>
            <a:r>
              <a:rPr lang="en-US" dirty="0" smtClean="0"/>
              <a:t>Moving between modeling environments</a:t>
            </a:r>
          </a:p>
          <a:p>
            <a:pPr marL="177800" indent="-177800" eaLnBrk="1" hangingPunct="1">
              <a:buClr>
                <a:schemeClr val="tx2"/>
              </a:buClr>
              <a:buFont typeface="Wingdings" pitchFamily="2" charset="2"/>
              <a:buChar char="§"/>
            </a:pPr>
            <a:r>
              <a:rPr lang="en-US" dirty="0" smtClean="0"/>
              <a:t>Feature display</a:t>
            </a:r>
          </a:p>
          <a:p>
            <a:pPr marL="177800" indent="-177800" eaLnBrk="1" hangingPunct="1">
              <a:buClr>
                <a:schemeClr val="tx2"/>
              </a:buClr>
              <a:buFont typeface="Wingdings" pitchFamily="2" charset="2"/>
              <a:buChar char="§"/>
            </a:pPr>
            <a:r>
              <a:rPr lang="en-US" dirty="0" smtClean="0"/>
              <a:t>Editing features</a:t>
            </a:r>
          </a:p>
          <a:p>
            <a:pPr marL="177800" indent="-177800" eaLnBrk="1" hangingPunct="1">
              <a:buClr>
                <a:schemeClr val="tx2"/>
              </a:buClr>
              <a:buFont typeface="Wingdings" pitchFamily="2" charset="2"/>
              <a:buChar char="§"/>
            </a:pPr>
            <a:r>
              <a:rPr lang="en-US" dirty="0" smtClean="0"/>
              <a:t>Moving ordered features to synchronous</a:t>
            </a:r>
            <a:br>
              <a:rPr lang="en-US" dirty="0" smtClean="0"/>
            </a:br>
            <a:r>
              <a:rPr lang="en-US" dirty="0" smtClean="0"/>
              <a:t/>
            </a:r>
            <a:br>
              <a:rPr lang="en-US" dirty="0" smtClean="0"/>
            </a:br>
            <a:endParaRPr lang="en-US" dirty="0" smtClean="0"/>
          </a:p>
          <a:p>
            <a:pPr marL="177800" indent="-177800" eaLnBrk="1" hangingPunct="1">
              <a:buClr>
                <a:schemeClr val="tx2"/>
              </a:buClr>
              <a:buFont typeface="Wingdings" pitchFamily="2" charset="2"/>
              <a:buChar char="§"/>
            </a:pPr>
            <a:r>
              <a:rPr lang="en-US" dirty="0" smtClean="0"/>
              <a:t>Activity: Creating ordered features</a:t>
            </a:r>
          </a:p>
          <a:p>
            <a:pPr marL="177800" indent="-177800" eaLnBrk="1" hangingPunct="1">
              <a:buClr>
                <a:schemeClr val="tx2"/>
              </a:buClr>
              <a:buFont typeface="Wingdings" pitchFamily="2" charset="2"/>
              <a:buChar char="§"/>
            </a:pPr>
            <a:r>
              <a:rPr lang="en-US" dirty="0" smtClean="0"/>
              <a:t>Activity: Creating both ordered and synchronous features in a model</a:t>
            </a:r>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Feature modeling environments</a:t>
            </a:r>
            <a:endParaRPr lang="en-US" sz="2800"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Sketching activities: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r>
              <a:rPr lang="en-US" dirty="0" smtClean="0"/>
              <a:t>Sketching activities</a:t>
            </a:r>
          </a:p>
          <a:p>
            <a:pPr marL="177800" indent="-177800" eaLnBrk="1" hangingPunct="1">
              <a:buClr>
                <a:schemeClr val="tx2"/>
              </a:buClr>
              <a:buFont typeface="Wingdings" pitchFamily="2" charset="2"/>
              <a:buChar char="§"/>
            </a:pPr>
            <a:r>
              <a:rPr lang="en-US" dirty="0" smtClean="0"/>
              <a:t>Using </a:t>
            </a:r>
            <a:r>
              <a:rPr lang="en-US" dirty="0" err="1" smtClean="0"/>
              <a:t>IntelliSketch</a:t>
            </a:r>
            <a:endParaRPr lang="en-US" dirty="0" smtClean="0"/>
          </a:p>
          <a:p>
            <a:pPr marL="177800" indent="-177800" eaLnBrk="1" hangingPunct="1">
              <a:buClr>
                <a:schemeClr val="tx2"/>
              </a:buClr>
              <a:buFont typeface="Wingdings" pitchFamily="2" charset="2"/>
              <a:buChar char="§"/>
            </a:pPr>
            <a:r>
              <a:rPr lang="en-US" dirty="0" smtClean="0"/>
              <a:t>Applying sketch relationships (collinear, parallel, equal)</a:t>
            </a:r>
          </a:p>
          <a:p>
            <a:pPr marL="177800" indent="-177800" eaLnBrk="1" hangingPunct="1">
              <a:buClr>
                <a:schemeClr val="tx2"/>
              </a:buClr>
              <a:buFont typeface="Wingdings" pitchFamily="2" charset="2"/>
              <a:buChar char="§"/>
            </a:pPr>
            <a:r>
              <a:rPr lang="en-US" dirty="0" smtClean="0"/>
              <a:t>Applying sketch relationships (symmetric)</a:t>
            </a:r>
          </a:p>
          <a:p>
            <a:pPr marL="177800" indent="-177800" eaLnBrk="1" hangingPunct="1">
              <a:buClr>
                <a:schemeClr val="tx2"/>
              </a:buClr>
              <a:buFont typeface="Wingdings" pitchFamily="2" charset="2"/>
              <a:buChar char="§"/>
            </a:pPr>
            <a:r>
              <a:rPr lang="en-US" dirty="0" smtClean="0"/>
              <a:t>Using construction elements in a profile</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r>
              <a:rPr lang="en-US" dirty="0" smtClean="0"/>
              <a:t>Creating ordered base feature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ordered features from sketches</a:t>
            </a:r>
          </a:p>
          <a:p>
            <a:pPr marL="177800" indent="-177800" eaLnBrk="1" hangingPunct="1">
              <a:buClr>
                <a:schemeClr val="tx2"/>
              </a:buClr>
              <a:buFont typeface="Wingdings" pitchFamily="2" charset="2"/>
              <a:buChar char="§"/>
            </a:pPr>
            <a:r>
              <a:rPr lang="en-US" dirty="0" smtClean="0"/>
              <a:t>Creating a loft and swept protrusion</a:t>
            </a:r>
            <a:br>
              <a:rPr lang="en-US" dirty="0" smtClean="0"/>
            </a:br>
            <a:endParaRPr lang="en-US" dirty="0" smtClean="0"/>
          </a:p>
          <a:p>
            <a:pPr marL="177800" indent="-177800" eaLnBrk="1" hangingPunct="1">
              <a:buClr>
                <a:schemeClr val="tx2"/>
              </a:buClr>
            </a:pPr>
            <a:r>
              <a:rPr lang="en-US" dirty="0" smtClean="0"/>
              <a:t>Creating profile-based ordered features activity</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pPr>
            <a:r>
              <a:rPr lang="en-US" dirty="0" smtClean="0"/>
              <a:t>Miscellaneous activities:</a:t>
            </a:r>
            <a:br>
              <a:rPr lang="en-US" dirty="0" smtClean="0"/>
            </a:br>
            <a:endParaRPr lang="en-US" dirty="0" smtClean="0"/>
          </a:p>
          <a:p>
            <a:pPr marL="177800" indent="-177800" eaLnBrk="1" hangingPunct="1">
              <a:buClr>
                <a:schemeClr val="tx2"/>
              </a:buClr>
              <a:buFont typeface="Wingdings" pitchFamily="2" charset="2"/>
              <a:buChar char="§"/>
            </a:pPr>
            <a:r>
              <a:rPr lang="en-US" dirty="0" smtClean="0"/>
              <a:t>Constructing a mouse base</a:t>
            </a:r>
          </a:p>
          <a:p>
            <a:pPr marL="177800" indent="-177800" eaLnBrk="1" hangingPunct="1">
              <a:buClr>
                <a:schemeClr val="tx2"/>
              </a:buClr>
              <a:buFont typeface="Wingdings" pitchFamily="2" charset="2"/>
              <a:buChar char="§"/>
            </a:pPr>
            <a:r>
              <a:rPr lang="en-US" dirty="0" smtClean="0"/>
              <a:t>Embossing text on a part</a:t>
            </a:r>
          </a:p>
          <a:p>
            <a:pPr marL="177800" indent="-177800" eaLnBrk="1" hangingPunct="1">
              <a:buClr>
                <a:schemeClr val="tx2"/>
              </a:buClr>
              <a:buFont typeface="Wingdings" pitchFamily="2" charset="2"/>
              <a:buChar char="§"/>
            </a:pPr>
            <a:r>
              <a:rPr lang="en-US" dirty="0" smtClean="0"/>
              <a:t>Modeling a machined part</a:t>
            </a:r>
          </a:p>
          <a:p>
            <a:pPr marL="177800" indent="-177800" eaLnBrk="1" hangingPunct="1">
              <a:buClr>
                <a:schemeClr val="tx2"/>
              </a:buClr>
              <a:buFont typeface="Wingdings" pitchFamily="2" charset="2"/>
              <a:buChar char="§"/>
            </a:pPr>
            <a:r>
              <a:rPr lang="en-US" dirty="0" smtClean="0"/>
              <a:t>Constructing a bracket</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57962"/>
            <a:ext cx="6216650" cy="808038"/>
          </a:xfrm>
        </p:spPr>
        <p:txBody>
          <a:bodyPr/>
          <a:lstStyle/>
          <a:p>
            <a:pPr eaLnBrk="1" hangingPunct="1"/>
            <a:r>
              <a:rPr lang="en-US" sz="3200" i="1" dirty="0" smtClean="0"/>
              <a:t>Modeling ordered features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Manipulating sheet metal geometry</a:t>
            </a:r>
          </a:p>
          <a:p>
            <a:pPr marL="0"/>
            <a:endParaRPr lang="en-US" b="1" dirty="0" smtClean="0"/>
          </a:p>
          <a:p>
            <a:pPr marL="0"/>
            <a:r>
              <a:rPr lang="en-US" dirty="0" smtClean="0"/>
              <a:t>After constructing a sheet metal part, you may need to create a flat pattern of the part for manufacturing.</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Manipulating sheet metal geometry</a:t>
            </a:r>
          </a:p>
        </p:txBody>
      </p:sp>
      <p:pic>
        <p:nvPicPr>
          <p:cNvPr id="105474" name="Picture 2" descr="C:\PERFORCE_OUTPUT\selfPaced\se103\english\docs\graphics\bj\sync_sheet_metal\fp_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581400"/>
            <a:ext cx="5248275" cy="220027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457200">
              <a:buFont typeface="+mj-lt"/>
              <a:buAutoNum type="arabicPeriod"/>
            </a:pPr>
            <a:r>
              <a:rPr lang="en-US" dirty="0" smtClean="0"/>
              <a:t>Select Tools </a:t>
            </a:r>
            <a:r>
              <a:rPr lang="en-US" dirty="0" err="1" smtClean="0"/>
              <a:t>tab→Model</a:t>
            </a:r>
            <a:r>
              <a:rPr lang="en-US" dirty="0" smtClean="0"/>
              <a:t> → Pattern.</a:t>
            </a:r>
          </a:p>
          <a:p>
            <a:pPr marL="114300" indent="-457200">
              <a:buFont typeface="+mj-lt"/>
              <a:buAutoNum type="arabicPeriod"/>
            </a:pPr>
            <a:r>
              <a:rPr lang="en-US" dirty="0" smtClean="0"/>
              <a:t>Select Tools </a:t>
            </a:r>
            <a:r>
              <a:rPr lang="en-US" dirty="0" err="1" smtClean="0"/>
              <a:t>tab→Flat</a:t>
            </a:r>
            <a:r>
              <a:rPr lang="en-US" dirty="0" smtClean="0"/>
              <a:t> </a:t>
            </a:r>
            <a:r>
              <a:rPr lang="en-US" dirty="0" err="1" smtClean="0"/>
              <a:t>group→Flatten</a:t>
            </a:r>
            <a:r>
              <a:rPr lang="en-US" dirty="0" smtClean="0"/>
              <a:t> . </a:t>
            </a:r>
          </a:p>
          <a:p>
            <a:pPr marL="114300" indent="-457200">
              <a:buFont typeface="+mj-lt"/>
              <a:buAutoNum type="arabicPeriod"/>
            </a:pPr>
            <a:r>
              <a:rPr lang="en-US" dirty="0" smtClean="0"/>
              <a:t>Click a face to be oriented upward in the flat.</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an edge to define the X axis and origin.</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to complete the flat pattern.</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Creating a flat pattern</a:t>
            </a:r>
          </a:p>
        </p:txBody>
      </p:sp>
      <p:pic>
        <p:nvPicPr>
          <p:cNvPr id="107522" name="Picture 2" descr="C:\PERFORCE_OUTPUT\selfPaced\se103\english\graphic_library\flatpattern1a.gif"/>
          <p:cNvPicPr>
            <a:picLocks noChangeAspect="1" noChangeArrowheads="1"/>
          </p:cNvPicPr>
          <p:nvPr/>
        </p:nvPicPr>
        <p:blipFill>
          <a:blip r:embed="rId2" cstate="print"/>
          <a:srcRect/>
          <a:stretch>
            <a:fillRect/>
          </a:stretch>
        </p:blipFill>
        <p:spPr bwMode="auto">
          <a:xfrm>
            <a:off x="5486400" y="1828800"/>
            <a:ext cx="381000" cy="365762"/>
          </a:xfrm>
          <a:prstGeom prst="rect">
            <a:avLst/>
          </a:prstGeom>
          <a:noFill/>
        </p:spPr>
      </p:pic>
      <p:pic>
        <p:nvPicPr>
          <p:cNvPr id="107524" name="Picture 4" descr="C:\PERFORCE_OUTPUT\selfPaced\se103\english\graphic_library\bj\flatpattern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438400"/>
            <a:ext cx="1828800" cy="1431235"/>
          </a:xfrm>
          <a:prstGeom prst="rect">
            <a:avLst/>
          </a:prstGeom>
          <a:noFill/>
        </p:spPr>
      </p:pic>
      <p:pic>
        <p:nvPicPr>
          <p:cNvPr id="107526" name="Picture 6" descr="C:\PERFORCE_OUTPUT\selfPaced\se103\english\graphic_library\bj\flatpattern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4343400"/>
            <a:ext cx="1609725" cy="1300788"/>
          </a:xfrm>
          <a:prstGeom prst="rect">
            <a:avLst/>
          </a:prstGeom>
          <a:noFill/>
        </p:spPr>
      </p:pic>
      <p:pic>
        <p:nvPicPr>
          <p:cNvPr id="107528" name="Picture 8" descr="C:\PERFORCE_OUTPUT\selfPaced\se103\english\graphic_library\bj\flatpattern4.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6400" y="4495800"/>
            <a:ext cx="2809875" cy="167673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Creating a flat pattern from a sheet metal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Creating a flat pattern</a:t>
            </a:r>
            <a:endParaRPr lang="en-US" sz="3200" dirty="0"/>
          </a:p>
        </p:txBody>
      </p:sp>
      <p:pic>
        <p:nvPicPr>
          <p:cNvPr id="109570" name="Picture 2" descr="C:\PERFORCE_OUTPUT\selfPaced\se103\english\docs\graphics\bj\sync_sheet_metal\fp_014.jpg"/>
          <p:cNvPicPr>
            <a:picLocks noChangeAspect="1" noChangeArrowheads="1"/>
          </p:cNvPicPr>
          <p:nvPr/>
        </p:nvPicPr>
        <p:blipFill>
          <a:blip r:embed="rId3" cstate="print"/>
          <a:srcRect/>
          <a:stretch>
            <a:fillRect/>
          </a:stretch>
        </p:blipFill>
        <p:spPr bwMode="auto">
          <a:xfrm>
            <a:off x="1981200" y="1981200"/>
            <a:ext cx="2667000" cy="1876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Activity objectives</a:t>
            </a:r>
          </a:p>
          <a:p>
            <a:pPr marL="0"/>
            <a:r>
              <a:rPr lang="en-US" sz="1900" dirty="0" smtClean="0"/>
              <a:t>This activity demonstrates how to begin working in sheet metal. The activity explores some of the settings used to create the part with the desired material and material properties. In this activity you will accomplish the following:</a:t>
            </a:r>
          </a:p>
          <a:p>
            <a:pPr marL="0"/>
            <a:r>
              <a:rPr lang="en-US" sz="1900" dirty="0" smtClean="0"/>
              <a:t>• Create a new sheet metal part.</a:t>
            </a:r>
          </a:p>
          <a:p>
            <a:pPr marL="0"/>
            <a:r>
              <a:rPr lang="en-US" sz="1900" dirty="0" smtClean="0"/>
              <a:t>• Create the material to be used for the part.</a:t>
            </a:r>
          </a:p>
          <a:p>
            <a:pPr marL="0"/>
            <a:r>
              <a:rPr lang="en-US" sz="1900" dirty="0" smtClean="0"/>
              <a:t>• Modify the thickness of the material.</a:t>
            </a:r>
          </a:p>
          <a:p>
            <a:pPr marL="0"/>
            <a:r>
              <a:rPr lang="en-US" sz="1900" dirty="0" smtClean="0"/>
              <a:t>• Examine the bend formula and change the neutral factor.</a:t>
            </a:r>
          </a:p>
          <a:p>
            <a:pPr marL="0"/>
            <a:r>
              <a:rPr lang="en-US" sz="1900" dirty="0" smtClean="0"/>
              <a:t>• Create a base geometry consisting of a tab and then create flanges around the tab.</a:t>
            </a:r>
            <a:endParaRPr lang="en-US" sz="1900" dirty="0"/>
          </a:p>
        </p:txBody>
      </p:sp>
      <p:sp>
        <p:nvSpPr>
          <p:cNvPr id="3" name="Title 2"/>
          <p:cNvSpPr>
            <a:spLocks noGrp="1"/>
          </p:cNvSpPr>
          <p:nvPr>
            <p:ph type="title"/>
          </p:nvPr>
        </p:nvSpPr>
        <p:spPr/>
        <p:txBody>
          <a:bodyPr/>
          <a:lstStyle/>
          <a:p>
            <a:r>
              <a:rPr lang="en-US" dirty="0" smtClean="0"/>
              <a:t>Activity: Starting sheet metal design</a:t>
            </a:r>
          </a:p>
        </p:txBody>
      </p:sp>
      <p:pic>
        <p:nvPicPr>
          <p:cNvPr id="1026" name="Picture 2"/>
          <p:cNvPicPr>
            <a:picLocks noChangeAspect="1" noChangeArrowheads="1"/>
          </p:cNvPicPr>
          <p:nvPr/>
        </p:nvPicPr>
        <p:blipFill>
          <a:blip r:embed="rId2" cstate="print"/>
          <a:srcRect/>
          <a:stretch>
            <a:fillRect/>
          </a:stretch>
        </p:blipFill>
        <p:spPr bwMode="auto">
          <a:xfrm>
            <a:off x="3048000" y="4572000"/>
            <a:ext cx="1905000" cy="17674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Automatic plane locking</a:t>
            </a:r>
            <a:br>
              <a:rPr lang="en-US" dirty="0" smtClean="0"/>
            </a:br>
            <a:endParaRPr lang="en-US" dirty="0" smtClean="0"/>
          </a:p>
          <a:p>
            <a:pPr marL="177800" indent="-177800" eaLnBrk="1" hangingPunct="1">
              <a:buClr>
                <a:schemeClr val="tx2"/>
              </a:buClr>
              <a:buFont typeface="Wingdings" pitchFamily="2" charset="2"/>
              <a:buChar char="§"/>
            </a:pPr>
            <a:r>
              <a:rPr lang="en-US" dirty="0" smtClean="0"/>
              <a:t>Manual plane locking</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Using the lock icon        to lock or unlock a sketch plane</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the </a:t>
            </a:r>
            <a:r>
              <a:rPr lang="en-US" b="1" dirty="0" smtClean="0"/>
              <a:t>F3</a:t>
            </a:r>
            <a:r>
              <a:rPr lang="en-US" dirty="0" smtClean="0"/>
              <a:t> function key to lock a plane</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Locking the sketch plane</a:t>
            </a:r>
            <a:endParaRPr lang="en-US" sz="2800" i="1" dirty="0" smtClean="0"/>
          </a:p>
        </p:txBody>
      </p:sp>
      <p:pic>
        <p:nvPicPr>
          <p:cNvPr id="2050" name="Picture 2" descr="C:\P4\XPS\products\solidedge\se103\english\courseware\docs\graphics\bj\sketching\unlock_handle.gif"/>
          <p:cNvPicPr>
            <a:picLocks noChangeAspect="1" noChangeArrowheads="1"/>
          </p:cNvPicPr>
          <p:nvPr/>
        </p:nvPicPr>
        <p:blipFill>
          <a:blip r:embed="rId3" cstate="print"/>
          <a:srcRect/>
          <a:stretch>
            <a:fillRect/>
          </a:stretch>
        </p:blipFill>
        <p:spPr bwMode="auto">
          <a:xfrm>
            <a:off x="2971800" y="2819400"/>
            <a:ext cx="323850" cy="295275"/>
          </a:xfrm>
          <a:prstGeom prst="rect">
            <a:avLst/>
          </a:prstGeom>
          <a:noFill/>
          <a:ln>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Lock to a face or plane to draw sketch</a:t>
            </a:r>
            <a:br>
              <a:rPr lang="en-US" dirty="0" smtClean="0"/>
            </a:br>
            <a:endParaRPr lang="en-US" dirty="0" smtClean="0"/>
          </a:p>
          <a:p>
            <a:pPr marL="177800" indent="-177800" eaLnBrk="1" hangingPunct="1">
              <a:buClr>
                <a:schemeClr val="tx2"/>
              </a:buClr>
              <a:buFont typeface="Wingdings" pitchFamily="2" charset="2"/>
              <a:buChar char="§"/>
            </a:pPr>
            <a:r>
              <a:rPr lang="en-US" dirty="0" smtClean="0"/>
              <a:t>Alignment lines</a:t>
            </a:r>
            <a:br>
              <a:rPr lang="en-US" dirty="0" smtClean="0"/>
            </a:br>
            <a:endParaRPr lang="en-US" dirty="0" smtClean="0"/>
          </a:p>
          <a:p>
            <a:pPr marL="177800" indent="-177800" eaLnBrk="1" hangingPunct="1">
              <a:buClr>
                <a:schemeClr val="tx2"/>
              </a:buClr>
              <a:buFont typeface="Wingdings" pitchFamily="2" charset="2"/>
              <a:buChar char="§"/>
            </a:pPr>
            <a:r>
              <a:rPr lang="en-US" dirty="0" smtClean="0"/>
              <a:t>Using a grid</a:t>
            </a:r>
            <a:br>
              <a:rPr lang="en-US" dirty="0" smtClean="0"/>
            </a:br>
            <a:r>
              <a:rPr lang="en-US" dirty="0" smtClean="0"/>
              <a:t/>
            </a:r>
            <a:br>
              <a:rPr lang="en-US" dirty="0" smtClean="0"/>
            </a:br>
            <a:r>
              <a:rPr lang="en-US" dirty="0" smtClean="0"/>
              <a:t/>
            </a:r>
            <a:br>
              <a:rPr lang="en-US" dirty="0" smtClean="0"/>
            </a:b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Drawing synchronous sketches</a:t>
            </a:r>
            <a:endParaRPr lang="en-US" sz="2800" i="1" dirty="0" smtClean="0"/>
          </a:p>
        </p:txBody>
      </p:sp>
      <p:pic>
        <p:nvPicPr>
          <p:cNvPr id="3075" name="Picture 3" descr="C:\P4\XPS\products\solidedge\se103\english\courseware\docs\graphics\bj\sketching\activity_sketch_part102.gif"/>
          <p:cNvPicPr>
            <a:picLocks noChangeAspect="1" noChangeArrowheads="1"/>
          </p:cNvPicPr>
          <p:nvPr/>
        </p:nvPicPr>
        <p:blipFill>
          <a:blip r:embed="rId3" cstate="print"/>
          <a:srcRect/>
          <a:stretch>
            <a:fillRect/>
          </a:stretch>
        </p:blipFill>
        <p:spPr bwMode="auto">
          <a:xfrm>
            <a:off x="5105400" y="2286000"/>
            <a:ext cx="2590800" cy="2124075"/>
          </a:xfrm>
          <a:prstGeom prst="rect">
            <a:avLst/>
          </a:prstGeom>
          <a:noFill/>
          <a:ln>
            <a:solidFill>
              <a:srgbClr val="000000"/>
            </a:solidFill>
          </a:ln>
        </p:spPr>
      </p:pic>
      <p:pic>
        <p:nvPicPr>
          <p:cNvPr id="3077" name="Picture 5" descr="C:\P4\XPS\products\solidedge\se103\english\graphic_library\bj\sketchgrid1.gif"/>
          <p:cNvPicPr>
            <a:picLocks noChangeAspect="1" noChangeArrowheads="1"/>
          </p:cNvPicPr>
          <p:nvPr/>
        </p:nvPicPr>
        <p:blipFill>
          <a:blip r:embed="rId4" cstate="print"/>
          <a:srcRect/>
          <a:stretch>
            <a:fillRect/>
          </a:stretch>
        </p:blipFill>
        <p:spPr bwMode="auto">
          <a:xfrm>
            <a:off x="1295400" y="3810000"/>
            <a:ext cx="2533650" cy="2133600"/>
          </a:xfrm>
          <a:prstGeom prst="rect">
            <a:avLst/>
          </a:prstGeom>
          <a:noFill/>
          <a:ln>
            <a:solidFill>
              <a:srgbClr val="000000"/>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2.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customXml/itemProps3.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4.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13013</TotalTime>
  <Words>3661</Words>
  <Application>Microsoft Office PowerPoint</Application>
  <PresentationFormat>On-screen Show (4:3)</PresentationFormat>
  <Paragraphs>659</Paragraphs>
  <Slides>68</Slides>
  <Notes>52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Siemens_PLM_Grey_Template</vt:lpstr>
      <vt:lpstr>Solid Edge ST4 Training  Sheet metal design</vt:lpstr>
      <vt:lpstr>Sheet Metal</vt:lpstr>
      <vt:lpstr>Sheet Metal Overview</vt:lpstr>
      <vt:lpstr>Sheet Metal Overview</vt:lpstr>
      <vt:lpstr>Terminology</vt:lpstr>
      <vt:lpstr>Material Table and gage</vt:lpstr>
      <vt:lpstr>Activity: Starting sheet metal design</vt:lpstr>
      <vt:lpstr>Locking the sketch plane</vt:lpstr>
      <vt:lpstr>Drawing synchronous sketches</vt:lpstr>
      <vt:lpstr>Drawing synchronous sketches</vt:lpstr>
      <vt:lpstr>Drawing synchronous sketches</vt:lpstr>
      <vt:lpstr>Synchronous sketch behavior in the ordered environment</vt:lpstr>
      <vt:lpstr>Drawing ordered sketches</vt:lpstr>
      <vt:lpstr>Drawing 2D elements</vt:lpstr>
      <vt:lpstr>Geometric relationships</vt:lpstr>
      <vt:lpstr>Drawing tools</vt:lpstr>
      <vt:lpstr>Dimensioning sketches</vt:lpstr>
      <vt:lpstr>Sketches in PathFinder</vt:lpstr>
      <vt:lpstr>Sketch consumption and dimension migration</vt:lpstr>
      <vt:lpstr>Manipulating sketches</vt:lpstr>
      <vt:lpstr>Sketching Activities</vt:lpstr>
      <vt:lpstr>Base Features</vt:lpstr>
      <vt:lpstr>Tab Command: Synchronous environment</vt:lpstr>
      <vt:lpstr>Tab Command: Ordered environment</vt:lpstr>
      <vt:lpstr>Cut Command</vt:lpstr>
      <vt:lpstr>Cut Command</vt:lpstr>
      <vt:lpstr>Cut Command</vt:lpstr>
      <vt:lpstr>Cut Command</vt:lpstr>
      <vt:lpstr>Cut Command</vt:lpstr>
      <vt:lpstr>Activity: Using regions to create tabs and cuts</vt:lpstr>
      <vt:lpstr>Contour Flange</vt:lpstr>
      <vt:lpstr>Contour Flange</vt:lpstr>
      <vt:lpstr>Activity: Constructing a base feature using contour flange</vt:lpstr>
      <vt:lpstr>Flanges, corners and bend relief</vt:lpstr>
      <vt:lpstr>Flanges – Synchronous environment</vt:lpstr>
      <vt:lpstr>Flanges – Ordered environment</vt:lpstr>
      <vt:lpstr>Corner Relief</vt:lpstr>
      <vt:lpstr>Bend Command</vt:lpstr>
      <vt:lpstr>Bend Command (ordered environment)</vt:lpstr>
      <vt:lpstr>Bend Command (Synchronous environment)</vt:lpstr>
      <vt:lpstr>Close 2-Bend Corner command</vt:lpstr>
      <vt:lpstr>Activity: Flange and corner conditions</vt:lpstr>
      <vt:lpstr>Hem Command</vt:lpstr>
      <vt:lpstr>Activity: Using the hem command in sheet metal design</vt:lpstr>
      <vt:lpstr>Live rules in sheet metal</vt:lpstr>
      <vt:lpstr>Live Rules: Thickness Chain</vt:lpstr>
      <vt:lpstr>Live Rules: Thickness Chain</vt:lpstr>
      <vt:lpstr>Live Rules: Thickness Chain</vt:lpstr>
      <vt:lpstr>Live Rules: Thickness Chain</vt:lpstr>
      <vt:lpstr>Activity: Using live rules in sheet metal</vt:lpstr>
      <vt:lpstr>Sheet Metal: Jog</vt:lpstr>
      <vt:lpstr>Sheet Metal: Jog</vt:lpstr>
      <vt:lpstr>Sheet Metal: Editing the bend radius</vt:lpstr>
      <vt:lpstr>Activity: Using the jog and break corner command</vt:lpstr>
      <vt:lpstr>Deformation Features</vt:lpstr>
      <vt:lpstr>Deformation Features: Louvers</vt:lpstr>
      <vt:lpstr>Deformation Features: Dimples</vt:lpstr>
      <vt:lpstr>Deformation Features: Drawn Cutouts</vt:lpstr>
      <vt:lpstr>Slide 59</vt:lpstr>
      <vt:lpstr>Slide 60</vt:lpstr>
      <vt:lpstr>Slide 61</vt:lpstr>
      <vt:lpstr>Activity: Working with deformation features</vt:lpstr>
      <vt:lpstr>Feature modeling environments</vt:lpstr>
      <vt:lpstr>Modeling ordered features</vt:lpstr>
      <vt:lpstr>Modeling ordered features</vt:lpstr>
      <vt:lpstr>Slide 66</vt:lpstr>
      <vt:lpstr>Slide 67</vt:lpstr>
      <vt:lpstr>Activity: Creating a flat pattern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Paul Carter</cp:lastModifiedBy>
  <cp:revision>799</cp:revision>
  <cp:lastPrinted>2005-10-17T08:52:43Z</cp:lastPrinted>
  <dcterms:created xsi:type="dcterms:W3CDTF">2008-09-25T15:14:36Z</dcterms:created>
  <dcterms:modified xsi:type="dcterms:W3CDTF">2011-07-22T22:59:23Z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