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4"/>
  </p:notesMasterIdLst>
  <p:handoutMasterIdLst>
    <p:handoutMasterId r:id="rId35"/>
  </p:handoutMasterIdLst>
  <p:sldIdLst>
    <p:sldId id="350" r:id="rId6"/>
    <p:sldId id="404" r:id="rId7"/>
    <p:sldId id="405" r:id="rId8"/>
    <p:sldId id="406" r:id="rId9"/>
    <p:sldId id="407" r:id="rId10"/>
    <p:sldId id="413" r:id="rId11"/>
    <p:sldId id="408" r:id="rId12"/>
    <p:sldId id="409" r:id="rId13"/>
    <p:sldId id="410" r:id="rId14"/>
    <p:sldId id="411" r:id="rId15"/>
    <p:sldId id="414" r:id="rId16"/>
    <p:sldId id="415" r:id="rId17"/>
    <p:sldId id="416" r:id="rId18"/>
    <p:sldId id="420" r:id="rId19"/>
    <p:sldId id="421" r:id="rId20"/>
    <p:sldId id="422" r:id="rId21"/>
    <p:sldId id="417" r:id="rId22"/>
    <p:sldId id="418" r:id="rId23"/>
    <p:sldId id="423" r:id="rId24"/>
    <p:sldId id="424" r:id="rId25"/>
    <p:sldId id="425" r:id="rId26"/>
    <p:sldId id="419" r:id="rId27"/>
    <p:sldId id="412" r:id="rId28"/>
    <p:sldId id="426" r:id="rId29"/>
    <p:sldId id="427" r:id="rId30"/>
    <p:sldId id="428" r:id="rId31"/>
    <p:sldId id="429" r:id="rId32"/>
    <p:sldId id="430" r:id="rId3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1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15</a:t>
            </a:fld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17</a:t>
            </a:fld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18</a:t>
            </a:fld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19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22</a:t>
            </a:fld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23</a:t>
            </a:fld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24</a:t>
            </a:fld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25</a:t>
            </a:fld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26</a:t>
            </a:fld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27</a:t>
            </a:fld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28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ST4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Moving and rotating faces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Move and rotate faces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 a face and using </a:t>
            </a:r>
            <a:r>
              <a:rPr lang="en-US" dirty="0" err="1" smtClean="0"/>
              <a:t>keypoints</a:t>
            </a:r>
            <a:r>
              <a:rPr lang="en-US" dirty="0" smtClean="0"/>
              <a:t> to define movement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Move face activities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faces using the </a:t>
            </a:r>
            <a:r>
              <a:rPr lang="en-US" b="1" dirty="0" smtClean="0"/>
              <a:t>Select</a:t>
            </a:r>
            <a:r>
              <a:rPr lang="en-US" dirty="0" smtClean="0"/>
              <a:t> tool.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collection of selected faces to perform an action on is referred to as a </a:t>
            </a:r>
            <a:r>
              <a:rPr lang="en-US" b="1" dirty="0" smtClean="0"/>
              <a:t>select set</a:t>
            </a:r>
            <a:r>
              <a:rPr lang="en-US" dirty="0" smtClean="0"/>
              <a:t>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Face selection methods</a:t>
            </a:r>
          </a:p>
          <a:p>
            <a:pPr marL="407988" lvl="3" indent="-177800" eaLnBrk="1" hangingPunct="1"/>
            <a:r>
              <a:rPr lang="en-US" dirty="0" smtClean="0"/>
              <a:t>Select and deselect faces manually (one face at a time).</a:t>
            </a:r>
          </a:p>
          <a:p>
            <a:pPr marL="407988" lvl="3" indent="-177800" eaLnBrk="1" hangingPunct="1"/>
            <a:r>
              <a:rPr lang="en-US" dirty="0" smtClean="0"/>
              <a:t>Select and deselect faces with the assistance of a selection manager.</a:t>
            </a:r>
          </a:p>
          <a:p>
            <a:pPr marL="407988" lvl="3" indent="-177800" eaLnBrk="1" hangingPunct="1"/>
            <a:r>
              <a:rPr lang="en-US" dirty="0" smtClean="0"/>
              <a:t>The selection manager uses the topological and attribute data of the face selected to add faces to a select set.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Selecting faces</a:t>
            </a:r>
          </a:p>
        </p:txBody>
      </p:sp>
      <p:pic>
        <p:nvPicPr>
          <p:cNvPr id="2" name="Picture 2" descr="C:\V103\selfPaced\se103\english\docs\graphics\bj\dm_moveRotate\select_to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400050" cy="352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selection mode symbol is located </a:t>
            </a:r>
            <a:r>
              <a:rPr lang="en-US" dirty="0" smtClean="0"/>
              <a:t>next to the cursor.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Press the </a:t>
            </a:r>
            <a:r>
              <a:rPr lang="en-US" b="1" dirty="0" smtClean="0"/>
              <a:t>spacebar</a:t>
            </a:r>
            <a:r>
              <a:rPr lang="en-US" dirty="0" smtClean="0"/>
              <a:t> to change the select mode.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select mode selection is also available on the </a:t>
            </a:r>
            <a:r>
              <a:rPr lang="en-US" b="1" dirty="0" smtClean="0"/>
              <a:t>Home</a:t>
            </a:r>
            <a:r>
              <a:rPr lang="en-US" dirty="0" smtClean="0"/>
              <a:t> tab in the </a:t>
            </a:r>
            <a:r>
              <a:rPr lang="en-US" b="1" dirty="0" smtClean="0"/>
              <a:t>Selection</a:t>
            </a:r>
            <a:r>
              <a:rPr lang="en-US" dirty="0" smtClean="0"/>
              <a:t> group.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mode</a:t>
            </a:r>
            <a:endParaRPr lang="en-US" sz="2800" i="1" dirty="0" smtClean="0"/>
          </a:p>
        </p:txBody>
      </p:sp>
      <p:pic>
        <p:nvPicPr>
          <p:cNvPr id="5122" name="Picture 2" descr="C:\V103\selfPaced\se103\english\docs\graphics\bj\dm_moveRotate\select_mod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81400"/>
            <a:ext cx="876300" cy="22764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normal mode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Normal mode is the default selection mode.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Normal mode is a single selection. 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a face and the steering wheel displays on that face.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another face and the steering wheel moves to that face.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face previously selected is deselected.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Only one face selected per click.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add/remove mode 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add/remove selection mode is used to build a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In the normal mode, select a face and then press the </a:t>
            </a:r>
            <a:r>
              <a:rPr lang="en-US" b="1" dirty="0" smtClean="0"/>
              <a:t>spacebar</a:t>
            </a:r>
            <a:r>
              <a:rPr lang="en-US" dirty="0" smtClean="0"/>
              <a:t> to switch to the add/remove mode.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Each face selected in this mode is added to the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If a face is selected that has already been selected, it is deselected.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graphic handle remains on the first face selected.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Both selected and unselected faces highlight as the cursor moves over them.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add mode 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add mode only adds faces to the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Only unselected faces highlight as the cursor moves over faces.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To set the mode to add, cycle through the select modes by pressing </a:t>
            </a:r>
            <a:r>
              <a:rPr lang="en-US" b="1" dirty="0" smtClean="0"/>
              <a:t>spacebar</a:t>
            </a:r>
            <a:r>
              <a:rPr lang="en-US" dirty="0" smtClean="0"/>
              <a:t>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remove mode 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remove mode only removes (deselects) faces from the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Only selected faces highlight as the cursor moves over faces.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To set the mode to remove, cycle through the select modes by pressing </a:t>
            </a:r>
            <a:r>
              <a:rPr lang="en-US" b="1" dirty="0" smtClean="0"/>
              <a:t>spacebar</a:t>
            </a:r>
            <a:r>
              <a:rPr lang="en-US" dirty="0" smtClean="0"/>
              <a:t>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</a:t>
            </a:r>
            <a:r>
              <a:rPr lang="en-US" dirty="0" smtClean="0"/>
              <a:t>election </a:t>
            </a:r>
            <a:r>
              <a:rPr lang="en-US" dirty="0" smtClean="0"/>
              <a:t>M</a:t>
            </a:r>
            <a:r>
              <a:rPr lang="en-US" dirty="0" smtClean="0"/>
              <a:t>anager </a:t>
            </a:r>
            <a:r>
              <a:rPr lang="en-US" dirty="0" smtClean="0"/>
              <a:t>mode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/>
              <a:t>selection manager </a:t>
            </a:r>
            <a:r>
              <a:rPr lang="en-US" dirty="0" smtClean="0"/>
              <a:t>icon attaches </a:t>
            </a:r>
            <a:r>
              <a:rPr lang="en-US" dirty="0" smtClean="0"/>
              <a:t>to </a:t>
            </a:r>
            <a:r>
              <a:rPr lang="en-US" dirty="0" smtClean="0"/>
              <a:t>the cursor</a:t>
            </a:r>
            <a:r>
              <a:rPr lang="en-US" dirty="0" smtClean="0"/>
              <a:t>.</a:t>
            </a:r>
          </a:p>
          <a:p>
            <a:pPr marL="228600" indent="-2286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Move cursor over a face and click to display the Selection Manager menu.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0"/>
            <a:ext cx="45720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Use</a:t>
            </a:r>
            <a:r>
              <a:rPr lang="en-US" b="1" dirty="0" smtClean="0"/>
              <a:t> Selection </a:t>
            </a:r>
            <a:r>
              <a:rPr lang="en-US" b="1" dirty="0" smtClean="0"/>
              <a:t>Manager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add or remove items from a select set using the topological and attribute data of a selected object.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0"/>
            <a:ext cx="2847975" cy="232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Clicking on a face displays </a:t>
            </a:r>
            <a:r>
              <a:rPr lang="en-US" dirty="0" smtClean="0"/>
              <a:t>the Selection Manager menu.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topological relations relate only to the face </a:t>
            </a:r>
            <a:r>
              <a:rPr lang="en-US" dirty="0" smtClean="0"/>
              <a:t>selected</a:t>
            </a:r>
            <a:r>
              <a:rPr lang="en-US" dirty="0" smtClean="0"/>
              <a:t>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topological relations listed in the Select Manager menu are determined by the type of face selected (planar, non-planar, cylindrical, partial cylindrical).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can also switch to a Selection Manager mode. On the Home tab, in the Select group, in the Select drop list, choose the Select Manager Mode command      </a:t>
            </a:r>
            <a:r>
              <a:rPr lang="en-US" dirty="0" smtClean="0"/>
              <a:t>.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  <p:pic>
        <p:nvPicPr>
          <p:cNvPr id="12290" name="Picture 2" descr="C:\V103\selfPaced\se103\english\graphic_library\select_manager_mo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254000" cy="254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233363"/>
            <a:r>
              <a:rPr lang="en-US" dirty="0" smtClean="0"/>
              <a:t>A synchronous solid model is defined as a set of connected facial topology that encompasses a volume. A synchronous solid model is modified by manipulating the facial topology.</a:t>
            </a:r>
          </a:p>
          <a:p>
            <a:pPr marL="0" indent="233363"/>
            <a:endParaRPr lang="en-US" dirty="0" smtClean="0"/>
          </a:p>
          <a:p>
            <a:pPr marL="0" indent="233363"/>
            <a:r>
              <a:rPr lang="en-US" dirty="0" smtClean="0"/>
              <a:t>In this course, you will learn to modify a synchronous model by moving and rotating facial topology.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Overview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can also start the Select Manager mode by pressing </a:t>
            </a:r>
            <a:r>
              <a:rPr lang="en-US" b="1" dirty="0" smtClean="0"/>
              <a:t>Shift + </a:t>
            </a:r>
            <a:r>
              <a:rPr lang="en-US" b="1" dirty="0" smtClean="0"/>
              <a:t>Spacebar</a:t>
            </a:r>
            <a:r>
              <a:rPr lang="en-US" dirty="0" smtClean="0"/>
              <a:t>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When in this mode Select Manager is active.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on a face in the select set to display the select manager.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To end the Select Manager mode, press the </a:t>
            </a:r>
            <a:r>
              <a:rPr lang="en-US" b="1" dirty="0" smtClean="0"/>
              <a:t>S</a:t>
            </a:r>
            <a:r>
              <a:rPr lang="en-US" b="1" dirty="0" smtClean="0"/>
              <a:t>pacebar</a:t>
            </a:r>
            <a:r>
              <a:rPr lang="en-US" dirty="0" smtClean="0"/>
              <a:t>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Selection manager options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tool menu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Using the Selection Manager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Modifying a part by moving select sets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can control the results of the Move command with options that control the interaction of the select set and the rest of the model.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By setting these options, the resultant transformation can be altered within the command.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options are Connected faces, Copy, Detach, and Precedence.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2391" y="363279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err="1" smtClean="0"/>
              <a:t>QuickBar</a:t>
            </a:r>
            <a:r>
              <a:rPr lang="en-US" sz="3200" i="1" dirty="0" smtClean="0"/>
              <a:t> options for</a:t>
            </a:r>
            <a:br>
              <a:rPr lang="en-US" sz="3200" i="1" dirty="0" smtClean="0"/>
            </a:br>
            <a:r>
              <a:rPr lang="en-US" sz="3200" i="1" dirty="0" smtClean="0"/>
              <a:t>moving faces</a:t>
            </a:r>
          </a:p>
        </p:txBody>
      </p:sp>
      <p:pic>
        <p:nvPicPr>
          <p:cNvPr id="13315" name="Picture 3" descr="C:\V103\selfPaced\se103\english\docs\graphics\bj\dm_moveRotate\options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48000" y="4267200"/>
            <a:ext cx="2228850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indent="-3175"/>
            <a:r>
              <a:rPr lang="en-US" dirty="0" smtClean="0"/>
              <a:t>Extend/Trim</a:t>
            </a:r>
          </a:p>
          <a:p>
            <a:pPr indent="-3175"/>
            <a:r>
              <a:rPr lang="en-US" dirty="0" smtClean="0"/>
              <a:t>Default option. Selected face moves by extending and trimming the adjacent faces.</a:t>
            </a:r>
          </a:p>
          <a:p>
            <a:pPr indent="-3175"/>
            <a:r>
              <a:rPr lang="en-US" dirty="0" smtClean="0"/>
              <a:t>Tip </a:t>
            </a:r>
          </a:p>
          <a:p>
            <a:pPr indent="-3175"/>
            <a:r>
              <a:rPr lang="en-US" dirty="0" smtClean="0"/>
              <a:t>Selected face is rigid. Adjacent faces change to meet the movement of the rigid selected face.</a:t>
            </a:r>
          </a:p>
          <a:p>
            <a:pPr indent="-3175"/>
            <a:r>
              <a:rPr lang="en-US" dirty="0" smtClean="0"/>
              <a:t>Lift </a:t>
            </a:r>
          </a:p>
          <a:p>
            <a:pPr indent="-3175"/>
            <a:r>
              <a:rPr lang="en-US" dirty="0" smtClean="0"/>
              <a:t>Selected face is rigid. Adjacent connected faces are not affected. The selected face moves in a direction normal to the face to either add or remove material.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Connected face options</a:t>
            </a:r>
          </a:p>
        </p:txBody>
      </p:sp>
      <p:pic>
        <p:nvPicPr>
          <p:cNvPr id="14338" name="Picture 2" descr="C:\V103\selfPaced\se103\english\docs\graphics\bj\dm_moveRotate\quickbar_sol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2257425" cy="13049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4339" name="Picture 3" descr="C:\V103\selfPaced\se103\english\docs\graphics\bj\dm_moveRotate\ti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451" y="4081130"/>
            <a:ext cx="257175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4340" name="Picture 4" descr="C:\V103\selfPaced\se103\english\docs\graphics\bj\dm_moveRotate\extend_tri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716" y="3166730"/>
            <a:ext cx="247650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4341" name="Picture 5" descr="C:\V103\selfPaced\se103\english\docs\graphics\bj\dm_moveRotate\lif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488" y="4993758"/>
            <a:ext cx="247650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b="1" dirty="0" smtClean="0"/>
              <a:t>copy</a:t>
            </a:r>
            <a:r>
              <a:rPr lang="en-US" dirty="0" smtClean="0"/>
              <a:t> option creates a copy of the faces in the select set.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faces are collected into a face set feature.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face set feature can be moved or rotated.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This option is similar to a </a:t>
            </a:r>
            <a:r>
              <a:rPr lang="en-US" i="1" dirty="0" smtClean="0"/>
              <a:t>copy and paste</a:t>
            </a:r>
            <a:r>
              <a:rPr lang="en-US" dirty="0" smtClean="0"/>
              <a:t> operation.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original selected faces are unchanged.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 and attaching a feature (method 1)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 and attaching a feature (method 2)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Copying, rotating, and attaching a feature to a new location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Copy</a:t>
            </a:r>
            <a:endParaRPr lang="en-US" sz="2800" i="1" dirty="0" smtClean="0"/>
          </a:p>
        </p:txBody>
      </p:sp>
      <p:pic>
        <p:nvPicPr>
          <p:cNvPr id="15362" name="Picture 2" descr="C:\V103\selfPaced\se103\english\docs\graphics\bj\dm_moveRotate\quickbar_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76400"/>
            <a:ext cx="2305050" cy="5715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b="1" dirty="0" smtClean="0"/>
              <a:t>detach</a:t>
            </a:r>
            <a:r>
              <a:rPr lang="en-US" dirty="0" smtClean="0"/>
              <a:t> option removes the select set from the part body.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removed select set can be moved or rotated.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This option is similar to a </a:t>
            </a:r>
            <a:r>
              <a:rPr lang="en-US" i="1" dirty="0" smtClean="0"/>
              <a:t>cut and paste</a:t>
            </a:r>
            <a:r>
              <a:rPr lang="en-US" dirty="0" smtClean="0"/>
              <a:t> operation.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Detaching and attaching a feature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Detach</a:t>
            </a:r>
            <a:endParaRPr lang="en-US" sz="2800" i="1" dirty="0" smtClean="0"/>
          </a:p>
        </p:txBody>
      </p:sp>
      <p:pic>
        <p:nvPicPr>
          <p:cNvPr id="16386" name="Picture 2" descr="C:\V103\selfPaced\se103\english\docs\graphics\bj\dm_moveRotate\quickbar_det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2247900" cy="6000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0" indent="0"/>
            <a:r>
              <a:rPr lang="en-US" dirty="0" smtClean="0"/>
              <a:t>The precedence option is used to set which face(s) have priority during a synchronous move operation.</a:t>
            </a:r>
          </a:p>
          <a:p>
            <a:r>
              <a:rPr lang="en-US" dirty="0" smtClean="0"/>
              <a:t>   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Set Priority</a:t>
            </a:r>
            <a:br>
              <a:rPr lang="en-US" dirty="0" smtClean="0"/>
            </a:br>
            <a:r>
              <a:rPr lang="en-US" dirty="0" smtClean="0"/>
              <a:t>Selected and other moving faces have priority over non-moving faces.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Model Priority</a:t>
            </a:r>
            <a:br>
              <a:rPr lang="en-US" dirty="0" smtClean="0"/>
            </a:br>
            <a:r>
              <a:rPr lang="en-US" dirty="0" smtClean="0"/>
              <a:t>Non-moving faces have priority over moving faces.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Precedence</a:t>
            </a:r>
            <a:endParaRPr lang="en-US" sz="2800" i="1" dirty="0" smtClean="0"/>
          </a:p>
        </p:txBody>
      </p:sp>
      <p:pic>
        <p:nvPicPr>
          <p:cNvPr id="17410" name="Picture 2" descr="C:\V103\selfPaced\se103\english\docs\graphics\bj\dm_moveRotate\quickbar_preced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2228850" cy="5429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7411" name="Picture 3" descr="C:\V103\selfPaced\se103\english\docs\graphics\bj\dm_moveRotate\precedence_opti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971800"/>
            <a:ext cx="371475" cy="7239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7412" name="Picture 4" descr="C:\V103\selfPaced\se103\english\docs\graphics\bj\dm_moveRotate\select_set_priorit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2182" y="4061637"/>
            <a:ext cx="238125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7413" name="Picture 5" descr="C:\V103\selfPaced\se103\english\docs\graphics\bj\dm_moveRotate\model_priorit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43716" y="4984898"/>
            <a:ext cx="238125" cy="2286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7938" eaLnBrk="1" hangingPunct="1">
              <a:buClr>
                <a:schemeClr val="tx2"/>
              </a:buClr>
            </a:pPr>
            <a:r>
              <a:rPr lang="en-US" dirty="0" smtClean="0"/>
              <a:t>You use the Live Section command to create a 2D cross-section on a plane through a 3D part. For example, you can select one of the principal planes on the base coordinate system as the plane for a live section.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Working with Live Sections</a:t>
            </a:r>
          </a:p>
        </p:txBody>
      </p:sp>
      <p:pic>
        <p:nvPicPr>
          <p:cNvPr id="18434" name="Picture 2" descr="C:\V103\selfPaced\se103\english\graphic_library\bj\livesection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048000"/>
            <a:ext cx="3495675" cy="21907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Creating live sections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live sections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2D elements in a live section to modify the 3D model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the entire live section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Displaying live sections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Model editing and live section update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Live sections in an assembly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Live Section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Working with Live Sections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233363" eaLnBrk="1" hangingPunct="1">
              <a:buClr>
                <a:schemeClr val="tx2"/>
              </a:buClr>
            </a:pPr>
            <a:r>
              <a:rPr lang="en-US" dirty="0" smtClean="0"/>
              <a:t>When a synchronous face or reference plane is selected, a default graphic handle (1) appears at the select point. If the handle origin is selected, a different graphic handle (2) appears with more move options. Click the primary axis, secondary axis, or torus to start the Move command.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Moving synchronous faces</a:t>
            </a:r>
          </a:p>
        </p:txBody>
      </p:sp>
      <p:pic>
        <p:nvPicPr>
          <p:cNvPr id="1026" name="Picture 2" descr="C:\V103\selfPaced\se103\english\docs\graphics\bj\dm_moveRotate\moveRotateHandl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200400"/>
            <a:ext cx="5342495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914400" indent="0"/>
            <a:endParaRPr lang="en-US" dirty="0" smtClean="0"/>
          </a:p>
          <a:p>
            <a:pPr marL="914400" indent="0"/>
            <a:endParaRPr lang="en-US" dirty="0" smtClean="0"/>
          </a:p>
          <a:p>
            <a:pPr marL="914400" indent="0"/>
            <a:endParaRPr lang="en-US" dirty="0" smtClean="0"/>
          </a:p>
          <a:p>
            <a:pPr marL="914400" indent="0"/>
            <a:r>
              <a:rPr lang="en-US" dirty="0" smtClean="0"/>
              <a:t>(1) secondary knob</a:t>
            </a:r>
          </a:p>
          <a:p>
            <a:pPr marL="914400" indent="0"/>
            <a:r>
              <a:rPr lang="en-US" dirty="0" smtClean="0"/>
              <a:t>(2) secondary axis</a:t>
            </a:r>
          </a:p>
          <a:p>
            <a:pPr marL="914400" indent="0"/>
            <a:r>
              <a:rPr lang="en-US" dirty="0" smtClean="0"/>
              <a:t>(3) cardinal points</a:t>
            </a:r>
          </a:p>
          <a:p>
            <a:pPr marL="914400" indent="0"/>
            <a:r>
              <a:rPr lang="en-US" dirty="0" smtClean="0"/>
              <a:t>(4) torus</a:t>
            </a:r>
          </a:p>
          <a:p>
            <a:pPr marL="914400" indent="0"/>
            <a:r>
              <a:rPr lang="en-US" dirty="0" smtClean="0"/>
              <a:t>(5) primary knob</a:t>
            </a:r>
          </a:p>
          <a:p>
            <a:pPr marL="914400" indent="0"/>
            <a:r>
              <a:rPr lang="en-US" dirty="0" smtClean="0"/>
              <a:t>(6) primary axis</a:t>
            </a:r>
          </a:p>
          <a:p>
            <a:pPr marL="914400" indent="0"/>
            <a:r>
              <a:rPr lang="en-US" dirty="0" smtClean="0"/>
              <a:t>(7) origin</a:t>
            </a:r>
          </a:p>
          <a:p>
            <a:pPr marL="914400" indent="0"/>
            <a:r>
              <a:rPr lang="en-US" dirty="0" smtClean="0"/>
              <a:t>(8) tool plane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Graphic handle</a:t>
            </a:r>
            <a:br>
              <a:rPr lang="en-US" sz="3200" i="1" dirty="0" smtClean="0"/>
            </a:br>
            <a:r>
              <a:rPr lang="en-US" sz="3200" i="1" dirty="0" smtClean="0"/>
              <a:t>(3D steering wheel)</a:t>
            </a:r>
          </a:p>
        </p:txBody>
      </p:sp>
      <p:pic>
        <p:nvPicPr>
          <p:cNvPr id="2050" name="Picture 2" descr="C:\V103\selfPaced\se103\english\docs\graphics\bj\dm_moveRotate\moveRotateHandl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438400"/>
            <a:ext cx="3076575" cy="29241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Swap the primary and secondary axes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primary axis at 90° increments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primary axis at a user-defined angle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primary axis using a geometric </a:t>
            </a:r>
            <a:r>
              <a:rPr lang="en-US" dirty="0" err="1" smtClean="0"/>
              <a:t>keypoint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secondary axis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secondary axis direction at a user-defined angle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Maintain a steering wheel orientation at a different location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Reorient the steering wheel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Reorient the steering wheel</a:t>
            </a:r>
          </a:p>
        </p:txBody>
      </p:sp>
      <p:pic>
        <p:nvPicPr>
          <p:cNvPr id="3074" name="Picture 2" descr="C:\V103\selfPaced\se103\english\graphic_library\bj\steering_wheel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057400"/>
            <a:ext cx="3505200" cy="1457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You can move a face in the following ways: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Move a face in a direction along the primary axis or secondary axis by selecting either axis.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Move a face freely along a plane where the graphic handle is connected by clicking the plane on the handle.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Set the direction of the primary axis by dragging the handle origin to an edge or vertex. The primary knob also locks onto the edge to define the direction.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Reposition the primary knob to change the direction of the primary axis.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Reposition the secondary axis direction in </a:t>
            </a:r>
            <a:r>
              <a:rPr lang="en-US" b="1" dirty="0" smtClean="0"/>
              <a:t>90°</a:t>
            </a:r>
            <a:r>
              <a:rPr lang="en-US" dirty="0" smtClean="0"/>
              <a:t> increments by selecting one of three cardinal points. 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origin is the </a:t>
            </a:r>
            <a:r>
              <a:rPr lang="en-US" i="1" dirty="0" smtClean="0"/>
              <a:t>move from</a:t>
            </a:r>
            <a:r>
              <a:rPr lang="en-US" dirty="0" smtClean="0"/>
              <a:t> point. The origin can be moved prior to a move.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Moving a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457200" indent="-45720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/>
              <a:t>Rotate a face by positioning the steering wheel secondary axis on an edge. The secondary axis becomes the axis of revolution.</a:t>
            </a:r>
            <a:br>
              <a:rPr lang="en-US" dirty="0" smtClean="0"/>
            </a:br>
            <a:endParaRPr lang="en-US" dirty="0" smtClean="0"/>
          </a:p>
          <a:p>
            <a:pPr marL="457200" indent="-45720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/>
              <a:t>Select the torus to begin dynamic rotation or type a rotation angle in the dynamic input box.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Rotating a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Single face move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Select tool, select a face. The 3D steering wheel appears on the selected face. Initially you get the primary axis only. Click the 3D steering wheel origin to display entire steering wheel.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err="1" smtClean="0"/>
              <a:t>QuickBar</a:t>
            </a:r>
            <a:r>
              <a:rPr lang="en-US" dirty="0" smtClean="0"/>
              <a:t> appears with the available operations that can be performed on the selected face. Move is the default operation and thus does not need to be selected.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the primary axis on the handle to move the face in or out in a direction normal to the face.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Define the </a:t>
            </a:r>
            <a:r>
              <a:rPr lang="en-US" i="1" dirty="0" smtClean="0"/>
              <a:t>move to</a:t>
            </a:r>
            <a:r>
              <a:rPr lang="en-US" dirty="0" smtClean="0"/>
              <a:t> location by one of the following methods:</a:t>
            </a:r>
          </a:p>
          <a:p>
            <a:pPr marL="407988" lvl="3" indent="-177800" eaLnBrk="1" hangingPunct="1"/>
            <a:r>
              <a:rPr lang="en-US" dirty="0" smtClean="0"/>
              <a:t>Dynamically drag the face to a new location and then click.</a:t>
            </a:r>
          </a:p>
          <a:p>
            <a:pPr marL="407988" lvl="3" indent="-177800" eaLnBrk="1" hangingPunct="1"/>
            <a:r>
              <a:rPr lang="en-US" dirty="0" smtClean="0"/>
              <a:t>Click a </a:t>
            </a:r>
            <a:r>
              <a:rPr lang="en-US" dirty="0" err="1" smtClean="0"/>
              <a:t>keypoint</a:t>
            </a:r>
            <a:r>
              <a:rPr lang="en-US" dirty="0" smtClean="0"/>
              <a:t> location. Choose the </a:t>
            </a:r>
            <a:r>
              <a:rPr lang="en-US" dirty="0" err="1" smtClean="0"/>
              <a:t>keypoint</a:t>
            </a:r>
            <a:r>
              <a:rPr lang="en-US" dirty="0" smtClean="0"/>
              <a:t> type on the Move </a:t>
            </a:r>
            <a:r>
              <a:rPr lang="en-US" dirty="0" err="1" smtClean="0"/>
              <a:t>QuickBar</a:t>
            </a:r>
            <a:r>
              <a:rPr lang="en-US" dirty="0" smtClean="0"/>
              <a:t> drop list.</a:t>
            </a:r>
          </a:p>
          <a:p>
            <a:pPr marL="407988" lvl="3" indent="-177800" eaLnBrk="1" hangingPunct="1"/>
            <a:r>
              <a:rPr lang="en-US" dirty="0" smtClean="0"/>
              <a:t>Type in a ± distance in the dynamic input box.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Press </a:t>
            </a:r>
            <a:r>
              <a:rPr lang="en-US" b="1" dirty="0" smtClean="0"/>
              <a:t>Esc</a:t>
            </a:r>
            <a:r>
              <a:rPr lang="en-US" dirty="0" smtClean="0"/>
              <a:t> key to end move.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25400" lvl="1" indent="-177800" eaLnBrk="1" hangingPunct="1"/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Move face workflow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Single face rotate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Select tool, select a face. The 3D steering wheel is displayed on the selected face. Initially you get the primary axis only. Click the 3D steering wheel origin to display entire steering wheel.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and drag the origin of the steering wheel to an edge to rotate about.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Make sure the secondary axis of the steering wheel lies on the edge to rotate about. Click and drag the secondary knob to position if necessary.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the torus on the handle to rotate the face. Dynamically rotate the face by moving the cursor or by typing in a ± angle in the dynamic edit input box.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Press </a:t>
            </a:r>
            <a:r>
              <a:rPr lang="en-US" b="1" dirty="0" smtClean="0"/>
              <a:t>Esc</a:t>
            </a:r>
            <a:r>
              <a:rPr lang="en-US" dirty="0" smtClean="0"/>
              <a:t> key to end rotate.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Move face workflow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Moving and rotating faces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12855</TotalTime>
  <Words>1636</Words>
  <Application>Microsoft Office PowerPoint</Application>
  <PresentationFormat>On-screen Show (4:3)</PresentationFormat>
  <Paragraphs>255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Siemens_PLM_Grey_Template</vt:lpstr>
      <vt:lpstr>Solid Edge ST4 Training  Moving and rotating faces </vt:lpstr>
      <vt:lpstr>Overview</vt:lpstr>
      <vt:lpstr>Moving synchronous faces</vt:lpstr>
      <vt:lpstr>Graphic handle (3D steering wheel)</vt:lpstr>
      <vt:lpstr>Reorient the steering wheel</vt:lpstr>
      <vt:lpstr>Moving a face</vt:lpstr>
      <vt:lpstr>Rotating a face</vt:lpstr>
      <vt:lpstr>Move face workflow</vt:lpstr>
      <vt:lpstr>Move face workflow</vt:lpstr>
      <vt:lpstr>Move face activities</vt:lpstr>
      <vt:lpstr>Selecting faces</vt:lpstr>
      <vt:lpstr>Selection mode</vt:lpstr>
      <vt:lpstr>Selection mode</vt:lpstr>
      <vt:lpstr>Selection mode</vt:lpstr>
      <vt:lpstr>Selection mode</vt:lpstr>
      <vt:lpstr>Selection mode</vt:lpstr>
      <vt:lpstr>Selection mode</vt:lpstr>
      <vt:lpstr>Selection manager</vt:lpstr>
      <vt:lpstr>Selection manager</vt:lpstr>
      <vt:lpstr>Selection manager</vt:lpstr>
      <vt:lpstr>Selection manager</vt:lpstr>
      <vt:lpstr>QuickBar options for moving faces</vt:lpstr>
      <vt:lpstr>Connected face options</vt:lpstr>
      <vt:lpstr>Copy</vt:lpstr>
      <vt:lpstr>Detach</vt:lpstr>
      <vt:lpstr>Precedence</vt:lpstr>
      <vt:lpstr>Working with Live Sections</vt:lpstr>
      <vt:lpstr>Working with Live Sections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and rotating faces</dc:title>
  <dc:creator>Douglas C. Stainbrook</dc:creator>
  <cp:lastModifiedBy>alogan</cp:lastModifiedBy>
  <cp:revision>744</cp:revision>
  <cp:lastPrinted>2005-10-17T08:52:43Z</cp:lastPrinted>
  <dcterms:created xsi:type="dcterms:W3CDTF">2008-09-25T15:14:36Z</dcterms:created>
  <dcterms:modified xsi:type="dcterms:W3CDTF">2011-06-29T19:47:09Z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