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7"/>
  </p:notesMasterIdLst>
  <p:handoutMasterIdLst>
    <p:handoutMasterId r:id="rId38"/>
  </p:handoutMasterIdLst>
  <p:sldIdLst>
    <p:sldId id="350" r:id="rId6"/>
    <p:sldId id="404" r:id="rId7"/>
    <p:sldId id="410" r:id="rId8"/>
    <p:sldId id="439" r:id="rId9"/>
    <p:sldId id="406" r:id="rId10"/>
    <p:sldId id="411" r:id="rId11"/>
    <p:sldId id="412" r:id="rId12"/>
    <p:sldId id="413" r:id="rId13"/>
    <p:sldId id="416" r:id="rId14"/>
    <p:sldId id="417" r:id="rId15"/>
    <p:sldId id="418" r:id="rId16"/>
    <p:sldId id="407" r:id="rId17"/>
    <p:sldId id="408" r:id="rId18"/>
    <p:sldId id="422" r:id="rId19"/>
    <p:sldId id="409" r:id="rId20"/>
    <p:sldId id="419" r:id="rId21"/>
    <p:sldId id="420" r:id="rId22"/>
    <p:sldId id="426" r:id="rId23"/>
    <p:sldId id="424" r:id="rId24"/>
    <p:sldId id="429" r:id="rId25"/>
    <p:sldId id="430" r:id="rId26"/>
    <p:sldId id="425" r:id="rId27"/>
    <p:sldId id="427" r:id="rId28"/>
    <p:sldId id="428" r:id="rId29"/>
    <p:sldId id="435" r:id="rId30"/>
    <p:sldId id="431" r:id="rId31"/>
    <p:sldId id="436" r:id="rId32"/>
    <p:sldId id="432" r:id="rId33"/>
    <p:sldId id="437" r:id="rId34"/>
    <p:sldId id="438" r:id="rId35"/>
    <p:sldId id="433" r:id="rId36"/>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75" d="100"/>
          <a:sy n="75" d="100"/>
        </p:scale>
        <p:origin x="-134" y="-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20</a:t>
            </a:fld>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23</a:t>
            </a:fld>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24</a:t>
            </a:fld>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25</a:t>
            </a:fld>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26</a:t>
            </a:fld>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27</a:t>
            </a:fld>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28</a:t>
            </a:fld>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29</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30</a:t>
            </a:fld>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31</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2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ST4</a:t>
            </a:r>
            <a:br>
              <a:rPr lang="en-US" i="1" dirty="0" smtClean="0"/>
            </a:br>
            <a:r>
              <a:rPr lang="en-US" i="1" dirty="0" smtClean="0"/>
              <a:t>Training</a:t>
            </a:r>
            <a:br>
              <a:rPr lang="en-US" i="1" dirty="0" smtClean="0"/>
            </a:br>
            <a:r>
              <a:rPr lang="en-US" dirty="0" smtClean="0"/>
              <a:t/>
            </a:r>
            <a:br>
              <a:rPr lang="en-US" dirty="0" smtClean="0"/>
            </a:br>
            <a:r>
              <a:rPr lang="en-US" dirty="0" smtClean="0"/>
              <a:t>Working with face relationships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2895600"/>
          </a:xfrm>
        </p:spPr>
        <p:txBody>
          <a:bodyPr/>
          <a:lstStyle/>
          <a:p>
            <a:pPr marL="177800" indent="-177800" eaLnBrk="1" hangingPunct="1">
              <a:buClr>
                <a:schemeClr val="tx2"/>
              </a:buClr>
            </a:pPr>
            <a:r>
              <a:rPr lang="en-US" b="1" dirty="0" smtClean="0"/>
              <a:t>Accept or cancel</a:t>
            </a:r>
          </a:p>
          <a:p>
            <a:pPr marL="177800" indent="-177800" eaLnBrk="1" hangingPunct="1">
              <a:buClr>
                <a:schemeClr val="tx2"/>
              </a:buClr>
            </a:pPr>
            <a:endParaRPr lang="en-US" b="1" dirty="0" smtClean="0"/>
          </a:p>
          <a:p>
            <a:pPr marL="177800" indent="-177800" eaLnBrk="1" hangingPunct="1">
              <a:buClr>
                <a:schemeClr val="tx2"/>
              </a:buClr>
            </a:pPr>
            <a:endParaRPr lang="en-US" b="1"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If the desired relationship results are achieved, click Accept. The </a:t>
            </a:r>
            <a:r>
              <a:rPr lang="en-US" dirty="0" smtClean="0"/>
              <a:t>face relationship </a:t>
            </a:r>
            <a:r>
              <a:rPr lang="en-US" dirty="0" smtClean="0"/>
              <a:t>command ends but the select set is still active.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If the desired relationship results are not achieved, click Cancel. The </a:t>
            </a:r>
            <a:r>
              <a:rPr lang="en-US" dirty="0" smtClean="0"/>
              <a:t>face relationship </a:t>
            </a:r>
            <a:r>
              <a:rPr lang="en-US" dirty="0" smtClean="0"/>
              <a:t>command ends but the select set is still active.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Relationship command </a:t>
            </a:r>
            <a:r>
              <a:rPr lang="en-US" sz="3200" i="1" dirty="0" smtClean="0"/>
              <a:t>options</a:t>
            </a:r>
          </a:p>
        </p:txBody>
      </p:sp>
      <p:pic>
        <p:nvPicPr>
          <p:cNvPr id="5122" name="Picture 2" descr="C:\V103\selfPaced\se103\english\docs\graphics\bj\part_constraint\accept_cancel.gif"/>
          <p:cNvPicPr>
            <a:picLocks noChangeAspect="1" noChangeArrowheads="1"/>
          </p:cNvPicPr>
          <p:nvPr/>
        </p:nvPicPr>
        <p:blipFill>
          <a:blip r:embed="rId3" cstate="print"/>
          <a:srcRect/>
          <a:stretch>
            <a:fillRect/>
          </a:stretch>
        </p:blipFill>
        <p:spPr bwMode="auto">
          <a:xfrm>
            <a:off x="609600" y="2057400"/>
            <a:ext cx="1219200" cy="304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191000"/>
          </a:xfrm>
        </p:spPr>
        <p:txBody>
          <a:bodyPr/>
          <a:lstStyle/>
          <a:p>
            <a:pPr marL="177800" indent="-177800" eaLnBrk="1" hangingPunct="1">
              <a:buClr>
                <a:schemeClr val="tx2"/>
              </a:buClr>
            </a:pPr>
            <a:r>
              <a:rPr lang="en-US" b="1" dirty="0" smtClean="0"/>
              <a:t>Single/All face alignment</a:t>
            </a:r>
          </a:p>
          <a:p>
            <a:pPr marL="177800" indent="-177800" eaLnBrk="1" hangingPunct="1">
              <a:buClr>
                <a:schemeClr val="tx2"/>
              </a:buClr>
            </a:pPr>
            <a:endParaRPr lang="en-US" b="1"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Single Align</a:t>
            </a:r>
            <a:br>
              <a:rPr lang="en-US" dirty="0" smtClean="0"/>
            </a:br>
            <a:r>
              <a:rPr lang="en-US" dirty="0" smtClean="0"/>
              <a:t>Only the seed face is related to the target face. The remaining faces in the select set maintain their original relationship with the seed face.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Multiple Align</a:t>
            </a:r>
            <a:br>
              <a:rPr lang="en-US" dirty="0" smtClean="0"/>
            </a:br>
            <a:r>
              <a:rPr lang="en-US" dirty="0" smtClean="0"/>
              <a:t>All faces in the select set relate to the target face.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a:p>
            <a:r>
              <a:rPr lang="en-US" dirty="0" smtClean="0"/>
              <a:t> </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Face relationship </a:t>
            </a:r>
            <a:r>
              <a:rPr lang="en-US" sz="3200" i="1" dirty="0" smtClean="0"/>
              <a:t>options</a:t>
            </a:r>
          </a:p>
        </p:txBody>
      </p:sp>
      <p:pic>
        <p:nvPicPr>
          <p:cNvPr id="6147" name="Picture 3" descr="C:\V103\selfPaced\se103\english\docs\graphics\bj\part_constraint\single.jpg"/>
          <p:cNvPicPr>
            <a:picLocks noChangeAspect="1" noChangeArrowheads="1"/>
          </p:cNvPicPr>
          <p:nvPr/>
        </p:nvPicPr>
        <p:blipFill>
          <a:blip r:embed="rId3" cstate="print"/>
          <a:srcRect/>
          <a:stretch>
            <a:fillRect/>
          </a:stretch>
        </p:blipFill>
        <p:spPr bwMode="auto">
          <a:xfrm>
            <a:off x="2286000" y="3733800"/>
            <a:ext cx="209550" cy="200025"/>
          </a:xfrm>
          <a:prstGeom prst="rect">
            <a:avLst/>
          </a:prstGeom>
          <a:noFill/>
          <a:ln>
            <a:solidFill>
              <a:schemeClr val="accent4"/>
            </a:solidFill>
          </a:ln>
        </p:spPr>
      </p:pic>
      <p:pic>
        <p:nvPicPr>
          <p:cNvPr id="6148" name="Picture 4" descr="C:\V103\selfPaced\se103\english\docs\graphics\bj\part_constraint\multiple.jpg"/>
          <p:cNvPicPr>
            <a:picLocks noChangeAspect="1" noChangeArrowheads="1"/>
          </p:cNvPicPr>
          <p:nvPr/>
        </p:nvPicPr>
        <p:blipFill>
          <a:blip r:embed="rId4" cstate="print"/>
          <a:srcRect/>
          <a:stretch>
            <a:fillRect/>
          </a:stretch>
        </p:blipFill>
        <p:spPr bwMode="auto">
          <a:xfrm>
            <a:off x="2443716" y="4984898"/>
            <a:ext cx="209550" cy="200025"/>
          </a:xfrm>
          <a:prstGeom prst="rect">
            <a:avLst/>
          </a:prstGeom>
          <a:noFill/>
          <a:ln>
            <a:solidFill>
              <a:schemeClr val="accent4"/>
            </a:solidFill>
          </a:ln>
        </p:spPr>
      </p:pic>
      <p:pic>
        <p:nvPicPr>
          <p:cNvPr id="3074" name="Picture 2"/>
          <p:cNvPicPr>
            <a:picLocks noChangeAspect="1" noChangeArrowheads="1"/>
          </p:cNvPicPr>
          <p:nvPr/>
        </p:nvPicPr>
        <p:blipFill>
          <a:blip r:embed="rId5" cstate="print">
            <a:clrChange>
              <a:clrFrom>
                <a:srgbClr val="400040"/>
              </a:clrFrom>
              <a:clrTo>
                <a:srgbClr val="400040">
                  <a:alpha val="0"/>
                </a:srgbClr>
              </a:clrTo>
            </a:clrChange>
          </a:blip>
          <a:srcRect/>
          <a:stretch>
            <a:fillRect/>
          </a:stretch>
        </p:blipFill>
        <p:spPr bwMode="auto">
          <a:xfrm>
            <a:off x="762001" y="2133601"/>
            <a:ext cx="4648200" cy="633846"/>
          </a:xfrm>
          <a:prstGeom prst="rect">
            <a:avLst/>
          </a:prstGeom>
          <a:noFill/>
          <a:ln w="9525">
            <a:noFill/>
            <a:miter lim="800000"/>
            <a:headEnd/>
            <a:tailEnd/>
          </a:ln>
        </p:spPr>
      </p:pic>
      <p:pic>
        <p:nvPicPr>
          <p:cNvPr id="3075" name="Picture 3"/>
          <p:cNvPicPr>
            <a:picLocks noChangeAspect="1" noChangeArrowheads="1"/>
          </p:cNvPicPr>
          <p:nvPr/>
        </p:nvPicPr>
        <p:blipFill>
          <a:blip r:embed="rId6" cstate="print">
            <a:clrChange>
              <a:clrFrom>
                <a:srgbClr val="400040"/>
              </a:clrFrom>
              <a:clrTo>
                <a:srgbClr val="400040">
                  <a:alpha val="0"/>
                </a:srgbClr>
              </a:clrTo>
            </a:clrChange>
          </a:blip>
          <a:srcRect/>
          <a:stretch>
            <a:fillRect/>
          </a:stretch>
        </p:blipFill>
        <p:spPr bwMode="auto">
          <a:xfrm>
            <a:off x="3064828" y="2974023"/>
            <a:ext cx="481012" cy="923023"/>
          </a:xfrm>
          <a:prstGeom prst="rect">
            <a:avLst/>
          </a:prstGeom>
          <a:noFill/>
          <a:ln w="9525">
            <a:noFill/>
            <a:miter lim="800000"/>
            <a:headEnd/>
            <a:tailEnd/>
          </a:ln>
        </p:spPr>
      </p:pic>
      <p:sp>
        <p:nvSpPr>
          <p:cNvPr id="9" name="Down Arrow 8"/>
          <p:cNvSpPr/>
          <p:nvPr/>
        </p:nvSpPr>
        <p:spPr bwMode="auto">
          <a:xfrm>
            <a:off x="3200400" y="2590800"/>
            <a:ext cx="228600" cy="457200"/>
          </a:xfrm>
          <a:prstGeom prst="down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Relationships</a:t>
            </a:r>
            <a:endParaRPr lang="en-US" sz="2800" i="1" dirty="0" smtClean="0"/>
          </a:p>
        </p:txBody>
      </p:sp>
      <p:sp>
        <p:nvSpPr>
          <p:cNvPr id="5" name="TextBox 4"/>
          <p:cNvSpPr txBox="1"/>
          <p:nvPr/>
        </p:nvSpPr>
        <p:spPr>
          <a:xfrm>
            <a:off x="2407920" y="2326640"/>
            <a:ext cx="762000" cy="246221"/>
          </a:xfrm>
          <a:prstGeom prst="rect">
            <a:avLst/>
          </a:prstGeom>
          <a:noFill/>
        </p:spPr>
        <p:txBody>
          <a:bodyPr wrap="square" rtlCol="0">
            <a:spAutoFit/>
          </a:bodyPr>
          <a:lstStyle/>
          <a:p>
            <a:r>
              <a:rPr lang="en-US" dirty="0" smtClean="0"/>
              <a:t>concentric</a:t>
            </a:r>
            <a:endParaRPr lang="en-US" dirty="0"/>
          </a:p>
        </p:txBody>
      </p:sp>
      <p:sp>
        <p:nvSpPr>
          <p:cNvPr id="7" name="TextBox 6"/>
          <p:cNvSpPr txBox="1"/>
          <p:nvPr/>
        </p:nvSpPr>
        <p:spPr>
          <a:xfrm>
            <a:off x="2214880" y="4119880"/>
            <a:ext cx="990600" cy="246221"/>
          </a:xfrm>
          <a:prstGeom prst="rect">
            <a:avLst/>
          </a:prstGeom>
          <a:noFill/>
        </p:spPr>
        <p:txBody>
          <a:bodyPr wrap="square" rtlCol="0">
            <a:spAutoFit/>
          </a:bodyPr>
          <a:lstStyle/>
          <a:p>
            <a:r>
              <a:rPr lang="en-US" dirty="0" smtClean="0"/>
              <a:t>perpendicular</a:t>
            </a:r>
            <a:endParaRPr lang="en-US" dirty="0"/>
          </a:p>
        </p:txBody>
      </p:sp>
      <p:sp>
        <p:nvSpPr>
          <p:cNvPr id="8" name="TextBox 7"/>
          <p:cNvSpPr txBox="1"/>
          <p:nvPr/>
        </p:nvSpPr>
        <p:spPr>
          <a:xfrm>
            <a:off x="5679440" y="2773680"/>
            <a:ext cx="533400" cy="246221"/>
          </a:xfrm>
          <a:prstGeom prst="rect">
            <a:avLst/>
          </a:prstGeom>
          <a:noFill/>
        </p:spPr>
        <p:txBody>
          <a:bodyPr wrap="square" rtlCol="0">
            <a:spAutoFit/>
          </a:bodyPr>
          <a:lstStyle/>
          <a:p>
            <a:r>
              <a:rPr lang="en-US" dirty="0" smtClean="0"/>
              <a:t>offset</a:t>
            </a:r>
            <a:endParaRPr lang="en-US" dirty="0"/>
          </a:p>
        </p:txBody>
      </p:sp>
      <p:sp>
        <p:nvSpPr>
          <p:cNvPr id="9" name="TextBox 8"/>
          <p:cNvSpPr txBox="1"/>
          <p:nvPr/>
        </p:nvSpPr>
        <p:spPr>
          <a:xfrm>
            <a:off x="5633720" y="3677920"/>
            <a:ext cx="609600" cy="246221"/>
          </a:xfrm>
          <a:prstGeom prst="rect">
            <a:avLst/>
          </a:prstGeom>
          <a:noFill/>
        </p:spPr>
        <p:txBody>
          <a:bodyPr wrap="square" rtlCol="0">
            <a:spAutoFit/>
          </a:bodyPr>
          <a:lstStyle/>
          <a:p>
            <a:r>
              <a:rPr lang="en-US" dirty="0" smtClean="0"/>
              <a:t>ground</a:t>
            </a:r>
            <a:endParaRPr lang="en-US" dirty="0"/>
          </a:p>
        </p:txBody>
      </p:sp>
      <p:sp>
        <p:nvSpPr>
          <p:cNvPr id="10" name="TextBox 9"/>
          <p:cNvSpPr txBox="1"/>
          <p:nvPr/>
        </p:nvSpPr>
        <p:spPr>
          <a:xfrm>
            <a:off x="2600960" y="4465320"/>
            <a:ext cx="609600" cy="246221"/>
          </a:xfrm>
          <a:prstGeom prst="rect">
            <a:avLst/>
          </a:prstGeom>
          <a:noFill/>
        </p:spPr>
        <p:txBody>
          <a:bodyPr wrap="square" rtlCol="0">
            <a:spAutoFit/>
          </a:bodyPr>
          <a:lstStyle/>
          <a:p>
            <a:r>
              <a:rPr lang="en-US" dirty="0" smtClean="0"/>
              <a:t>tangent</a:t>
            </a:r>
            <a:endParaRPr lang="en-US" dirty="0"/>
          </a:p>
        </p:txBody>
      </p:sp>
      <p:sp>
        <p:nvSpPr>
          <p:cNvPr id="11" name="TextBox 10"/>
          <p:cNvSpPr txBox="1"/>
          <p:nvPr/>
        </p:nvSpPr>
        <p:spPr>
          <a:xfrm>
            <a:off x="5643880" y="4135120"/>
            <a:ext cx="457200" cy="246221"/>
          </a:xfrm>
          <a:prstGeom prst="rect">
            <a:avLst/>
          </a:prstGeom>
          <a:noFill/>
        </p:spPr>
        <p:txBody>
          <a:bodyPr wrap="square" rtlCol="0">
            <a:spAutoFit/>
          </a:bodyPr>
          <a:lstStyle/>
          <a:p>
            <a:r>
              <a:rPr lang="en-US" dirty="0" smtClean="0"/>
              <a:t>rigid</a:t>
            </a:r>
            <a:endParaRPr lang="en-US" dirty="0"/>
          </a:p>
        </p:txBody>
      </p:sp>
      <p:sp>
        <p:nvSpPr>
          <p:cNvPr id="12" name="TextBox 11"/>
          <p:cNvSpPr txBox="1"/>
          <p:nvPr/>
        </p:nvSpPr>
        <p:spPr>
          <a:xfrm>
            <a:off x="5638800" y="3368040"/>
            <a:ext cx="914400" cy="246221"/>
          </a:xfrm>
          <a:prstGeom prst="rect">
            <a:avLst/>
          </a:prstGeom>
          <a:noFill/>
        </p:spPr>
        <p:txBody>
          <a:bodyPr wrap="square" rtlCol="0">
            <a:spAutoFit/>
          </a:bodyPr>
          <a:lstStyle/>
          <a:p>
            <a:r>
              <a:rPr lang="en-US" dirty="0" smtClean="0"/>
              <a:t>equal radius</a:t>
            </a:r>
            <a:endParaRPr lang="en-US" dirty="0"/>
          </a:p>
        </p:txBody>
      </p:sp>
      <p:sp>
        <p:nvSpPr>
          <p:cNvPr id="13" name="TextBox 12"/>
          <p:cNvSpPr txBox="1"/>
          <p:nvPr/>
        </p:nvSpPr>
        <p:spPr>
          <a:xfrm>
            <a:off x="2174240" y="3393440"/>
            <a:ext cx="990600" cy="246221"/>
          </a:xfrm>
          <a:prstGeom prst="rect">
            <a:avLst/>
          </a:prstGeom>
          <a:noFill/>
        </p:spPr>
        <p:txBody>
          <a:bodyPr wrap="square" rtlCol="0">
            <a:spAutoFit/>
          </a:bodyPr>
          <a:lstStyle/>
          <a:p>
            <a:r>
              <a:rPr lang="en-US" dirty="0" smtClean="0"/>
              <a:t>coplanar axis</a:t>
            </a:r>
            <a:endParaRPr lang="en-US" dirty="0"/>
          </a:p>
        </p:txBody>
      </p:sp>
      <p:sp>
        <p:nvSpPr>
          <p:cNvPr id="14" name="TextBox 13"/>
          <p:cNvSpPr txBox="1"/>
          <p:nvPr/>
        </p:nvSpPr>
        <p:spPr>
          <a:xfrm>
            <a:off x="5679440" y="2326640"/>
            <a:ext cx="838200" cy="246221"/>
          </a:xfrm>
          <a:prstGeom prst="rect">
            <a:avLst/>
          </a:prstGeom>
          <a:noFill/>
        </p:spPr>
        <p:txBody>
          <a:bodyPr wrap="square" rtlCol="0">
            <a:spAutoFit/>
          </a:bodyPr>
          <a:lstStyle/>
          <a:p>
            <a:r>
              <a:rPr lang="en-US" dirty="0" smtClean="0"/>
              <a:t>symmetry</a:t>
            </a:r>
            <a:endParaRPr lang="en-US" dirty="0"/>
          </a:p>
        </p:txBody>
      </p:sp>
      <p:pic>
        <p:nvPicPr>
          <p:cNvPr id="2" name="Picture 2"/>
          <p:cNvPicPr>
            <a:picLocks noChangeAspect="1" noChangeArrowheads="1"/>
          </p:cNvPicPr>
          <p:nvPr/>
        </p:nvPicPr>
        <p:blipFill>
          <a:blip r:embed="rId3" cstate="print">
            <a:clrChange>
              <a:clrFrom>
                <a:srgbClr val="00FF00"/>
              </a:clrFrom>
              <a:clrTo>
                <a:srgbClr val="00FF00">
                  <a:alpha val="0"/>
                </a:srgbClr>
              </a:clrTo>
            </a:clrChange>
          </a:blip>
          <a:srcRect/>
          <a:stretch>
            <a:fillRect/>
          </a:stretch>
        </p:blipFill>
        <p:spPr bwMode="auto">
          <a:xfrm>
            <a:off x="2971800" y="2209800"/>
            <a:ext cx="2971800" cy="2988686"/>
          </a:xfrm>
          <a:prstGeom prst="rect">
            <a:avLst/>
          </a:prstGeom>
          <a:noFill/>
          <a:ln w="9525">
            <a:noFill/>
            <a:miter lim="800000"/>
            <a:headEnd/>
            <a:tailEnd/>
          </a:ln>
        </p:spPr>
      </p:pic>
      <p:sp>
        <p:nvSpPr>
          <p:cNvPr id="17" name="TextBox 16"/>
          <p:cNvSpPr txBox="1"/>
          <p:nvPr/>
        </p:nvSpPr>
        <p:spPr>
          <a:xfrm>
            <a:off x="2519680" y="3677920"/>
            <a:ext cx="609600" cy="246221"/>
          </a:xfrm>
          <a:prstGeom prst="rect">
            <a:avLst/>
          </a:prstGeom>
          <a:noFill/>
        </p:spPr>
        <p:txBody>
          <a:bodyPr wrap="square" rtlCol="0">
            <a:spAutoFit/>
          </a:bodyPr>
          <a:lstStyle/>
          <a:p>
            <a:r>
              <a:rPr lang="en-US" dirty="0" smtClean="0"/>
              <a:t>parallel</a:t>
            </a:r>
            <a:endParaRPr lang="en-US" dirty="0"/>
          </a:p>
        </p:txBody>
      </p:sp>
      <p:sp>
        <p:nvSpPr>
          <p:cNvPr id="18" name="TextBox 17"/>
          <p:cNvSpPr txBox="1"/>
          <p:nvPr/>
        </p:nvSpPr>
        <p:spPr>
          <a:xfrm>
            <a:off x="5603240" y="4460240"/>
            <a:ext cx="1219200" cy="246221"/>
          </a:xfrm>
          <a:prstGeom prst="rect">
            <a:avLst/>
          </a:prstGeom>
          <a:noFill/>
        </p:spPr>
        <p:txBody>
          <a:bodyPr wrap="square" rtlCol="0">
            <a:spAutoFit/>
          </a:bodyPr>
          <a:lstStyle/>
          <a:p>
            <a:r>
              <a:rPr lang="en-US" dirty="0" smtClean="0"/>
              <a:t>h</a:t>
            </a:r>
            <a:r>
              <a:rPr lang="en-US" dirty="0" smtClean="0"/>
              <a:t>orizontal/vertical</a:t>
            </a:r>
            <a:endParaRPr lang="en-US" dirty="0"/>
          </a:p>
        </p:txBody>
      </p:sp>
      <p:sp>
        <p:nvSpPr>
          <p:cNvPr id="19" name="TextBox 18"/>
          <p:cNvSpPr txBox="1"/>
          <p:nvPr/>
        </p:nvSpPr>
        <p:spPr>
          <a:xfrm>
            <a:off x="2453640" y="2788920"/>
            <a:ext cx="685800" cy="246221"/>
          </a:xfrm>
          <a:prstGeom prst="rect">
            <a:avLst/>
          </a:prstGeom>
          <a:noFill/>
        </p:spPr>
        <p:txBody>
          <a:bodyPr wrap="square" rtlCol="0">
            <a:spAutoFit/>
          </a:bodyPr>
          <a:lstStyle/>
          <a:p>
            <a:pPr algn="r"/>
            <a:r>
              <a:rPr lang="en-US" dirty="0" smtClean="0"/>
              <a:t>coplanar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3581400"/>
          </a:xfrm>
        </p:spPr>
        <p:txBody>
          <a:bodyPr/>
          <a:lstStyle/>
          <a:p>
            <a:pPr marL="457200" indent="-457200" eaLnBrk="1" hangingPunct="1">
              <a:buClr>
                <a:schemeClr val="tx2"/>
              </a:buClr>
              <a:buFont typeface="+mj-lt"/>
              <a:buAutoNum type="arabicPeriod"/>
            </a:pPr>
            <a:r>
              <a:rPr lang="en-US" dirty="0" smtClean="0"/>
              <a:t>Select a face (seed) or a select set (a seed face with additional faces).</a:t>
            </a:r>
          </a:p>
          <a:p>
            <a:pPr marL="457200" indent="-457200" eaLnBrk="1" hangingPunct="1">
              <a:buClr>
                <a:schemeClr val="tx2"/>
              </a:buClr>
              <a:buFont typeface="+mj-lt"/>
              <a:buAutoNum type="arabicPeriod"/>
            </a:pPr>
            <a:r>
              <a:rPr lang="en-US" dirty="0" smtClean="0"/>
              <a:t>One Home tab </a:t>
            </a:r>
            <a:r>
              <a:rPr lang="en-US" dirty="0" smtClean="0">
                <a:sym typeface="Wingdings" pitchFamily="2" charset="2"/>
              </a:rPr>
              <a:t> Face Relate group</a:t>
            </a:r>
            <a:r>
              <a:rPr lang="en-US" dirty="0" smtClean="0"/>
              <a:t>, </a:t>
            </a:r>
            <a:r>
              <a:rPr lang="en-US" dirty="0" smtClean="0"/>
              <a:t>choose </a:t>
            </a:r>
            <a:r>
              <a:rPr lang="en-US" dirty="0" smtClean="0"/>
              <a:t>a relationship command.</a:t>
            </a:r>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r>
              <a:rPr lang="en-US" dirty="0" smtClean="0"/>
              <a:t>At </a:t>
            </a:r>
            <a:r>
              <a:rPr lang="en-US" dirty="0" smtClean="0"/>
              <a:t>this point, you can select a target face, which </a:t>
            </a:r>
            <a:r>
              <a:rPr lang="en-US" dirty="0" smtClean="0"/>
              <a:t>uses </a:t>
            </a:r>
            <a:r>
              <a:rPr lang="en-US" dirty="0" smtClean="0"/>
              <a:t>the default option settings. </a:t>
            </a:r>
            <a:r>
              <a:rPr lang="en-US" dirty="0" smtClean="0"/>
              <a:t>You can select other </a:t>
            </a:r>
            <a:r>
              <a:rPr lang="en-US" dirty="0" smtClean="0"/>
              <a:t>options </a:t>
            </a:r>
            <a:r>
              <a:rPr lang="en-US" dirty="0" smtClean="0"/>
              <a:t>at </a:t>
            </a:r>
            <a:r>
              <a:rPr lang="en-US" dirty="0" smtClean="0"/>
              <a:t>any time during the command.</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Workflow for relating faces</a:t>
            </a:r>
          </a:p>
        </p:txBody>
      </p:sp>
      <p:pic>
        <p:nvPicPr>
          <p:cNvPr id="5" name="Picture 3"/>
          <p:cNvPicPr>
            <a:picLocks noChangeAspect="1" noChangeArrowheads="1"/>
          </p:cNvPicPr>
          <p:nvPr/>
        </p:nvPicPr>
        <p:blipFill>
          <a:blip r:embed="rId3" cstate="print">
            <a:clrChange>
              <a:clrFrom>
                <a:srgbClr val="40FF40"/>
              </a:clrFrom>
              <a:clrTo>
                <a:srgbClr val="40FF40">
                  <a:alpha val="0"/>
                </a:srgbClr>
              </a:clrTo>
            </a:clrChange>
          </a:blip>
          <a:srcRect r="1163" b="26399"/>
          <a:stretch>
            <a:fillRect/>
          </a:stretch>
        </p:blipFill>
        <p:spPr bwMode="auto">
          <a:xfrm>
            <a:off x="1524000" y="3048000"/>
            <a:ext cx="1295400" cy="914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343400"/>
          </a:xfrm>
        </p:spPr>
        <p:txBody>
          <a:bodyPr/>
          <a:lstStyle/>
          <a:p>
            <a:pPr marL="457200" indent="-457200" eaLnBrk="1" hangingPunct="1">
              <a:buClr>
                <a:schemeClr val="tx2"/>
              </a:buClr>
              <a:buFont typeface="+mj-lt"/>
              <a:buAutoNum type="arabicPeriod" startAt="4"/>
            </a:pPr>
            <a:r>
              <a:rPr lang="en-US" dirty="0" smtClean="0"/>
              <a:t>If more than one face is in the select set, click the Multiple Align option.</a:t>
            </a:r>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endParaRPr lang="en-US" dirty="0" smtClean="0"/>
          </a:p>
          <a:p>
            <a:pPr marL="457200" indent="-457200" eaLnBrk="1" hangingPunct="1">
              <a:buClr>
                <a:schemeClr val="tx2"/>
              </a:buClr>
              <a:buFont typeface="+mj-lt"/>
              <a:buAutoNum type="arabicPeriod" startAt="4"/>
            </a:pPr>
            <a:r>
              <a:rPr lang="en-US" dirty="0" smtClean="0"/>
              <a:t>Select the target face (face for the seed to be related to</a:t>
            </a:r>
            <a:r>
              <a:rPr lang="en-US" dirty="0" smtClean="0"/>
              <a:t>).</a:t>
            </a:r>
          </a:p>
          <a:p>
            <a:pPr marL="457200" indent="-457200" eaLnBrk="1" hangingPunct="1">
              <a:buClr>
                <a:schemeClr val="tx2"/>
              </a:buClr>
              <a:buFont typeface="+mj-lt"/>
              <a:buAutoNum type="arabicPeriod" startAt="4"/>
            </a:pPr>
            <a:r>
              <a:rPr lang="en-US" dirty="0" smtClean="0"/>
              <a:t>If the relationship is to be permanent, click </a:t>
            </a:r>
            <a:r>
              <a:rPr lang="en-US" dirty="0" smtClean="0"/>
              <a:t>Persist.</a:t>
            </a:r>
          </a:p>
          <a:p>
            <a:pPr marL="457200" indent="-457200" eaLnBrk="1" hangingPunct="1">
              <a:buClr>
                <a:schemeClr val="tx2"/>
              </a:buClr>
              <a:buFont typeface="+mj-lt"/>
              <a:buAutoNum type="arabicPeriod" startAt="4"/>
            </a:pPr>
            <a:r>
              <a:rPr lang="en-US" dirty="0" smtClean="0"/>
              <a:t>If the desired result is not achieved, click </a:t>
            </a:r>
            <a:r>
              <a:rPr lang="en-US" dirty="0" smtClean="0"/>
              <a:t>Cancel. The </a:t>
            </a:r>
            <a:r>
              <a:rPr lang="en-US" dirty="0" smtClean="0"/>
              <a:t>select set remains and the </a:t>
            </a:r>
            <a:r>
              <a:rPr lang="en-US" dirty="0" smtClean="0"/>
              <a:t>relationship command </a:t>
            </a:r>
            <a:r>
              <a:rPr lang="en-US" dirty="0" smtClean="0"/>
              <a:t>can be started again</a:t>
            </a:r>
            <a:r>
              <a:rPr lang="en-US" dirty="0" smtClean="0"/>
              <a:t>.</a:t>
            </a:r>
          </a:p>
          <a:p>
            <a:pPr marL="457200" indent="-457200" eaLnBrk="1" hangingPunct="1">
              <a:buClr>
                <a:schemeClr val="tx2"/>
              </a:buClr>
              <a:buFont typeface="+mj-lt"/>
              <a:buAutoNum type="arabicPeriod" startAt="4"/>
            </a:pPr>
            <a:r>
              <a:rPr lang="en-US" dirty="0" smtClean="0"/>
              <a:t>If the desired result is achieved, click </a:t>
            </a:r>
            <a:r>
              <a:rPr lang="en-US" dirty="0" smtClean="0"/>
              <a:t>the Accept </a:t>
            </a:r>
            <a:r>
              <a:rPr lang="en-US" dirty="0" smtClean="0"/>
              <a:t>button </a:t>
            </a:r>
            <a:r>
              <a:rPr lang="en-US" dirty="0" smtClean="0"/>
              <a:t>to </a:t>
            </a:r>
            <a:r>
              <a:rPr lang="en-US" dirty="0" smtClean="0"/>
              <a:t>apply the relationship.</a:t>
            </a:r>
          </a:p>
          <a:p>
            <a:pPr marL="457200" indent="-4572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Workflow for relating faces</a:t>
            </a:r>
          </a:p>
        </p:txBody>
      </p:sp>
      <p:grpSp>
        <p:nvGrpSpPr>
          <p:cNvPr id="9" name="Group 8"/>
          <p:cNvGrpSpPr/>
          <p:nvPr/>
        </p:nvGrpSpPr>
        <p:grpSpPr>
          <a:xfrm>
            <a:off x="1905000" y="2057400"/>
            <a:ext cx="4648200" cy="1763445"/>
            <a:chOff x="1295400" y="2590800"/>
            <a:chExt cx="4648200" cy="1763445"/>
          </a:xfrm>
        </p:grpSpPr>
        <p:pic>
          <p:nvPicPr>
            <p:cNvPr id="5" name="Picture 2"/>
            <p:cNvPicPr>
              <a:picLocks noChangeAspect="1" noChangeArrowheads="1"/>
            </p:cNvPicPr>
            <p:nvPr/>
          </p:nvPicPr>
          <p:blipFill>
            <a:blip r:embed="rId3" cstate="print">
              <a:clrChange>
                <a:clrFrom>
                  <a:srgbClr val="400040"/>
                </a:clrFrom>
                <a:clrTo>
                  <a:srgbClr val="400040">
                    <a:alpha val="0"/>
                  </a:srgbClr>
                </a:clrTo>
              </a:clrChange>
            </a:blip>
            <a:srcRect/>
            <a:stretch>
              <a:fillRect/>
            </a:stretch>
          </p:blipFill>
          <p:spPr bwMode="auto">
            <a:xfrm>
              <a:off x="1295400" y="2590800"/>
              <a:ext cx="4648200" cy="633846"/>
            </a:xfrm>
            <a:prstGeom prst="rect">
              <a:avLst/>
            </a:prstGeom>
            <a:noFill/>
            <a:ln w="9525">
              <a:noFill/>
              <a:miter lim="800000"/>
              <a:headEnd/>
              <a:tailEnd/>
            </a:ln>
          </p:spPr>
        </p:pic>
        <p:pic>
          <p:nvPicPr>
            <p:cNvPr id="6" name="Picture 3"/>
            <p:cNvPicPr>
              <a:picLocks noChangeAspect="1" noChangeArrowheads="1"/>
            </p:cNvPicPr>
            <p:nvPr/>
          </p:nvPicPr>
          <p:blipFill>
            <a:blip r:embed="rId4" cstate="print">
              <a:clrChange>
                <a:clrFrom>
                  <a:srgbClr val="400040"/>
                </a:clrFrom>
                <a:clrTo>
                  <a:srgbClr val="400040">
                    <a:alpha val="0"/>
                  </a:srgbClr>
                </a:clrTo>
              </a:clrChange>
            </a:blip>
            <a:srcRect/>
            <a:stretch>
              <a:fillRect/>
            </a:stretch>
          </p:blipFill>
          <p:spPr bwMode="auto">
            <a:xfrm>
              <a:off x="3598227" y="3431222"/>
              <a:ext cx="481012" cy="923023"/>
            </a:xfrm>
            <a:prstGeom prst="rect">
              <a:avLst/>
            </a:prstGeom>
            <a:noFill/>
            <a:ln w="9525">
              <a:noFill/>
              <a:miter lim="800000"/>
              <a:headEnd/>
              <a:tailEnd/>
            </a:ln>
          </p:spPr>
        </p:pic>
        <p:sp>
          <p:nvSpPr>
            <p:cNvPr id="7" name="Down Arrow 6"/>
            <p:cNvSpPr/>
            <p:nvPr/>
          </p:nvSpPr>
          <p:spPr bwMode="auto">
            <a:xfrm>
              <a:off x="3733799" y="3047999"/>
              <a:ext cx="228600" cy="457200"/>
            </a:xfrm>
            <a:prstGeom prst="down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
          <p:nvSpPr>
            <p:cNvPr id="8" name="Right Arrow 7"/>
            <p:cNvSpPr/>
            <p:nvPr/>
          </p:nvSpPr>
          <p:spPr bwMode="auto">
            <a:xfrm>
              <a:off x="3129280" y="3906520"/>
              <a:ext cx="533400" cy="228600"/>
            </a:xfrm>
            <a:prstGeom prst="right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Activity: Relating a single face with a rigid select set</a:t>
            </a:r>
          </a:p>
          <a:p>
            <a:pPr marL="177800" indent="-177800" eaLnBrk="1" hangingPunct="1">
              <a:buClr>
                <a:schemeClr val="tx2"/>
              </a:buClr>
              <a:buFont typeface="Wingdings" pitchFamily="2" charset="2"/>
              <a:buChar char="§"/>
            </a:pPr>
            <a:r>
              <a:rPr lang="en-US" dirty="0" smtClean="0"/>
              <a:t>Activity: Relating faces using parallel, coplanar, perpendicular and concentric relationships</a:t>
            </a:r>
          </a:p>
          <a:p>
            <a:pPr marL="177800" indent="-177800" eaLnBrk="1" hangingPunct="1">
              <a:buClr>
                <a:schemeClr val="tx2"/>
              </a:buClr>
              <a:buFont typeface="Wingdings" pitchFamily="2" charset="2"/>
              <a:buChar char="§"/>
            </a:pPr>
            <a:r>
              <a:rPr lang="en-US" dirty="0" smtClean="0"/>
              <a:t>Activity: Relating all faces in a select set</a:t>
            </a:r>
          </a:p>
          <a:p>
            <a:pPr marL="177800" indent="-177800" eaLnBrk="1" hangingPunct="1">
              <a:buClr>
                <a:schemeClr val="tx2"/>
              </a:buClr>
              <a:buFont typeface="Wingdings" pitchFamily="2" charset="2"/>
              <a:buChar char="§"/>
            </a:pPr>
            <a:r>
              <a:rPr lang="en-US" dirty="0" smtClean="0"/>
              <a:t>Activity: Coplanar axis hole alignment</a:t>
            </a:r>
          </a:p>
          <a:p>
            <a:pPr marL="177800" indent="-177800" eaLnBrk="1" hangingPunct="1">
              <a:buClr>
                <a:schemeClr val="tx2"/>
              </a:buClr>
              <a:buFont typeface="Wingdings" pitchFamily="2" charset="2"/>
              <a:buChar char="§"/>
            </a:pPr>
            <a:r>
              <a:rPr lang="en-US" dirty="0" smtClean="0"/>
              <a:t>Activity: Coplanar axis alignment using a custom axis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Relationships activities</a:t>
            </a:r>
            <a:endParaRPr lang="en-US" sz="2800"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339725"/>
            <a:r>
              <a:rPr lang="en-US" dirty="0" smtClean="0"/>
              <a:t>The user can control which face relationships Solid Edge detects during a synchronous face(s) move. Live Rules is the tool used to set the face relationships to detect. Live Rules appears in the document window when a part face is selected.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indent="339725"/>
            <a:r>
              <a:rPr lang="en-US" dirty="0" smtClean="0"/>
              <a:t>Live Rules is a global setting. If a change is made to the default settings, opening a new or existing file will use these settings. The Restore Defaults button        returns the default settings to the system delivered settings.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Live Rules</a:t>
            </a:r>
            <a:endParaRPr lang="en-US" sz="2800" i="1" dirty="0" smtClean="0"/>
          </a:p>
        </p:txBody>
      </p:sp>
      <p:pic>
        <p:nvPicPr>
          <p:cNvPr id="10242" name="Picture 2" descr="C:\V103\selfPaced\se103\english\docs\graphics\bj\part_constraint\live_rules.jpg"/>
          <p:cNvPicPr>
            <a:picLocks noChangeAspect="1" noChangeArrowheads="1"/>
          </p:cNvPicPr>
          <p:nvPr/>
        </p:nvPicPr>
        <p:blipFill>
          <a:blip r:embed="rId3" cstate="print"/>
          <a:srcRect/>
          <a:stretch>
            <a:fillRect/>
          </a:stretch>
        </p:blipFill>
        <p:spPr bwMode="auto">
          <a:xfrm>
            <a:off x="1765559" y="3112350"/>
            <a:ext cx="5228346" cy="614362"/>
          </a:xfrm>
          <a:prstGeom prst="rect">
            <a:avLst/>
          </a:prstGeom>
          <a:noFill/>
          <a:ln>
            <a:solidFill>
              <a:schemeClr val="accent4"/>
            </a:solidFill>
          </a:ln>
        </p:spPr>
      </p:pic>
      <p:pic>
        <p:nvPicPr>
          <p:cNvPr id="10243" name="Picture 3" descr="C:\V103\selfPaced\se103\english\docs\graphics\bj\part_constraint\restore_default_rules.jpg"/>
          <p:cNvPicPr>
            <a:picLocks noChangeAspect="1" noChangeArrowheads="1"/>
          </p:cNvPicPr>
          <p:nvPr/>
        </p:nvPicPr>
        <p:blipFill>
          <a:blip r:embed="rId4" cstate="print"/>
          <a:srcRect/>
          <a:stretch>
            <a:fillRect/>
          </a:stretch>
        </p:blipFill>
        <p:spPr bwMode="auto">
          <a:xfrm>
            <a:off x="3303181" y="4708451"/>
            <a:ext cx="266700" cy="200025"/>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b="1" dirty="0" smtClean="0"/>
              <a:t>Overview</a:t>
            </a:r>
          </a:p>
          <a:p>
            <a:pPr marL="177800" indent="-177800" eaLnBrk="1" hangingPunct="1">
              <a:buClr>
                <a:schemeClr val="tx2"/>
              </a:buClr>
              <a:buFont typeface="Wingdings" pitchFamily="2" charset="2"/>
              <a:buChar char="§"/>
            </a:pPr>
            <a:r>
              <a:rPr lang="en-US" dirty="0" smtClean="0"/>
              <a:t>Face relationships are detected during a synchronous face(s) modification.</a:t>
            </a:r>
          </a:p>
          <a:p>
            <a:pPr marL="177800" indent="-177800" eaLnBrk="1" hangingPunct="1">
              <a:buClr>
                <a:schemeClr val="tx2"/>
              </a:buClr>
              <a:buFont typeface="Wingdings" pitchFamily="2" charset="2"/>
              <a:buChar char="§"/>
            </a:pPr>
            <a:r>
              <a:rPr lang="en-US" dirty="0" smtClean="0"/>
              <a:t>During a synchronous face(s) modification, the system is instructed to detect relationships turned on in Live Rules and also persistent relationships.</a:t>
            </a:r>
          </a:p>
          <a:p>
            <a:pPr marL="177800" indent="-177800" eaLnBrk="1" hangingPunct="1">
              <a:buClr>
                <a:schemeClr val="tx2"/>
              </a:buClr>
              <a:buFont typeface="Wingdings" pitchFamily="2" charset="2"/>
              <a:buChar char="§"/>
            </a:pPr>
            <a:r>
              <a:rPr lang="en-US" dirty="0" smtClean="0"/>
              <a:t>Advanced Live Rules (1) lists relationships the system detects for each face in the modification select set.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Detected face relationships</a:t>
            </a:r>
          </a:p>
        </p:txBody>
      </p:sp>
      <p:pic>
        <p:nvPicPr>
          <p:cNvPr id="11266" name="Picture 2" descr="C:\V103\selfPaced\se103\english\docs\graphics\bj\part_constraint\live_rules02.jpg"/>
          <p:cNvPicPr>
            <a:picLocks noChangeAspect="1" noChangeArrowheads="1"/>
          </p:cNvPicPr>
          <p:nvPr/>
        </p:nvPicPr>
        <p:blipFill>
          <a:blip r:embed="rId3" cstate="print"/>
          <a:srcRect b="75743"/>
          <a:stretch>
            <a:fillRect/>
          </a:stretch>
        </p:blipFill>
        <p:spPr bwMode="auto">
          <a:xfrm>
            <a:off x="2286000" y="4267200"/>
            <a:ext cx="3990975" cy="9334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Advanced Live Rules provides control of the solve behavior of the model/assembly during synchronous face modification.</a:t>
            </a:r>
          </a:p>
          <a:p>
            <a:pPr marL="177800" indent="-177800" eaLnBrk="1" hangingPunct="1">
              <a:buClr>
                <a:schemeClr val="tx2"/>
              </a:buClr>
              <a:buFont typeface="Wingdings" pitchFamily="2" charset="2"/>
              <a:buChar char="§"/>
            </a:pPr>
            <a:r>
              <a:rPr lang="en-US" dirty="0" smtClean="0"/>
              <a:t>Relationships detected can be removed and thus ignored during a face(s) modification.</a:t>
            </a:r>
          </a:p>
          <a:p>
            <a:pPr marL="177800" indent="-177800" eaLnBrk="1" hangingPunct="1">
              <a:buClr>
                <a:schemeClr val="tx2"/>
              </a:buClr>
              <a:buFont typeface="Wingdings" pitchFamily="2" charset="2"/>
              <a:buChar char="§"/>
            </a:pPr>
            <a:r>
              <a:rPr lang="en-US" dirty="0" smtClean="0"/>
              <a:t>New relationships can be added to the Live Rules to be included in the face(s) modification.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Detected face relationships</a:t>
            </a:r>
          </a:p>
        </p:txBody>
      </p:sp>
      <p:pic>
        <p:nvPicPr>
          <p:cNvPr id="11266" name="Picture 2" descr="C:\V103\selfPaced\se103\english\docs\graphics\bj\part_constraint\live_rules02.jpg"/>
          <p:cNvPicPr>
            <a:picLocks noChangeAspect="1" noChangeArrowheads="1"/>
          </p:cNvPicPr>
          <p:nvPr/>
        </p:nvPicPr>
        <p:blipFill>
          <a:blip r:embed="rId3" cstate="print"/>
          <a:srcRect l="21002" t="27722" r="23628" b="-986"/>
          <a:stretch>
            <a:fillRect/>
          </a:stretch>
        </p:blipFill>
        <p:spPr bwMode="auto">
          <a:xfrm>
            <a:off x="3429000" y="3352800"/>
            <a:ext cx="2286000" cy="2819400"/>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How to start Live Rules</a:t>
            </a:r>
          </a:p>
          <a:p>
            <a:pPr marL="457200" indent="-457200">
              <a:buFont typeface="+mj-lt"/>
              <a:buAutoNum type="arabicPeriod"/>
            </a:pPr>
            <a:r>
              <a:rPr lang="en-US" dirty="0" smtClean="0"/>
              <a:t>Select any synchronous face to display the Live Rules in the document window.</a:t>
            </a:r>
          </a:p>
          <a:p>
            <a:pPr marL="457200" indent="-457200">
              <a:buFont typeface="+mj-lt"/>
              <a:buAutoNum type="arabicPeriod"/>
            </a:pPr>
            <a:r>
              <a:rPr lang="en-US" dirty="0" smtClean="0"/>
              <a:t>Start a synchronous face edit. Select the Live Rules Advanced button (detected rules manager).</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b="1" dirty="0" smtClean="0"/>
              <a:t>Restore default rules</a:t>
            </a:r>
            <a:r>
              <a:rPr lang="en-US" dirty="0" smtClean="0"/>
              <a:t/>
            </a:r>
            <a:br>
              <a:rPr lang="en-US" dirty="0" smtClean="0"/>
            </a:br>
            <a:r>
              <a:rPr lang="en-US" dirty="0" smtClean="0"/>
              <a:t>Option to restore the system delivered Live Rules. Live Rules always remain at the last setting when creating a new file or opening an existing file.</a:t>
            </a:r>
            <a:br>
              <a:rPr lang="en-US" dirty="0" smtClean="0"/>
            </a:br>
            <a:endParaRPr lang="en-US" dirty="0" smtClean="0"/>
          </a:p>
          <a:p>
            <a:pPr marL="177800" indent="-177800" eaLnBrk="1" hangingPunct="1">
              <a:buClr>
                <a:schemeClr val="tx2"/>
              </a:buClr>
              <a:buFont typeface="Wingdings" pitchFamily="2" charset="2"/>
              <a:buChar char="§"/>
            </a:pPr>
            <a:r>
              <a:rPr lang="en-US" b="1" dirty="0" smtClean="0"/>
              <a:t>Suspend live rules</a:t>
            </a:r>
            <a:r>
              <a:rPr lang="en-US" dirty="0" smtClean="0"/>
              <a:t/>
            </a:r>
            <a:br>
              <a:rPr lang="en-US" dirty="0" smtClean="0"/>
            </a:br>
            <a:r>
              <a:rPr lang="en-US" dirty="0" smtClean="0"/>
              <a:t>Option to ignore all Live Rules during a</a:t>
            </a:r>
            <a:br>
              <a:rPr lang="en-US" dirty="0" smtClean="0"/>
            </a:br>
            <a:r>
              <a:rPr lang="en-US" dirty="0" smtClean="0"/>
              <a:t>synchronous face edit.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Live Rules</a:t>
            </a:r>
          </a:p>
        </p:txBody>
      </p:sp>
      <p:pic>
        <p:nvPicPr>
          <p:cNvPr id="12290" name="Picture 2" descr="C:\V103\selfPaced\se103\english\docs\graphics\bj\part_constraint\restore_default_rules.jpg"/>
          <p:cNvPicPr>
            <a:picLocks noChangeAspect="1" noChangeArrowheads="1"/>
          </p:cNvPicPr>
          <p:nvPr/>
        </p:nvPicPr>
        <p:blipFill>
          <a:blip r:embed="rId3" cstate="print"/>
          <a:srcRect/>
          <a:stretch>
            <a:fillRect/>
          </a:stretch>
        </p:blipFill>
        <p:spPr bwMode="auto">
          <a:xfrm>
            <a:off x="3409950" y="3452813"/>
            <a:ext cx="266700" cy="200025"/>
          </a:xfrm>
          <a:prstGeom prst="rect">
            <a:avLst/>
          </a:prstGeom>
          <a:noFill/>
          <a:ln>
            <a:solidFill>
              <a:schemeClr val="accent4"/>
            </a:solidFill>
          </a:ln>
        </p:spPr>
      </p:pic>
      <p:pic>
        <p:nvPicPr>
          <p:cNvPr id="12291" name="Picture 3" descr="C:\V103\selfPaced\se103\english\docs\graphics\bj\part_constraint\suspend_rules.jpg"/>
          <p:cNvPicPr>
            <a:picLocks noChangeAspect="1" noChangeArrowheads="1"/>
          </p:cNvPicPr>
          <p:nvPr/>
        </p:nvPicPr>
        <p:blipFill>
          <a:blip r:embed="rId4" cstate="print"/>
          <a:srcRect/>
          <a:stretch>
            <a:fillRect/>
          </a:stretch>
        </p:blipFill>
        <p:spPr bwMode="auto">
          <a:xfrm>
            <a:off x="5257800" y="5105400"/>
            <a:ext cx="1828800" cy="714375"/>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233363" eaLnBrk="1" hangingPunct="1">
              <a:buClr>
                <a:schemeClr val="tx2"/>
              </a:buClr>
            </a:pPr>
            <a:r>
              <a:rPr lang="en-US" dirty="0" smtClean="0"/>
              <a:t>When modeling synchronous features, you have control over the solve behavior of a model or an assembly during face editing. The control is achieved through relationships between faces. Face relationships are inherited from sketch elements used to create the faces of a body feature. Face relationships are also applied using the Relate command. Relationships applied with the Relate command are temporary by default. If a relationship is to be permanent, the user can set the applied relationship to a Persist state. The Persist must be applied during the command.</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Face relationships overview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b="1" dirty="0" smtClean="0"/>
              <a:t>Additional options</a:t>
            </a:r>
          </a:p>
          <a:p>
            <a:pPr marL="177800" indent="-177800" eaLnBrk="1" hangingPunct="1">
              <a:buClr>
                <a:schemeClr val="tx2"/>
              </a:buClr>
            </a:pPr>
            <a:r>
              <a:rPr lang="en-US" dirty="0" smtClean="0"/>
              <a:t/>
            </a:r>
            <a:br>
              <a:rPr lang="en-US" dirty="0" smtClean="0"/>
            </a:br>
            <a:r>
              <a:rPr lang="en-US" dirty="0" smtClean="0"/>
              <a:t/>
            </a:r>
            <a:br>
              <a:rPr lang="en-US" dirty="0" smtClean="0"/>
            </a:br>
            <a:endParaRPr lang="en-US" dirty="0" smtClean="0"/>
          </a:p>
          <a:p>
            <a:pPr marL="177800" indent="-177800" eaLnBrk="1" hangingPunct="1">
              <a:buClr>
                <a:schemeClr val="tx2"/>
              </a:buClr>
              <a:buFont typeface="Wingdings" pitchFamily="2" charset="2"/>
              <a:buChar char="§"/>
            </a:pPr>
            <a:r>
              <a:rPr lang="en-US" dirty="0" smtClean="0"/>
              <a:t>Reference Planes (1)</a:t>
            </a:r>
            <a:br>
              <a:rPr lang="en-US" dirty="0" smtClean="0"/>
            </a:br>
            <a:r>
              <a:rPr lang="en-US" dirty="0" smtClean="0"/>
              <a:t>Consider reference planes when applying Live Rules.</a:t>
            </a:r>
            <a:br>
              <a:rPr lang="en-US" dirty="0" smtClean="0"/>
            </a:br>
            <a:endParaRPr lang="en-US" dirty="0" smtClean="0"/>
          </a:p>
          <a:p>
            <a:pPr marL="177800" indent="-177800" eaLnBrk="1" hangingPunct="1">
              <a:buClr>
                <a:schemeClr val="tx2"/>
              </a:buClr>
              <a:buFont typeface="Wingdings" pitchFamily="2" charset="2"/>
              <a:buChar char="§"/>
            </a:pPr>
            <a:r>
              <a:rPr lang="en-US" dirty="0" smtClean="0"/>
              <a:t>Sketch Planes( 2)</a:t>
            </a:r>
            <a:br>
              <a:rPr lang="en-US" dirty="0" smtClean="0"/>
            </a:br>
            <a:r>
              <a:rPr lang="en-US" dirty="0" smtClean="0"/>
              <a:t>Consider sketch planes when applying Live Rules.</a:t>
            </a:r>
            <a:br>
              <a:rPr lang="en-US" dirty="0" smtClean="0"/>
            </a:br>
            <a:endParaRPr lang="en-US" dirty="0" smtClean="0"/>
          </a:p>
          <a:p>
            <a:pPr marL="177800" indent="-177800" eaLnBrk="1" hangingPunct="1">
              <a:buClr>
                <a:schemeClr val="tx2"/>
              </a:buClr>
              <a:buFont typeface="Wingdings" pitchFamily="2" charset="2"/>
              <a:buChar char="§"/>
            </a:pPr>
            <a:r>
              <a:rPr lang="en-US" dirty="0" smtClean="0"/>
              <a:t>Coordinate Systems (3)</a:t>
            </a:r>
            <a:br>
              <a:rPr lang="en-US" dirty="0" smtClean="0"/>
            </a:br>
            <a:r>
              <a:rPr lang="en-US" dirty="0" smtClean="0"/>
              <a:t>Consider coordinate system planes and axes when applying Live Rules.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Live Rules</a:t>
            </a:r>
          </a:p>
        </p:txBody>
      </p:sp>
      <p:pic>
        <p:nvPicPr>
          <p:cNvPr id="13314" name="Picture 2" descr="C:\V103\selfPaced\se103\english\docs\graphics\bj\part_constraint\consider.jpg"/>
          <p:cNvPicPr>
            <a:picLocks noChangeAspect="1" noChangeArrowheads="1"/>
          </p:cNvPicPr>
          <p:nvPr/>
        </p:nvPicPr>
        <p:blipFill>
          <a:blip r:embed="rId3" cstate="print"/>
          <a:srcRect/>
          <a:stretch>
            <a:fillRect/>
          </a:stretch>
        </p:blipFill>
        <p:spPr bwMode="auto">
          <a:xfrm>
            <a:off x="685800" y="2057400"/>
            <a:ext cx="914400" cy="5143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b="1" dirty="0" smtClean="0"/>
              <a:t>Detect local symmetry</a:t>
            </a:r>
          </a:p>
          <a:p>
            <a:pPr marL="177800" indent="-177800" eaLnBrk="1" hangingPunct="1">
              <a:buClr>
                <a:schemeClr val="tx2"/>
              </a:buClr>
            </a:pPr>
            <a:endParaRPr lang="en-US" dirty="0" smtClean="0"/>
          </a:p>
          <a:p>
            <a:pPr marL="0" indent="228600" eaLnBrk="1" hangingPunct="1">
              <a:buClr>
                <a:schemeClr val="tx2"/>
              </a:buClr>
            </a:pPr>
            <a:r>
              <a:rPr lang="en-US" dirty="0" smtClean="0"/>
              <a:t>Option to detect a local symmetry plane. You are prompted to select a local symmetry plane to be used for symmetric face detection.</a:t>
            </a:r>
          </a:p>
          <a:p>
            <a:pPr marL="177800" indent="-177800" eaLnBrk="1" hangingPunct="1">
              <a:buClr>
                <a:schemeClr val="tx2"/>
              </a:buClr>
            </a:pPr>
            <a:r>
              <a:rPr lang="en-US" dirty="0" smtClean="0"/>
              <a:t/>
            </a:r>
            <a:br>
              <a:rPr lang="en-US" dirty="0" smtClean="0"/>
            </a:br>
            <a:endParaRPr lang="en-US" dirty="0" smtClean="0"/>
          </a:p>
          <a:p>
            <a:pPr marL="177800" indent="-177800" eaLnBrk="1" hangingPunct="1">
              <a:buClr>
                <a:schemeClr val="tx2"/>
              </a:buClr>
            </a:pPr>
            <a:endParaRPr lang="en-US" dirty="0" smtClean="0"/>
          </a:p>
          <a:p>
            <a:pPr marL="177800" indent="-177800" eaLnBrk="1" hangingPunct="1">
              <a:buClr>
                <a:schemeClr val="tx2"/>
              </a:buClr>
              <a:buFont typeface="Wingdings" pitchFamily="2" charset="2"/>
              <a:buChar char="§"/>
            </a:pPr>
            <a:r>
              <a:rPr lang="en-US" dirty="0" smtClean="0"/>
              <a:t>Activity: Detecting symmetry relationships</a:t>
            </a:r>
          </a:p>
          <a:p>
            <a:pPr marL="177800" indent="-177800" eaLnBrk="1" hangingPunct="1">
              <a:buClr>
                <a:schemeClr val="tx2"/>
              </a:buClr>
              <a:buFont typeface="Wingdings" pitchFamily="2" charset="2"/>
              <a:buChar char="§"/>
            </a:pPr>
            <a:r>
              <a:rPr lang="en-US" dirty="0" smtClean="0"/>
              <a:t>Activity: Applying a symmetric about relationship</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Live Rules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228600" eaLnBrk="1" hangingPunct="1">
              <a:buClr>
                <a:schemeClr val="tx2"/>
              </a:buClr>
            </a:pPr>
            <a:r>
              <a:rPr lang="en-US" dirty="0" smtClean="0"/>
              <a:t>Displays the selected geometry and related geometry that matches the current Live Rules settings in a tree-like structure. You can use the options on Live Rules Advanced to specify which faces are modified, so you can adjust the result of the current synchronous modification.</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Live Rules Advanced</a:t>
            </a:r>
            <a:endParaRPr lang="en-US" sz="2800" i="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Selected faces are denoted in the default select color setting.</a:t>
            </a:r>
          </a:p>
          <a:p>
            <a:pPr marL="177800" indent="-177800" eaLnBrk="1" hangingPunct="1">
              <a:buClr>
                <a:schemeClr val="tx2"/>
              </a:buClr>
              <a:buFont typeface="Wingdings" pitchFamily="2" charset="2"/>
              <a:buChar char="§"/>
            </a:pPr>
            <a:r>
              <a:rPr lang="en-US" dirty="0" smtClean="0"/>
              <a:t>Detected rules are denoted in bold weight.</a:t>
            </a:r>
          </a:p>
          <a:p>
            <a:pPr marL="177800" indent="-177800" eaLnBrk="1" hangingPunct="1">
              <a:buClr>
                <a:schemeClr val="tx2"/>
              </a:buClr>
              <a:buFont typeface="Wingdings" pitchFamily="2" charset="2"/>
              <a:buChar char="§"/>
            </a:pPr>
            <a:r>
              <a:rPr lang="en-US" dirty="0" smtClean="0"/>
              <a:t>Related faces are denoted in normal weight.</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Detected rules</a:t>
            </a:r>
            <a:endParaRPr lang="en-US" sz="2800" i="1" dirty="0" smtClean="0"/>
          </a:p>
        </p:txBody>
      </p:sp>
      <p:pic>
        <p:nvPicPr>
          <p:cNvPr id="14338" name="Picture 2" descr="C:\V103\selfPaced\se103\english\docs\graphics\bj\part_constraint\live_rules03.jpg"/>
          <p:cNvPicPr>
            <a:picLocks noChangeAspect="1" noChangeArrowheads="1"/>
          </p:cNvPicPr>
          <p:nvPr/>
        </p:nvPicPr>
        <p:blipFill>
          <a:blip r:embed="rId3" cstate="print"/>
          <a:srcRect/>
          <a:stretch>
            <a:fillRect/>
          </a:stretch>
        </p:blipFill>
        <p:spPr bwMode="auto">
          <a:xfrm>
            <a:off x="762000" y="1600200"/>
            <a:ext cx="2171700" cy="1828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Right-click a detected relationship to access a shortcut context menu.</a:t>
            </a:r>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Detected rules context menu</a:t>
            </a:r>
          </a:p>
        </p:txBody>
      </p:sp>
      <p:pic>
        <p:nvPicPr>
          <p:cNvPr id="15362" name="Picture 2" descr="C:\V103\selfPaced\se103\english\docs\graphics\bj\part_constraint\live_rules12.gif"/>
          <p:cNvPicPr>
            <a:picLocks noChangeAspect="1" noChangeArrowheads="1"/>
          </p:cNvPicPr>
          <p:nvPr/>
        </p:nvPicPr>
        <p:blipFill>
          <a:blip r:embed="rId3" cstate="print"/>
          <a:srcRect/>
          <a:stretch>
            <a:fillRect/>
          </a:stretch>
        </p:blipFill>
        <p:spPr bwMode="auto">
          <a:xfrm>
            <a:off x="762000" y="2209800"/>
            <a:ext cx="2971800" cy="3495675"/>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Expand All is the same as clicking the plus sign to expand all relationships for a selected face.</a:t>
            </a:r>
          </a:p>
          <a:p>
            <a:pPr marL="177800" indent="-177800" eaLnBrk="1" hangingPunct="1">
              <a:buClr>
                <a:schemeClr val="tx2"/>
              </a:buClr>
              <a:buFont typeface="Wingdings" pitchFamily="2" charset="2"/>
              <a:buChar char="§"/>
            </a:pPr>
            <a:r>
              <a:rPr lang="en-US" dirty="0" smtClean="0"/>
              <a:t>Collapse All is the same as clicking the</a:t>
            </a:r>
            <a:br>
              <a:rPr lang="en-US" dirty="0" smtClean="0"/>
            </a:br>
            <a:r>
              <a:rPr lang="en-US" dirty="0" smtClean="0"/>
              <a:t>minus sign to not display all relationships</a:t>
            </a:r>
            <a:br>
              <a:rPr lang="en-US" dirty="0" smtClean="0"/>
            </a:br>
            <a:r>
              <a:rPr lang="en-US" dirty="0" smtClean="0"/>
              <a:t>for a selected face.</a:t>
            </a:r>
          </a:p>
          <a:p>
            <a:pPr marL="177800" indent="-177800" eaLnBrk="1" hangingPunct="1">
              <a:buClr>
                <a:schemeClr val="tx2"/>
              </a:buClr>
              <a:buFont typeface="Wingdings" pitchFamily="2" charset="2"/>
              <a:buChar char="§"/>
            </a:pPr>
            <a:r>
              <a:rPr lang="en-US" dirty="0" smtClean="0"/>
              <a:t>Save makes the relationship persisted.</a:t>
            </a:r>
            <a:br>
              <a:rPr lang="en-US" dirty="0" smtClean="0"/>
            </a:br>
            <a:r>
              <a:rPr lang="en-US" dirty="0" smtClean="0"/>
              <a:t>It is added to the Relationships collector in</a:t>
            </a:r>
            <a:br>
              <a:rPr lang="en-US" dirty="0" smtClean="0"/>
            </a:br>
            <a:r>
              <a:rPr lang="en-US" dirty="0" err="1" smtClean="0"/>
              <a:t>PathFinder</a:t>
            </a:r>
            <a:r>
              <a:rPr lang="en-US" dirty="0" smtClean="0"/>
              <a:t>.</a:t>
            </a:r>
          </a:p>
          <a:p>
            <a:pPr marL="177800" indent="-177800" eaLnBrk="1" hangingPunct="1">
              <a:buClr>
                <a:schemeClr val="tx2"/>
              </a:buClr>
              <a:buFont typeface="Wingdings" pitchFamily="2" charset="2"/>
              <a:buChar char="§"/>
            </a:pPr>
            <a:r>
              <a:rPr lang="en-US" dirty="0" smtClean="0"/>
              <a:t>Use Box Selection adds faces inside a</a:t>
            </a:r>
            <a:br>
              <a:rPr lang="en-US" dirty="0" smtClean="0"/>
            </a:br>
            <a:r>
              <a:rPr lang="en-US" dirty="0" smtClean="0"/>
              <a:t>user defined box to the select set.</a:t>
            </a:r>
          </a:p>
          <a:p>
            <a:pPr marL="177800" indent="-177800" eaLnBrk="1" hangingPunct="1">
              <a:buClr>
                <a:schemeClr val="tx2"/>
              </a:buClr>
              <a:buFont typeface="Wingdings" pitchFamily="2" charset="2"/>
              <a:buChar char="§"/>
            </a:pPr>
            <a:r>
              <a:rPr lang="en-US" dirty="0" smtClean="0"/>
              <a:t>Relationships (1) adds faces that have the</a:t>
            </a:r>
            <a:br>
              <a:rPr lang="en-US" dirty="0" smtClean="0"/>
            </a:br>
            <a:r>
              <a:rPr lang="en-US" dirty="0" smtClean="0"/>
              <a:t>selected relationship to the select set.</a:t>
            </a:r>
          </a:p>
          <a:p>
            <a:pPr marL="177800" indent="-177800" eaLnBrk="1" hangingPunct="1">
              <a:buClr>
                <a:schemeClr val="tx2"/>
              </a:buClr>
              <a:buFont typeface="Wingdings" pitchFamily="2" charset="2"/>
              <a:buChar char="§"/>
            </a:pPr>
            <a:endParaRPr lang="en-US" dirty="0" smtClean="0"/>
          </a:p>
          <a:p>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Detected rules context menu</a:t>
            </a:r>
          </a:p>
        </p:txBody>
      </p:sp>
      <p:pic>
        <p:nvPicPr>
          <p:cNvPr id="15362" name="Picture 2" descr="C:\V103\selfPaced\se103\english\docs\graphics\bj\part_constraint\live_rules12.gif"/>
          <p:cNvPicPr>
            <a:picLocks noChangeAspect="1" noChangeArrowheads="1"/>
          </p:cNvPicPr>
          <p:nvPr/>
        </p:nvPicPr>
        <p:blipFill>
          <a:blip r:embed="rId3" cstate="print"/>
          <a:srcRect/>
          <a:stretch>
            <a:fillRect/>
          </a:stretch>
        </p:blipFill>
        <p:spPr bwMode="auto">
          <a:xfrm>
            <a:off x="5562600" y="2209800"/>
            <a:ext cx="2971800" cy="3495675"/>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During a synchronous face edit, the operation can be</a:t>
            </a:r>
            <a:br>
              <a:rPr lang="en-US" dirty="0" smtClean="0"/>
            </a:br>
            <a:r>
              <a:rPr lang="en-US" dirty="0" smtClean="0"/>
              <a:t>paused        to examine what is happening. Play</a:t>
            </a:r>
            <a:br>
              <a:rPr lang="en-US" dirty="0" smtClean="0"/>
            </a:br>
            <a:r>
              <a:rPr lang="en-US" dirty="0" smtClean="0"/>
              <a:t>resumes the operation. </a:t>
            </a:r>
          </a:p>
          <a:p>
            <a:pPr marL="177800" indent="-177800" eaLnBrk="1" hangingPunct="1">
              <a:buClr>
                <a:schemeClr val="tx2"/>
              </a:buClr>
              <a:buFont typeface="Wingdings" pitchFamily="2" charset="2"/>
              <a:buChar char="§"/>
            </a:pPr>
            <a:r>
              <a:rPr lang="en-US" dirty="0" smtClean="0"/>
              <a:t>Pause is invoked via a button or hotkey </a:t>
            </a:r>
            <a:r>
              <a:rPr lang="en-US" b="1" dirty="0" smtClean="0"/>
              <a:t>V</a:t>
            </a:r>
            <a:r>
              <a:rPr lang="en-US" dirty="0" smtClean="0"/>
              <a:t>. A pause</a:t>
            </a:r>
            <a:br>
              <a:rPr lang="en-US" dirty="0" smtClean="0"/>
            </a:br>
            <a:r>
              <a:rPr lang="en-US" dirty="0" smtClean="0"/>
              <a:t>leaves the model at its current solve state. While in</a:t>
            </a:r>
            <a:br>
              <a:rPr lang="en-US" dirty="0" smtClean="0"/>
            </a:br>
            <a:r>
              <a:rPr lang="en-US" dirty="0" smtClean="0"/>
              <a:t>Pause mode, if the user starts another synchronous face edit or presses the </a:t>
            </a:r>
            <a:r>
              <a:rPr lang="en-US" b="1" dirty="0" smtClean="0"/>
              <a:t>Esc</a:t>
            </a:r>
            <a:r>
              <a:rPr lang="en-US" dirty="0" smtClean="0"/>
              <a:t> key, the synchronous modeling operation is ended. The Pause Mode is exited and the model returns to its original state. View manipulation commands do not end the synchronous face edit operation. </a:t>
            </a:r>
          </a:p>
          <a:p>
            <a:pPr marL="177800" indent="-177800" eaLnBrk="1" hangingPunct="1">
              <a:buClr>
                <a:schemeClr val="tx2"/>
              </a:buClr>
              <a:buFont typeface="Wingdings" pitchFamily="2" charset="2"/>
              <a:buChar char="§"/>
            </a:pPr>
            <a:r>
              <a:rPr lang="en-US" dirty="0" smtClean="0"/>
              <a:t>Play is resumed via a button or by right-clicking. Play resumes the synchronous face edit.</a:t>
            </a:r>
          </a:p>
        </p:txBody>
      </p:sp>
      <p:sp>
        <p:nvSpPr>
          <p:cNvPr id="4099" name="Title 1"/>
          <p:cNvSpPr>
            <a:spLocks noGrp="1"/>
          </p:cNvSpPr>
          <p:nvPr>
            <p:ph type="title"/>
          </p:nvPr>
        </p:nvSpPr>
        <p:spPr>
          <a:xfrm>
            <a:off x="457200" y="355600"/>
            <a:ext cx="6216650" cy="808038"/>
          </a:xfrm>
        </p:spPr>
        <p:txBody>
          <a:bodyPr/>
          <a:lstStyle/>
          <a:p>
            <a:pPr eaLnBrk="1" hangingPunct="1"/>
            <a:r>
              <a:rPr lang="en-US" sz="3200" i="1" dirty="0" smtClean="0"/>
              <a:t>Pause a synchronous</a:t>
            </a:r>
            <a:br>
              <a:rPr lang="en-US" sz="3200" i="1" dirty="0" smtClean="0"/>
            </a:br>
            <a:r>
              <a:rPr lang="en-US" sz="3200" i="1" dirty="0" smtClean="0"/>
              <a:t>modeling edit</a:t>
            </a:r>
          </a:p>
        </p:txBody>
      </p:sp>
      <p:pic>
        <p:nvPicPr>
          <p:cNvPr id="16386" name="Picture 2" descr="C:\V103\selfPaced\se103\english\docs\graphics\bj\part_constraint\live_rules13.jpg"/>
          <p:cNvPicPr>
            <a:picLocks noChangeAspect="1" noChangeArrowheads="1"/>
          </p:cNvPicPr>
          <p:nvPr/>
        </p:nvPicPr>
        <p:blipFill>
          <a:blip r:embed="rId3" cstate="print"/>
          <a:srcRect/>
          <a:stretch>
            <a:fillRect/>
          </a:stretch>
        </p:blipFill>
        <p:spPr bwMode="auto">
          <a:xfrm>
            <a:off x="7010400" y="1600200"/>
            <a:ext cx="1123950" cy="1333500"/>
          </a:xfrm>
          <a:prstGeom prst="rect">
            <a:avLst/>
          </a:prstGeom>
          <a:noFill/>
          <a:ln>
            <a:solidFill>
              <a:schemeClr val="accent4"/>
            </a:solidFill>
          </a:ln>
        </p:spPr>
      </p:pic>
      <p:pic>
        <p:nvPicPr>
          <p:cNvPr id="16387" name="Picture 3" descr="C:\V103\selfPaced\se103\english\docs\graphics\bj\part_constraint\live_rules14.jpg"/>
          <p:cNvPicPr>
            <a:picLocks noChangeAspect="1" noChangeArrowheads="1"/>
          </p:cNvPicPr>
          <p:nvPr/>
        </p:nvPicPr>
        <p:blipFill>
          <a:blip r:embed="rId4" cstate="print"/>
          <a:srcRect/>
          <a:stretch>
            <a:fillRect/>
          </a:stretch>
        </p:blipFill>
        <p:spPr bwMode="auto">
          <a:xfrm>
            <a:off x="1676400" y="1981200"/>
            <a:ext cx="266700" cy="200025"/>
          </a:xfrm>
          <a:prstGeom prst="rect">
            <a:avLst/>
          </a:prstGeom>
          <a:noFill/>
        </p:spPr>
      </p:pic>
      <p:pic>
        <p:nvPicPr>
          <p:cNvPr id="16388" name="Picture 4" descr="C:\V103\selfPaced\se103\english\docs\graphics\bj\part_constraint\live_rules15.jpg"/>
          <p:cNvPicPr>
            <a:picLocks noChangeAspect="1" noChangeArrowheads="1"/>
          </p:cNvPicPr>
          <p:nvPr/>
        </p:nvPicPr>
        <p:blipFill>
          <a:blip r:embed="rId5" cstate="print"/>
          <a:stretch>
            <a:fillRect/>
          </a:stretch>
        </p:blipFill>
        <p:spPr bwMode="auto">
          <a:xfrm>
            <a:off x="6248400" y="1981200"/>
            <a:ext cx="266700" cy="200025"/>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In the upper right portion of the window you may see the following icons.</a:t>
            </a:r>
            <a:br>
              <a:rPr lang="en-US" dirty="0" smtClean="0"/>
            </a:br>
            <a:r>
              <a:rPr lang="en-US" dirty="0" smtClean="0"/>
              <a:t/>
            </a:r>
            <a:br>
              <a:rPr lang="en-US" dirty="0" smtClean="0"/>
            </a:br>
            <a:r>
              <a:rPr lang="en-US" dirty="0" smtClean="0"/>
              <a:t/>
            </a:r>
            <a:br>
              <a:rPr lang="en-US" dirty="0" smtClean="0"/>
            </a:br>
            <a:endParaRPr lang="en-US" dirty="0" smtClean="0"/>
          </a:p>
          <a:p>
            <a:pPr marL="177800" indent="-177800" eaLnBrk="1" hangingPunct="1">
              <a:buClr>
                <a:schemeClr val="tx2"/>
              </a:buClr>
              <a:buFont typeface="Wingdings" pitchFamily="2" charset="2"/>
              <a:buChar char="§"/>
            </a:pPr>
            <a:r>
              <a:rPr lang="en-US" dirty="0" smtClean="0"/>
              <a:t>If a dimension is changing during a synchronous operation, then icon (1) appears. If a dimension becomes detached due to a resulting topology change then icon (2) appears.</a:t>
            </a:r>
            <a:br>
              <a:rPr lang="en-US" dirty="0" smtClean="0"/>
            </a:br>
            <a:endParaRPr lang="en-US" dirty="0" smtClean="0"/>
          </a:p>
          <a:p>
            <a:pPr marL="177800" indent="-177800" eaLnBrk="1" hangingPunct="1">
              <a:buClr>
                <a:schemeClr val="tx2"/>
              </a:buClr>
              <a:buFont typeface="Wingdings" pitchFamily="2" charset="2"/>
              <a:buChar char="§"/>
            </a:pPr>
            <a:r>
              <a:rPr lang="en-US" dirty="0" smtClean="0"/>
              <a:t>While paused the user can single locate (highlight) dimensions that have a changed value. As the mouse moves over these items the original value is displayed in the status bar.</a:t>
            </a:r>
          </a:p>
        </p:txBody>
      </p:sp>
      <p:sp>
        <p:nvSpPr>
          <p:cNvPr id="4099" name="Title 1"/>
          <p:cNvSpPr>
            <a:spLocks noGrp="1"/>
          </p:cNvSpPr>
          <p:nvPr>
            <p:ph type="title"/>
          </p:nvPr>
        </p:nvSpPr>
        <p:spPr>
          <a:xfrm>
            <a:off x="457200" y="355600"/>
            <a:ext cx="6216650" cy="808038"/>
          </a:xfrm>
        </p:spPr>
        <p:txBody>
          <a:bodyPr/>
          <a:lstStyle/>
          <a:p>
            <a:pPr eaLnBrk="1" hangingPunct="1"/>
            <a:r>
              <a:rPr lang="en-US" sz="3200" i="1" dirty="0" smtClean="0"/>
              <a:t>Pause a synchronous</a:t>
            </a:r>
            <a:br>
              <a:rPr lang="en-US" sz="3200" i="1" dirty="0" smtClean="0"/>
            </a:br>
            <a:r>
              <a:rPr lang="en-US" sz="3200" i="1" dirty="0" smtClean="0"/>
              <a:t>modeling edit</a:t>
            </a:r>
          </a:p>
        </p:txBody>
      </p:sp>
      <p:pic>
        <p:nvPicPr>
          <p:cNvPr id="17410" name="Picture 2" descr="C:\V103\selfPaced\se103\english\docs\graphics\bj\part_constraint\model_change01.gif"/>
          <p:cNvPicPr>
            <a:picLocks noChangeAspect="1" noChangeArrowheads="1"/>
          </p:cNvPicPr>
          <p:nvPr/>
        </p:nvPicPr>
        <p:blipFill>
          <a:blip r:embed="rId3" cstate="print"/>
          <a:srcRect/>
          <a:stretch>
            <a:fillRect/>
          </a:stretch>
        </p:blipFill>
        <p:spPr bwMode="auto">
          <a:xfrm>
            <a:off x="762000" y="2362200"/>
            <a:ext cx="485775" cy="542925"/>
          </a:xfrm>
          <a:prstGeom prst="rect">
            <a:avLst/>
          </a:prstGeom>
          <a:noFill/>
          <a:ln>
            <a:solidFill>
              <a:schemeClr val="accent4"/>
            </a:solidFill>
          </a:ln>
        </p:spPr>
      </p:pic>
      <p:pic>
        <p:nvPicPr>
          <p:cNvPr id="17411" name="Picture 3" descr="C:\V103\selfPaced\se103\english\docs\graphics\bj\part_constraint\live_rules16.gif"/>
          <p:cNvPicPr>
            <a:picLocks noChangeAspect="1" noChangeArrowheads="1"/>
          </p:cNvPicPr>
          <p:nvPr/>
        </p:nvPicPr>
        <p:blipFill>
          <a:blip r:embed="rId4" cstate="print"/>
          <a:srcRect/>
          <a:stretch>
            <a:fillRect/>
          </a:stretch>
        </p:blipFill>
        <p:spPr bwMode="auto">
          <a:xfrm>
            <a:off x="2438400" y="5486400"/>
            <a:ext cx="4019550" cy="20955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eaLnBrk="1" hangingPunct="1">
              <a:buClr>
                <a:schemeClr val="tx2"/>
              </a:buClr>
              <a:buFont typeface="+mj-lt"/>
              <a:buAutoNum type="arabicPeriod"/>
            </a:pPr>
            <a:r>
              <a:rPr lang="en-US" dirty="0" smtClean="0"/>
              <a:t>Create a select set. Live Rules appear in the document window.</a:t>
            </a:r>
            <a:br>
              <a:rPr lang="en-US" dirty="0" smtClean="0"/>
            </a:br>
            <a:endParaRPr lang="en-US" dirty="0" smtClean="0"/>
          </a:p>
          <a:p>
            <a:pPr marL="457200" indent="-457200" eaLnBrk="1" hangingPunct="1">
              <a:buClr>
                <a:schemeClr val="tx2"/>
              </a:buClr>
              <a:buFont typeface="+mj-lt"/>
              <a:buAutoNum type="arabicPeriod"/>
            </a:pPr>
            <a:r>
              <a:rPr lang="en-US" dirty="0" smtClean="0"/>
              <a:t>Start a synchronous face(s) modification.</a:t>
            </a:r>
            <a:br>
              <a:rPr lang="en-US" dirty="0" smtClean="0"/>
            </a:br>
            <a:endParaRPr lang="en-US" dirty="0" smtClean="0"/>
          </a:p>
          <a:p>
            <a:pPr marL="457200" indent="-457200" eaLnBrk="1" hangingPunct="1">
              <a:buClr>
                <a:schemeClr val="tx2"/>
              </a:buClr>
              <a:buFont typeface="+mj-lt"/>
              <a:buAutoNum type="arabicPeriod"/>
            </a:pPr>
            <a:r>
              <a:rPr lang="en-US" dirty="0" smtClean="0"/>
              <a:t>Live Rules turns the relationship type detected to a green shaded icon.</a:t>
            </a:r>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pPr marL="457200" indent="-457200" eaLnBrk="1" hangingPunct="1">
              <a:buClr>
                <a:schemeClr val="tx2"/>
              </a:buClr>
              <a:buFont typeface="+mj-lt"/>
              <a:buAutoNum type="arabicPeriod"/>
            </a:pPr>
            <a:endParaRPr lang="en-US" dirty="0" smtClean="0"/>
          </a:p>
          <a:p>
            <a:r>
              <a:rPr lang="en-US" dirty="0" smtClean="0"/>
              <a:t>Note:</a:t>
            </a:r>
          </a:p>
          <a:p>
            <a:pPr indent="0"/>
            <a:r>
              <a:rPr lang="en-US" dirty="0" smtClean="0"/>
              <a:t>Orange shaded icons are options turned on. </a:t>
            </a:r>
            <a:r>
              <a:rPr lang="en-US" dirty="0" err="1" smtClean="0"/>
              <a:t>Unshaded</a:t>
            </a:r>
            <a:r>
              <a:rPr lang="en-US" dirty="0" smtClean="0"/>
              <a:t> icons are options turned off.</a:t>
            </a:r>
          </a:p>
          <a:p>
            <a:pPr marL="457200" indent="-457200" eaLnBrk="1" hangingPunct="1">
              <a:buClr>
                <a:schemeClr val="tx2"/>
              </a:buClr>
              <a:buFont typeface="+mj-lt"/>
              <a:buAutoNum type="arabicPeriod"/>
            </a:pPr>
            <a:endParaRPr lang="en-US" dirty="0" smtClean="0"/>
          </a:p>
        </p:txBody>
      </p:sp>
      <p:sp>
        <p:nvSpPr>
          <p:cNvPr id="4099" name="Title 1"/>
          <p:cNvSpPr>
            <a:spLocks noGrp="1"/>
          </p:cNvSpPr>
          <p:nvPr>
            <p:ph type="title"/>
          </p:nvPr>
        </p:nvSpPr>
        <p:spPr>
          <a:xfrm>
            <a:off x="508000" y="368300"/>
            <a:ext cx="6216650" cy="808038"/>
          </a:xfrm>
        </p:spPr>
        <p:txBody>
          <a:bodyPr/>
          <a:lstStyle/>
          <a:p>
            <a:pPr eaLnBrk="1" hangingPunct="1"/>
            <a:r>
              <a:rPr lang="en-US" sz="3200" i="1" dirty="0" smtClean="0"/>
              <a:t>Editing detected</a:t>
            </a:r>
            <a:br>
              <a:rPr lang="en-US" sz="3200" i="1" dirty="0" smtClean="0"/>
            </a:br>
            <a:r>
              <a:rPr lang="en-US" sz="3200" i="1" dirty="0" smtClean="0"/>
              <a:t>relationships workflow </a:t>
            </a:r>
            <a:endParaRPr lang="en-US" sz="2800" i="1" dirty="0" smtClean="0"/>
          </a:p>
        </p:txBody>
      </p:sp>
      <p:pic>
        <p:nvPicPr>
          <p:cNvPr id="18434" name="Picture 2" descr="C:\V103\selfPaced\se103\english\docs\graphics\bj\part_constraint\live_rules_a.jpg"/>
          <p:cNvPicPr>
            <a:picLocks noChangeAspect="1" noChangeArrowheads="1"/>
          </p:cNvPicPr>
          <p:nvPr/>
        </p:nvPicPr>
        <p:blipFill>
          <a:blip r:embed="rId3" cstate="print"/>
          <a:srcRect/>
          <a:stretch>
            <a:fillRect/>
          </a:stretch>
        </p:blipFill>
        <p:spPr bwMode="auto">
          <a:xfrm>
            <a:off x="1066800" y="3657600"/>
            <a:ext cx="914400" cy="139065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eaLnBrk="1" hangingPunct="1">
              <a:buClr>
                <a:schemeClr val="tx2"/>
              </a:buClr>
              <a:buFont typeface="+mj-lt"/>
              <a:buAutoNum type="arabicPeriod" startAt="4"/>
            </a:pPr>
            <a:r>
              <a:rPr lang="en-US" dirty="0" smtClean="0"/>
              <a:t>To edit the detected relationships, click the Advanced button.</a:t>
            </a:r>
          </a:p>
          <a:p>
            <a:pPr marL="177800" indent="-177800" eaLnBrk="1" hangingPunct="1">
              <a:buClr>
                <a:schemeClr val="tx2"/>
              </a:buClr>
            </a:pPr>
            <a:endParaRPr lang="en-US" dirty="0" smtClean="0"/>
          </a:p>
          <a:p>
            <a:pPr lvl="2"/>
            <a:r>
              <a:rPr lang="en-US" dirty="0" smtClean="0"/>
              <a:t>The detected faces and their relationships are displayed in Live Rules Advanced. While in Live Rules Advanced, the synchronous face(s) modification pauses.</a:t>
            </a:r>
            <a:br>
              <a:rPr lang="en-US" dirty="0" smtClean="0"/>
            </a:br>
            <a:endParaRPr lang="en-US" dirty="0" smtClean="0"/>
          </a:p>
          <a:p>
            <a:pPr lvl="2"/>
            <a:r>
              <a:rPr lang="en-US" dirty="0" smtClean="0"/>
              <a:t>At this point you can:</a:t>
            </a:r>
            <a:br>
              <a:rPr lang="en-US" dirty="0" smtClean="0"/>
            </a:br>
            <a:endParaRPr lang="en-US" dirty="0" smtClean="0"/>
          </a:p>
          <a:p>
            <a:pPr lvl="4"/>
            <a:r>
              <a:rPr lang="en-US" dirty="0" smtClean="0"/>
              <a:t>Click more live rules to detect.</a:t>
            </a:r>
          </a:p>
          <a:p>
            <a:pPr lvl="4"/>
            <a:r>
              <a:rPr lang="en-US" dirty="0" smtClean="0"/>
              <a:t>Turn off detected relationships.</a:t>
            </a:r>
          </a:p>
          <a:p>
            <a:pPr lvl="4"/>
            <a:r>
              <a:rPr lang="en-US" dirty="0" smtClean="0"/>
              <a:t>Click the Suspend Live Rules option. This ignores all rules.</a:t>
            </a:r>
          </a:p>
          <a:p>
            <a:pPr lvl="4"/>
            <a:r>
              <a:rPr lang="en-US" dirty="0" smtClean="0"/>
              <a:t>Modify live rules and restore default live rules.</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508000" y="368300"/>
            <a:ext cx="6216650" cy="808038"/>
          </a:xfrm>
        </p:spPr>
        <p:txBody>
          <a:bodyPr/>
          <a:lstStyle/>
          <a:p>
            <a:pPr eaLnBrk="1" hangingPunct="1"/>
            <a:r>
              <a:rPr lang="en-US" sz="3200" i="1" dirty="0" smtClean="0"/>
              <a:t>Editing detected</a:t>
            </a:r>
            <a:br>
              <a:rPr lang="en-US" sz="3200" i="1" dirty="0" smtClean="0"/>
            </a:br>
            <a:r>
              <a:rPr lang="en-US" sz="3200" i="1" dirty="0" smtClean="0"/>
              <a:t>relationships workflow </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339725"/>
            <a:r>
              <a:rPr lang="en-US" dirty="0" smtClean="0"/>
              <a:t>Relationships are assigned to faces. During a face move, Live Rules considers found relationships, persistent relationships and locked dimensions in the model. Live Rules allows you to control any or all of these during the operation. Found relationships are applied based on the geometric state of the model when the edit is being performed and on the Live Rules settings. Live Rules settings allow you to control what you want to look for.</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Face relationships overview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eaLnBrk="1" hangingPunct="1">
              <a:buClr>
                <a:schemeClr val="tx2"/>
              </a:buClr>
              <a:buFont typeface="+mj-lt"/>
              <a:buAutoNum type="arabicPeriod" startAt="5"/>
            </a:pPr>
            <a:r>
              <a:rPr lang="en-US" dirty="0" smtClean="0"/>
              <a:t>Click Accept to solve with relationships detected or click Cancel. Live Rules Advanced closes and returns to Live Rules.</a:t>
            </a:r>
            <a:br>
              <a:rPr lang="en-US" dirty="0" smtClean="0"/>
            </a:br>
            <a:endParaRPr lang="en-US" dirty="0" smtClean="0"/>
          </a:p>
          <a:p>
            <a:pPr marL="457200" indent="-457200" eaLnBrk="1" hangingPunct="1">
              <a:buClr>
                <a:schemeClr val="tx2"/>
              </a:buClr>
              <a:buFont typeface="+mj-lt"/>
              <a:buAutoNum type="arabicPeriod" startAt="5"/>
            </a:pPr>
            <a:r>
              <a:rPr lang="en-US" dirty="0" smtClean="0"/>
              <a:t>The synchronous face(s) modification returns to active state.</a:t>
            </a:r>
          </a:p>
          <a:p>
            <a:pPr marL="457200" indent="-457200" eaLnBrk="1" hangingPunct="1">
              <a:buClr>
                <a:schemeClr val="tx2"/>
              </a:buClr>
              <a:buFont typeface="+mj-lt"/>
              <a:buAutoNum type="arabicPeriod" startAt="5"/>
            </a:pPr>
            <a:endParaRPr lang="en-US" dirty="0" smtClean="0"/>
          </a:p>
          <a:p>
            <a:pPr marL="457200" indent="-457200" eaLnBrk="1" hangingPunct="1">
              <a:buClr>
                <a:schemeClr val="tx2"/>
              </a:buClr>
            </a:pPr>
            <a:endParaRPr lang="en-US" dirty="0" smtClean="0"/>
          </a:p>
          <a:p>
            <a:pPr marL="457200" indent="-457200" eaLnBrk="1" hangingPunct="1">
              <a:buClr>
                <a:schemeClr val="tx2"/>
              </a:buClr>
              <a:buFont typeface="Arial" pitchFamily="34" charset="0"/>
              <a:buChar char="•"/>
            </a:pPr>
            <a:r>
              <a:rPr lang="en-US" dirty="0" smtClean="0"/>
              <a:t>Activity: Modifying detected relationships</a:t>
            </a:r>
          </a:p>
          <a:p>
            <a:pPr marL="457200" indent="-457200" eaLnBrk="1" hangingPunct="1">
              <a:buClr>
                <a:schemeClr val="tx2"/>
              </a:buClr>
              <a:buFont typeface="Arial" pitchFamily="34" charset="0"/>
              <a:buChar char="•"/>
            </a:pPr>
            <a:r>
              <a:rPr lang="en-US" dirty="0" smtClean="0"/>
              <a:t>Activity: Changing the default Live Rules</a:t>
            </a:r>
          </a:p>
          <a:p>
            <a:pPr marL="177800" indent="-177800" eaLnBrk="1" hangingPunct="1">
              <a:buClr>
                <a:schemeClr val="tx2"/>
              </a:buClr>
              <a:buFont typeface="Arial" pitchFamily="34" charset="0"/>
              <a:buChar char="•"/>
            </a:pPr>
            <a:endParaRPr lang="en-US" dirty="0" smtClean="0"/>
          </a:p>
          <a:p>
            <a:pPr marL="177800" indent="-177800" eaLnBrk="1" hangingPunct="1">
              <a:buClr>
                <a:schemeClr val="tx2"/>
              </a:buClr>
            </a:pPr>
            <a:endParaRPr lang="en-US" dirty="0" smtClean="0"/>
          </a:p>
          <a:p>
            <a:pPr marL="177800" indent="-177800" eaLnBrk="1" hangingPunct="1">
              <a:buClr>
                <a:schemeClr val="tx2"/>
              </a:buClr>
            </a:pPr>
            <a:endParaRPr lang="en-US" dirty="0" smtClean="0"/>
          </a:p>
          <a:p>
            <a:pPr marL="177800" indent="-177800" eaLnBrk="1" hangingPunct="1">
              <a:buClr>
                <a:schemeClr val="tx2"/>
              </a:buClr>
            </a:pPr>
            <a:endParaRPr lang="en-US" dirty="0" smtClean="0"/>
          </a:p>
          <a:p>
            <a:pPr marL="177800" indent="-177800" eaLnBrk="1" hangingPunct="1">
              <a:buClr>
                <a:schemeClr val="tx2"/>
              </a:buClr>
            </a:pPr>
            <a:endParaRPr lang="en-US" dirty="0" smtClean="0"/>
          </a:p>
          <a:p>
            <a:pPr marL="177800" indent="-177800" eaLnBrk="1" hangingPunct="1">
              <a:buClr>
                <a:schemeClr val="tx2"/>
              </a:buClr>
            </a:pPr>
            <a:endParaRPr lang="en-US" dirty="0" smtClean="0"/>
          </a:p>
          <a:p>
            <a:pPr marL="177800" indent="-177800" eaLnBrk="1" hangingPunct="1">
              <a:buClr>
                <a:schemeClr val="tx2"/>
              </a:buClr>
            </a:pPr>
            <a:endParaRPr lang="en-US" dirty="0" smtClean="0"/>
          </a:p>
        </p:txBody>
      </p:sp>
      <p:sp>
        <p:nvSpPr>
          <p:cNvPr id="4099" name="Title 1"/>
          <p:cNvSpPr>
            <a:spLocks noGrp="1"/>
          </p:cNvSpPr>
          <p:nvPr>
            <p:ph type="title"/>
          </p:nvPr>
        </p:nvSpPr>
        <p:spPr>
          <a:xfrm>
            <a:off x="508000" y="368300"/>
            <a:ext cx="6216650" cy="808038"/>
          </a:xfrm>
        </p:spPr>
        <p:txBody>
          <a:bodyPr/>
          <a:lstStyle/>
          <a:p>
            <a:pPr eaLnBrk="1" hangingPunct="1"/>
            <a:r>
              <a:rPr lang="en-US" sz="3200" i="1" dirty="0" smtClean="0"/>
              <a:t>Editing detected</a:t>
            </a:r>
            <a:br>
              <a:rPr lang="en-US" sz="3200" i="1" dirty="0" smtClean="0"/>
            </a:br>
            <a:r>
              <a:rPr lang="en-US" sz="3200" i="1" dirty="0" smtClean="0"/>
              <a:t>relationships workflow </a:t>
            </a:r>
            <a:endParaRPr lang="en-US" sz="2800" i="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Activity: Using the variable table</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variables</a:t>
            </a:r>
            <a:endParaRPr lang="en-US" sz="2800" i="1" dirty="0" smtClean="0"/>
          </a:p>
        </p:txBody>
      </p:sp>
      <p:pic>
        <p:nvPicPr>
          <p:cNvPr id="19458" name="Picture 2" descr="C:\V103\selfPaced\se103\english\docs\graphics\bj\part_constraint\activity_variable19.gif"/>
          <p:cNvPicPr>
            <a:picLocks noChangeAspect="1" noChangeArrowheads="1"/>
          </p:cNvPicPr>
          <p:nvPr/>
        </p:nvPicPr>
        <p:blipFill>
          <a:blip r:embed="rId3" cstate="print"/>
          <a:srcRect/>
          <a:stretch>
            <a:fillRect/>
          </a:stretch>
        </p:blipFill>
        <p:spPr bwMode="auto">
          <a:xfrm>
            <a:off x="4648200" y="1905000"/>
            <a:ext cx="3352800" cy="402336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Use the relationship commands in the Face Relate Group (A) to apply face relationships to selected faces.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The relationship commands define how faces </a:t>
            </a:r>
            <a:r>
              <a:rPr lang="en-US" dirty="0" smtClean="0"/>
              <a:t>are related to each other</a:t>
            </a:r>
            <a:r>
              <a:rPr lang="en-US" dirty="0" smtClean="0"/>
              <a:t>.</a:t>
            </a:r>
          </a:p>
          <a:p>
            <a:pPr marL="177800" indent="-177800" eaLnBrk="1" hangingPunct="1">
              <a:buClr>
                <a:schemeClr val="tx2"/>
              </a:buClr>
              <a:buFont typeface="Wingdings" pitchFamily="2" charset="2"/>
              <a:buChar char="§"/>
            </a:pPr>
            <a:r>
              <a:rPr lang="en-US" dirty="0" smtClean="0"/>
              <a:t>You </a:t>
            </a:r>
            <a:r>
              <a:rPr lang="en-US" dirty="0" smtClean="0"/>
              <a:t>select a face to relate (seed face) and then select a face to relate to (target face).</a:t>
            </a:r>
          </a:p>
          <a:p>
            <a:pPr marL="177800" indent="-177800" eaLnBrk="1" hangingPunct="1">
              <a:buClr>
                <a:schemeClr val="tx2"/>
              </a:buClr>
              <a:buFont typeface="Wingdings" pitchFamily="2" charset="2"/>
              <a:buChar char="§"/>
            </a:pPr>
            <a:r>
              <a:rPr lang="en-US" dirty="0" smtClean="0"/>
              <a:t>The relationship is temporary by default. However, the relationship can be set to permanent (persist).</a:t>
            </a:r>
          </a:p>
          <a:p>
            <a:pPr marL="177800" indent="-177800" eaLnBrk="1" hangingPunct="1">
              <a:buClr>
                <a:schemeClr val="tx2"/>
              </a:buClr>
              <a:buFont typeface="Wingdings" pitchFamily="2" charset="2"/>
              <a:buChar char="§"/>
            </a:pPr>
            <a:r>
              <a:rPr lang="en-US" dirty="0" smtClean="0"/>
              <a:t>Default and persisted relationships detected can be ignored by the system during a solve of a geometric change.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Creating face relationships</a:t>
            </a:r>
            <a:endParaRPr lang="en-US" sz="2800" i="1" dirty="0" smtClean="0"/>
          </a:p>
        </p:txBody>
      </p:sp>
      <p:pic>
        <p:nvPicPr>
          <p:cNvPr id="3" name="Picture 3"/>
          <p:cNvPicPr>
            <a:picLocks noChangeAspect="1" noChangeArrowheads="1"/>
          </p:cNvPicPr>
          <p:nvPr/>
        </p:nvPicPr>
        <p:blipFill>
          <a:blip r:embed="rId3" cstate="print">
            <a:clrChange>
              <a:clrFrom>
                <a:srgbClr val="40FF40"/>
              </a:clrFrom>
              <a:clrTo>
                <a:srgbClr val="40FF40">
                  <a:alpha val="0"/>
                </a:srgbClr>
              </a:clrTo>
            </a:clrChange>
          </a:blip>
          <a:srcRect/>
          <a:stretch>
            <a:fillRect/>
          </a:stretch>
        </p:blipFill>
        <p:spPr bwMode="auto">
          <a:xfrm>
            <a:off x="762000" y="2362200"/>
            <a:ext cx="1310640" cy="12423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04800"/>
            <a:ext cx="6553200" cy="808038"/>
          </a:xfrm>
        </p:spPr>
        <p:txBody>
          <a:bodyPr/>
          <a:lstStyle/>
          <a:p>
            <a:pPr eaLnBrk="1" hangingPunct="1"/>
            <a:r>
              <a:rPr lang="en-US" sz="3200" i="1" dirty="0" smtClean="0"/>
              <a:t>Relationship commands options</a:t>
            </a:r>
            <a:endParaRPr lang="en-US" sz="3200" i="1" dirty="0" smtClean="0"/>
          </a:p>
        </p:txBody>
      </p:sp>
      <p:pic>
        <p:nvPicPr>
          <p:cNvPr id="2" name="Picture 2"/>
          <p:cNvPicPr>
            <a:picLocks noChangeAspect="1" noChangeArrowheads="1"/>
          </p:cNvPicPr>
          <p:nvPr/>
        </p:nvPicPr>
        <p:blipFill>
          <a:blip r:embed="rId3" cstate="print">
            <a:clrChange>
              <a:clrFrom>
                <a:srgbClr val="400040"/>
              </a:clrFrom>
              <a:clrTo>
                <a:srgbClr val="400040">
                  <a:alpha val="0"/>
                </a:srgbClr>
              </a:clrTo>
            </a:clrChange>
          </a:blip>
          <a:srcRect/>
          <a:stretch>
            <a:fillRect/>
          </a:stretch>
        </p:blipFill>
        <p:spPr bwMode="auto">
          <a:xfrm>
            <a:off x="1143000" y="2133600"/>
            <a:ext cx="4819650" cy="657225"/>
          </a:xfrm>
          <a:prstGeom prst="rect">
            <a:avLst/>
          </a:prstGeom>
          <a:noFill/>
          <a:ln w="9525">
            <a:noFill/>
            <a:miter lim="800000"/>
            <a:headEnd/>
            <a:tailEnd/>
          </a:ln>
        </p:spPr>
      </p:pic>
      <p:sp>
        <p:nvSpPr>
          <p:cNvPr id="7" name="Content Placeholder 2"/>
          <p:cNvSpPr>
            <a:spLocks noGrp="1"/>
          </p:cNvSpPr>
          <p:nvPr>
            <p:ph idx="1"/>
          </p:nvPr>
        </p:nvSpPr>
        <p:spPr>
          <a:xfrm>
            <a:off x="533400" y="1600200"/>
            <a:ext cx="8229600" cy="1371600"/>
          </a:xfrm>
        </p:spPr>
        <p:txBody>
          <a:bodyPr/>
          <a:lstStyle/>
          <a:p>
            <a:pPr marL="177800" indent="-177800" eaLnBrk="1" hangingPunct="1">
              <a:buClr>
                <a:schemeClr val="tx2"/>
              </a:buClr>
            </a:pPr>
            <a:r>
              <a:rPr lang="en-US" dirty="0" smtClean="0"/>
              <a:t>This example is for the Coplanar Relationship command.</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Understanding </a:t>
            </a:r>
            <a:r>
              <a:rPr lang="en-US" b="1" dirty="0" smtClean="0"/>
              <a:t>seed</a:t>
            </a:r>
            <a:r>
              <a:rPr lang="en-US" dirty="0" smtClean="0"/>
              <a:t> and </a:t>
            </a:r>
            <a:r>
              <a:rPr lang="en-US" b="1" dirty="0" smtClean="0"/>
              <a:t>target</a:t>
            </a:r>
            <a:r>
              <a:rPr lang="en-US" dirty="0" smtClean="0"/>
              <a:t> faces</a:t>
            </a:r>
          </a:p>
          <a:p>
            <a:endParaRPr lang="en-US" dirty="0" smtClean="0"/>
          </a:p>
          <a:p>
            <a:r>
              <a:rPr lang="en-US" b="1" dirty="0" smtClean="0"/>
              <a:t>Seed face</a:t>
            </a:r>
            <a:br>
              <a:rPr lang="en-US" b="1" dirty="0" smtClean="0"/>
            </a:br>
            <a:endParaRPr lang="en-US" b="1" dirty="0" smtClean="0"/>
          </a:p>
          <a:p>
            <a:pPr marL="177800" indent="-177800" eaLnBrk="1" hangingPunct="1">
              <a:buClr>
                <a:schemeClr val="tx2"/>
              </a:buClr>
              <a:buFont typeface="Wingdings" pitchFamily="2" charset="2"/>
              <a:buChar char="§"/>
            </a:pPr>
            <a:r>
              <a:rPr lang="en-US" dirty="0" smtClean="0"/>
              <a:t>The seed face refers to the initial face selected.</a:t>
            </a:r>
          </a:p>
          <a:p>
            <a:pPr marL="177800" indent="-177800" eaLnBrk="1" hangingPunct="1">
              <a:buClr>
                <a:schemeClr val="tx2"/>
              </a:buClr>
              <a:buFont typeface="Wingdings" pitchFamily="2" charset="2"/>
              <a:buChar char="§"/>
            </a:pPr>
            <a:r>
              <a:rPr lang="en-US" dirty="0" smtClean="0"/>
              <a:t>The seed face is the face to be related.</a:t>
            </a:r>
          </a:p>
          <a:p>
            <a:pPr marL="177800" indent="-177800" eaLnBrk="1" hangingPunct="1">
              <a:buClr>
                <a:schemeClr val="tx2"/>
              </a:buClr>
              <a:buFont typeface="Wingdings" pitchFamily="2" charset="2"/>
              <a:buChar char="§"/>
            </a:pPr>
            <a:r>
              <a:rPr lang="en-US" dirty="0" smtClean="0"/>
              <a:t>The seed face position changes.</a:t>
            </a:r>
          </a:p>
          <a:p>
            <a:pPr marL="177800" indent="-177800" eaLnBrk="1" hangingPunct="1">
              <a:buClr>
                <a:schemeClr val="tx2"/>
              </a:buClr>
              <a:buFont typeface="Wingdings" pitchFamily="2" charset="2"/>
              <a:buChar char="§"/>
            </a:pPr>
            <a:r>
              <a:rPr lang="en-US" dirty="0" smtClean="0"/>
              <a:t>The steering wheel locks onto the seed face.</a:t>
            </a:r>
          </a:p>
          <a:p>
            <a:pPr marL="177800" indent="-177800" eaLnBrk="1" hangingPunct="1">
              <a:buClr>
                <a:schemeClr val="tx2"/>
              </a:buClr>
              <a:buFont typeface="Wingdings" pitchFamily="2" charset="2"/>
              <a:buChar char="§"/>
            </a:pPr>
            <a:r>
              <a:rPr lang="en-US" dirty="0" smtClean="0"/>
              <a:t>More faces can be related simultaneously by adding the faces to a select set. The seed face definition remains.</a:t>
            </a:r>
          </a:p>
          <a:p>
            <a:pPr marL="177800" indent="-177800" eaLnBrk="1" hangingPunct="1">
              <a:buClr>
                <a:schemeClr val="tx2"/>
              </a:buClr>
            </a:pPr>
            <a:endParaRPr lang="en-US" dirty="0" smtClean="0"/>
          </a:p>
        </p:txBody>
      </p:sp>
      <p:sp>
        <p:nvSpPr>
          <p:cNvPr id="6" name="Title 1"/>
          <p:cNvSpPr>
            <a:spLocks noGrp="1"/>
          </p:cNvSpPr>
          <p:nvPr>
            <p:ph type="title"/>
          </p:nvPr>
        </p:nvSpPr>
        <p:spPr>
          <a:xfrm>
            <a:off x="457200" y="304800"/>
            <a:ext cx="6553200" cy="808038"/>
          </a:xfrm>
        </p:spPr>
        <p:txBody>
          <a:bodyPr/>
          <a:lstStyle/>
          <a:p>
            <a:pPr eaLnBrk="1" hangingPunct="1"/>
            <a:r>
              <a:rPr lang="en-US" sz="3200" i="1" dirty="0" smtClean="0"/>
              <a:t>Relationship commands options</a:t>
            </a:r>
            <a:endParaRPr lang="en-US" sz="32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Understanding </a:t>
            </a:r>
            <a:r>
              <a:rPr lang="en-US" b="1" dirty="0" smtClean="0"/>
              <a:t>seed</a:t>
            </a:r>
            <a:r>
              <a:rPr lang="en-US" dirty="0" smtClean="0"/>
              <a:t> and </a:t>
            </a:r>
            <a:r>
              <a:rPr lang="en-US" b="1" dirty="0" smtClean="0"/>
              <a:t>target</a:t>
            </a:r>
            <a:r>
              <a:rPr lang="en-US" dirty="0" smtClean="0"/>
              <a:t> faces</a:t>
            </a:r>
          </a:p>
          <a:p>
            <a:endParaRPr lang="en-US" dirty="0" smtClean="0"/>
          </a:p>
          <a:p>
            <a:r>
              <a:rPr lang="en-US" b="1" dirty="0" smtClean="0"/>
              <a:t>Target face</a:t>
            </a:r>
            <a:br>
              <a:rPr lang="en-US" b="1" dirty="0" smtClean="0"/>
            </a:br>
            <a:endParaRPr lang="en-US" b="1" dirty="0" smtClean="0"/>
          </a:p>
          <a:p>
            <a:pPr marL="177800" indent="-177800" eaLnBrk="1" hangingPunct="1">
              <a:buClr>
                <a:schemeClr val="tx2"/>
              </a:buClr>
              <a:buFont typeface="Wingdings" pitchFamily="2" charset="2"/>
              <a:buChar char="§"/>
            </a:pPr>
            <a:r>
              <a:rPr lang="en-US" dirty="0" smtClean="0"/>
              <a:t>The target face defines the relationship to be applied to the seed face.</a:t>
            </a:r>
          </a:p>
          <a:p>
            <a:pPr marL="177800" indent="-177800" eaLnBrk="1" hangingPunct="1">
              <a:buClr>
                <a:schemeClr val="tx2"/>
              </a:buClr>
              <a:buFont typeface="Wingdings" pitchFamily="2" charset="2"/>
              <a:buChar char="§"/>
            </a:pPr>
            <a:r>
              <a:rPr lang="en-US" dirty="0" smtClean="0"/>
              <a:t>The target face does not change during the relate command.</a:t>
            </a:r>
          </a:p>
          <a:p>
            <a:pPr marL="177800" indent="-177800" eaLnBrk="1" hangingPunct="1">
              <a:buClr>
                <a:schemeClr val="tx2"/>
              </a:buClr>
              <a:buFont typeface="Wingdings" pitchFamily="2" charset="2"/>
              <a:buChar char="§"/>
            </a:pPr>
            <a:r>
              <a:rPr lang="en-US" dirty="0" smtClean="0"/>
              <a:t>There can only be one target face.</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5" name="Title 1"/>
          <p:cNvSpPr>
            <a:spLocks noGrp="1"/>
          </p:cNvSpPr>
          <p:nvPr>
            <p:ph type="title"/>
          </p:nvPr>
        </p:nvSpPr>
        <p:spPr>
          <a:xfrm>
            <a:off x="457200" y="304800"/>
            <a:ext cx="6553200" cy="808038"/>
          </a:xfrm>
        </p:spPr>
        <p:txBody>
          <a:bodyPr/>
          <a:lstStyle/>
          <a:p>
            <a:pPr eaLnBrk="1" hangingPunct="1"/>
            <a:r>
              <a:rPr lang="en-US" sz="3200" i="1" dirty="0" smtClean="0"/>
              <a:t>Relationship commands options</a:t>
            </a:r>
            <a:endParaRPr lang="en-US" sz="3200"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Face relationships </a:t>
            </a:r>
            <a:r>
              <a:rPr lang="en-US" dirty="0" smtClean="0"/>
              <a:t>applied </a:t>
            </a:r>
            <a:r>
              <a:rPr lang="en-US" dirty="0" smtClean="0"/>
              <a:t>are </a:t>
            </a:r>
            <a:r>
              <a:rPr lang="en-US" dirty="0" smtClean="0"/>
              <a:t>temporary by default.</a:t>
            </a:r>
          </a:p>
          <a:p>
            <a:pPr marL="177800" indent="-177800" eaLnBrk="1" hangingPunct="1">
              <a:buClr>
                <a:schemeClr val="tx2"/>
              </a:buClr>
              <a:buFont typeface="Wingdings" pitchFamily="2" charset="2"/>
              <a:buChar char="§"/>
            </a:pPr>
            <a:r>
              <a:rPr lang="en-US" dirty="0" smtClean="0"/>
              <a:t>These relationships are ignored if that specific relationship is not turned on in Live Rules.</a:t>
            </a:r>
          </a:p>
          <a:p>
            <a:pPr marL="177800" indent="-177800" eaLnBrk="1" hangingPunct="1">
              <a:buClr>
                <a:schemeClr val="tx2"/>
              </a:buClr>
              <a:buFont typeface="Wingdings" pitchFamily="2" charset="2"/>
              <a:buChar char="§"/>
            </a:pPr>
            <a:r>
              <a:rPr lang="en-US" dirty="0" smtClean="0"/>
              <a:t>The Persist option </a:t>
            </a:r>
            <a:r>
              <a:rPr lang="en-US" dirty="0" smtClean="0"/>
              <a:t>is </a:t>
            </a:r>
            <a:r>
              <a:rPr lang="en-US" dirty="0" smtClean="0"/>
              <a:t>located on the </a:t>
            </a:r>
            <a:r>
              <a:rPr lang="en-US" dirty="0" smtClean="0"/>
              <a:t>Face Relationship command bar.</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177800" indent="-177800" eaLnBrk="1" hangingPunct="1">
              <a:buClr>
                <a:schemeClr val="tx2"/>
              </a:buClr>
              <a:buFont typeface="Wingdings" pitchFamily="2" charset="2"/>
              <a:buChar char="§"/>
            </a:pPr>
            <a:r>
              <a:rPr lang="en-US" dirty="0" smtClean="0"/>
              <a:t>A persistent relationship is always detected by the system during a synchronous command.</a:t>
            </a:r>
          </a:p>
          <a:p>
            <a:pPr marL="177800" indent="-177800" eaLnBrk="1" hangingPunct="1">
              <a:buClr>
                <a:schemeClr val="tx2"/>
              </a:buClr>
              <a:buFont typeface="Wingdings" pitchFamily="2" charset="2"/>
              <a:buChar char="§"/>
            </a:pPr>
            <a:r>
              <a:rPr lang="en-US" dirty="0" smtClean="0"/>
              <a:t>Persistent relationships are stored in the Relationships collector in </a:t>
            </a:r>
            <a:r>
              <a:rPr lang="en-US" dirty="0" err="1" smtClean="0"/>
              <a:t>PathFinder</a:t>
            </a:r>
            <a:r>
              <a:rPr lang="en-US" dirty="0" smtClean="0"/>
              <a: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6" name="Title 1"/>
          <p:cNvSpPr>
            <a:spLocks noGrp="1"/>
          </p:cNvSpPr>
          <p:nvPr>
            <p:ph type="title"/>
          </p:nvPr>
        </p:nvSpPr>
        <p:spPr>
          <a:xfrm>
            <a:off x="457200" y="355600"/>
            <a:ext cx="6553200" cy="808038"/>
          </a:xfrm>
        </p:spPr>
        <p:txBody>
          <a:bodyPr/>
          <a:lstStyle/>
          <a:p>
            <a:pPr eaLnBrk="1" hangingPunct="1"/>
            <a:r>
              <a:rPr lang="en-US" sz="3200" i="1" dirty="0" smtClean="0"/>
              <a:t>Relationship commands options</a:t>
            </a:r>
            <a:br>
              <a:rPr lang="en-US" sz="3200" i="1" dirty="0" smtClean="0"/>
            </a:br>
            <a:r>
              <a:rPr lang="en-US" sz="3200" i="1" dirty="0" smtClean="0"/>
              <a:t>(Persist)</a:t>
            </a:r>
            <a:endParaRPr lang="en-US" sz="3200" i="1" dirty="0" smtClean="0"/>
          </a:p>
        </p:txBody>
      </p:sp>
      <p:pic>
        <p:nvPicPr>
          <p:cNvPr id="7" name="Picture 2"/>
          <p:cNvPicPr>
            <a:picLocks noChangeAspect="1" noChangeArrowheads="1"/>
          </p:cNvPicPr>
          <p:nvPr/>
        </p:nvPicPr>
        <p:blipFill>
          <a:blip r:embed="rId3" cstate="print">
            <a:clrChange>
              <a:clrFrom>
                <a:srgbClr val="400040"/>
              </a:clrFrom>
              <a:clrTo>
                <a:srgbClr val="400040">
                  <a:alpha val="0"/>
                </a:srgbClr>
              </a:clrTo>
            </a:clrChange>
          </a:blip>
          <a:srcRect/>
          <a:stretch>
            <a:fillRect/>
          </a:stretch>
        </p:blipFill>
        <p:spPr bwMode="auto">
          <a:xfrm>
            <a:off x="762000" y="2971800"/>
            <a:ext cx="4819650" cy="657225"/>
          </a:xfrm>
          <a:prstGeom prst="rect">
            <a:avLst/>
          </a:prstGeom>
          <a:noFill/>
          <a:ln w="9525">
            <a:noFill/>
            <a:miter lim="800000"/>
            <a:headEnd/>
            <a:tailEnd/>
          </a:ln>
        </p:spPr>
      </p:pic>
      <p:sp>
        <p:nvSpPr>
          <p:cNvPr id="8" name="Up Arrow 7"/>
          <p:cNvSpPr/>
          <p:nvPr/>
        </p:nvSpPr>
        <p:spPr bwMode="auto">
          <a:xfrm>
            <a:off x="3733800" y="3505200"/>
            <a:ext cx="304800" cy="457200"/>
          </a:xfrm>
          <a:prstGeom prst="upArrow">
            <a:avLst/>
          </a:prstGeom>
          <a:solidFill>
            <a:srgbClr val="FF0000"/>
          </a:solidFill>
          <a:ln w="2857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 persistent relationship can be deleted using the relationships context menu in </a:t>
            </a:r>
            <a:r>
              <a:rPr lang="en-US" dirty="0" err="1" smtClean="0"/>
              <a:t>PathFinder</a:t>
            </a:r>
            <a:r>
              <a:rPr lang="en-US" dirty="0" smtClean="0"/>
              <a:t>.</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A persistent relationship on a face in a select set can be turned off in Advanced Live Rules. If turned off, the persistent relationship is deleted after command completes.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Relate options (Persist)</a:t>
            </a:r>
          </a:p>
        </p:txBody>
      </p:sp>
      <p:pic>
        <p:nvPicPr>
          <p:cNvPr id="2" name="Picture 2" descr="C:\V103\selfPaced\se103\english\docs\graphics\bj\part_constraint\relationships_collector.gif"/>
          <p:cNvPicPr>
            <a:picLocks noChangeAspect="1" noChangeArrowheads="1"/>
          </p:cNvPicPr>
          <p:nvPr/>
        </p:nvPicPr>
        <p:blipFill>
          <a:blip r:embed="rId3" cstate="print"/>
          <a:srcRect/>
          <a:stretch>
            <a:fillRect/>
          </a:stretch>
        </p:blipFill>
        <p:spPr bwMode="auto">
          <a:xfrm>
            <a:off x="1295400" y="2438400"/>
            <a:ext cx="1647825" cy="1752600"/>
          </a:xfrm>
          <a:prstGeom prst="rect">
            <a:avLst/>
          </a:prstGeom>
          <a:noFill/>
          <a:ln>
            <a:solidFill>
              <a:schemeClr val="accent4"/>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Working with face relationships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12935</TotalTime>
  <Words>1194</Words>
  <Application>Microsoft Office PowerPoint</Application>
  <PresentationFormat>On-screen Show (4:3)</PresentationFormat>
  <Paragraphs>258</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Siemens_PLM_Grey_Template</vt:lpstr>
      <vt:lpstr>Solid Edge ST4 Training  Working with face relationships </vt:lpstr>
      <vt:lpstr>Face relationships overview</vt:lpstr>
      <vt:lpstr>Face relationships overview</vt:lpstr>
      <vt:lpstr>Creating face relationships</vt:lpstr>
      <vt:lpstr>Relationship commands options</vt:lpstr>
      <vt:lpstr>Relationship commands options</vt:lpstr>
      <vt:lpstr>Relationship commands options</vt:lpstr>
      <vt:lpstr>Relationship commands options (Persist)</vt:lpstr>
      <vt:lpstr>Relate options (Persist)</vt:lpstr>
      <vt:lpstr>Relationship command options</vt:lpstr>
      <vt:lpstr>Face relationship options</vt:lpstr>
      <vt:lpstr>Relationships</vt:lpstr>
      <vt:lpstr>Workflow for relating faces</vt:lpstr>
      <vt:lpstr>Workflow for relating faces</vt:lpstr>
      <vt:lpstr>Relationships activities</vt:lpstr>
      <vt:lpstr>Live Rules</vt:lpstr>
      <vt:lpstr>Detected face relationships</vt:lpstr>
      <vt:lpstr>Detected face relationships</vt:lpstr>
      <vt:lpstr>Working with Live Rules</vt:lpstr>
      <vt:lpstr>Working with Live Rules</vt:lpstr>
      <vt:lpstr>Working with Live Rules</vt:lpstr>
      <vt:lpstr>Live Rules Advanced</vt:lpstr>
      <vt:lpstr>Detected rules</vt:lpstr>
      <vt:lpstr>Detected rules context menu</vt:lpstr>
      <vt:lpstr>Detected rules context menu</vt:lpstr>
      <vt:lpstr>Pause a synchronous modeling edit</vt:lpstr>
      <vt:lpstr>Pause a synchronous modeling edit</vt:lpstr>
      <vt:lpstr>Editing detected relationships workflow </vt:lpstr>
      <vt:lpstr>Editing detected relationships workflow </vt:lpstr>
      <vt:lpstr>Editing detected relationships workflow </vt:lpstr>
      <vt:lpstr>Using variables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face relationships</dc:title>
  <dc:creator>Douglas C. Stainbrook</dc:creator>
  <cp:lastModifiedBy>alogan</cp:lastModifiedBy>
  <cp:revision>749</cp:revision>
  <cp:lastPrinted>2005-10-17T08:52:43Z</cp:lastPrinted>
  <dcterms:created xsi:type="dcterms:W3CDTF">2008-09-25T15:14:36Z</dcterms:created>
  <dcterms:modified xsi:type="dcterms:W3CDTF">2011-06-30T18:21:37Z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