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8"/>
  </p:notesMasterIdLst>
  <p:handoutMasterIdLst>
    <p:handoutMasterId r:id="rId19"/>
  </p:handoutMasterIdLst>
  <p:sldIdLst>
    <p:sldId id="350" r:id="rId6"/>
    <p:sldId id="404" r:id="rId7"/>
    <p:sldId id="405" r:id="rId8"/>
    <p:sldId id="406" r:id="rId9"/>
    <p:sldId id="407" r:id="rId10"/>
    <p:sldId id="410" r:id="rId11"/>
    <p:sldId id="411" r:id="rId12"/>
    <p:sldId id="408" r:id="rId13"/>
    <p:sldId id="414" r:id="rId14"/>
    <p:sldId id="412" r:id="rId15"/>
    <p:sldId id="413" r:id="rId16"/>
    <p:sldId id="418" r:id="rId17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  <a:srgbClr val="1F1FE1"/>
    <a:srgbClr val="91AAAA"/>
    <a:srgbClr val="AFB9C3"/>
    <a:srgbClr val="919BA5"/>
    <a:srgbClr val="D0D3DA"/>
    <a:srgbClr val="A0B6C0"/>
    <a:srgbClr val="FFD5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82" autoAdjust="0"/>
    <p:restoredTop sz="94989" autoAdjust="0"/>
  </p:normalViewPr>
  <p:slideViewPr>
    <p:cSldViewPr>
      <p:cViewPr>
        <p:scale>
          <a:sx n="90" d="100"/>
          <a:sy n="90" d="100"/>
        </p:scale>
        <p:origin x="-62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680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fld id="{14030EA5-0D25-46AF-9CD1-31BA56CA32A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fld id="{9FC1193D-FE16-435B-A8A8-B7E9C7477BC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F9CA54-5C2B-43EA-A296-02BA50FAAC06}" type="slidenum">
              <a:rPr lang="de-DE" smtClean="0"/>
              <a:pPr/>
              <a:t>1</a:t>
            </a:fld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10</a:t>
            </a:fld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11</a:t>
            </a:fld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12</a:t>
            </a:fld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2</a:t>
            </a:fld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3</a:t>
            </a:fld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4</a:t>
            </a:fld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5</a:t>
            </a:fld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6</a:t>
            </a:fld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7</a:t>
            </a:fld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8</a:t>
            </a:fld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9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8"/>
          <p:cNvSpPr txBox="1">
            <a:spLocks noChangeArrowheads="1"/>
          </p:cNvSpPr>
          <p:nvPr/>
        </p:nvSpPr>
        <p:spPr bwMode="auto">
          <a:xfrm>
            <a:off x="555625" y="6272213"/>
            <a:ext cx="819308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spcBef>
                <a:spcPct val="50000"/>
              </a:spcBef>
              <a:defRPr/>
            </a:pPr>
            <a:endParaRPr lang="en-US" sz="1200" b="1" dirty="0">
              <a:solidFill>
                <a:schemeClr val="bg2"/>
              </a:solidFill>
            </a:endParaRPr>
          </a:p>
          <a:p>
            <a:pPr algn="r">
              <a:spcBef>
                <a:spcPct val="50000"/>
              </a:spcBef>
              <a:defRPr/>
            </a:pPr>
            <a:r>
              <a:rPr lang="en-US" dirty="0">
                <a:solidFill>
                  <a:schemeClr val="bg2"/>
                </a:solidFill>
              </a:rPr>
              <a:t>© </a:t>
            </a:r>
            <a:r>
              <a:rPr lang="en-US" dirty="0" smtClean="0">
                <a:solidFill>
                  <a:schemeClr val="bg2"/>
                </a:solidFill>
              </a:rPr>
              <a:t>2011. </a:t>
            </a:r>
            <a:r>
              <a:rPr lang="en-US" dirty="0">
                <a:solidFill>
                  <a:schemeClr val="bg2"/>
                </a:solidFill>
              </a:rPr>
              <a:t>Siemens Product Lifecycle Management Software Inc. All rights reserved</a:t>
            </a:r>
          </a:p>
        </p:txBody>
      </p:sp>
      <p:grpSp>
        <p:nvGrpSpPr>
          <p:cNvPr id="5" name="Group 164"/>
          <p:cNvGrpSpPr>
            <a:grpSpLocks/>
          </p:cNvGrpSpPr>
          <p:nvPr/>
        </p:nvGrpSpPr>
        <p:grpSpPr bwMode="auto">
          <a:xfrm>
            <a:off x="287338" y="260350"/>
            <a:ext cx="8856662" cy="973138"/>
            <a:chOff x="181" y="164"/>
            <a:chExt cx="5579" cy="613"/>
          </a:xfrm>
        </p:grpSpPr>
        <p:sp>
          <p:nvSpPr>
            <p:cNvPr id="6" name="Rectangle 160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81" y="164"/>
              <a:ext cx="5579" cy="613"/>
            </a:xfrm>
            <a:prstGeom prst="rect">
              <a:avLst/>
            </a:prstGeom>
            <a:solidFill>
              <a:srgbClr val="FE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000">
                <a:solidFill>
                  <a:srgbClr val="FFFFFF"/>
                </a:solidFill>
              </a:endParaRPr>
            </a:p>
          </p:txBody>
        </p:sp>
        <p:pic>
          <p:nvPicPr>
            <p:cNvPr id="7" name="Picture 163" descr="sie_logo_petrol_rgb_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36" y="267"/>
              <a:ext cx="100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Text Box 165"/>
          <p:cNvSpPr txBox="1">
            <a:spLocks noChangeArrowheads="1"/>
          </p:cNvSpPr>
          <p:nvPr/>
        </p:nvSpPr>
        <p:spPr bwMode="auto">
          <a:xfrm>
            <a:off x="5105400" y="6488113"/>
            <a:ext cx="3651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 eaLnBrk="0" hangingPunct="0">
              <a:defRPr/>
            </a:pPr>
            <a:r>
              <a:rPr lang="en-US" sz="1200">
                <a:solidFill>
                  <a:srgbClr val="000000"/>
                </a:solidFill>
              </a:rPr>
              <a:t>Siemens PLM Software</a:t>
            </a:r>
          </a:p>
        </p:txBody>
      </p:sp>
      <p:sp>
        <p:nvSpPr>
          <p:cNvPr id="4252" name="Rectangle 156"/>
          <p:cNvSpPr>
            <a:spLocks noGrp="1" noChangeArrowheads="1"/>
          </p:cNvSpPr>
          <p:nvPr>
            <p:ph type="ctrTitle" sz="quarter"/>
          </p:nvPr>
        </p:nvSpPr>
        <p:spPr>
          <a:xfrm>
            <a:off x="539750" y="1420813"/>
            <a:ext cx="8208963" cy="1246187"/>
          </a:xfrm>
        </p:spPr>
        <p:txBody>
          <a:bodyPr anchor="t"/>
          <a:lstStyle>
            <a:lvl1pPr>
              <a:lnSpc>
                <a:spcPts val="48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253" name="Rectangle 15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9750" y="2770188"/>
            <a:ext cx="8208963" cy="15113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3" y="263525"/>
            <a:ext cx="2051050" cy="6010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50" y="263525"/>
            <a:ext cx="6005513" cy="6010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592263"/>
            <a:ext cx="4027488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592263"/>
            <a:ext cx="402907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77"/>
          <p:cNvGrpSpPr>
            <a:grpSpLocks/>
          </p:cNvGrpSpPr>
          <p:nvPr/>
        </p:nvGrpSpPr>
        <p:grpSpPr bwMode="auto">
          <a:xfrm>
            <a:off x="287338" y="260350"/>
            <a:ext cx="8856662" cy="973138"/>
            <a:chOff x="181" y="164"/>
            <a:chExt cx="5579" cy="613"/>
          </a:xfrm>
        </p:grpSpPr>
        <p:sp>
          <p:nvSpPr>
            <p:cNvPr id="1197" name="Rectangle 173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81" y="164"/>
              <a:ext cx="5579" cy="613"/>
            </a:xfrm>
            <a:prstGeom prst="rect">
              <a:avLst/>
            </a:prstGeom>
            <a:solidFill>
              <a:srgbClr val="FE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000">
                <a:solidFill>
                  <a:srgbClr val="FFFFFF"/>
                </a:solidFill>
              </a:endParaRPr>
            </a:p>
          </p:txBody>
        </p:sp>
        <p:pic>
          <p:nvPicPr>
            <p:cNvPr id="1033" name="Picture 176" descr="sie_logo_petrol_rgb_2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536" y="267"/>
              <a:ext cx="100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16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92263"/>
            <a:ext cx="8208963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90" name="Text Box 166"/>
          <p:cNvSpPr txBox="1">
            <a:spLocks noChangeArrowheads="1"/>
          </p:cNvSpPr>
          <p:nvPr/>
        </p:nvSpPr>
        <p:spPr bwMode="auto">
          <a:xfrm>
            <a:off x="554038" y="6488113"/>
            <a:ext cx="8778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eaLnBrk="0" hangingPunct="0">
              <a:defRPr/>
            </a:pPr>
            <a:r>
              <a:rPr lang="en-US" sz="1200">
                <a:solidFill>
                  <a:srgbClr val="000000"/>
                </a:solidFill>
              </a:rPr>
              <a:t>Page </a:t>
            </a:r>
            <a:fld id="{1DB5F747-68FE-44B2-BD76-9A4C5465C67D}" type="slidenum">
              <a:rPr lang="en-US" sz="1200">
                <a:solidFill>
                  <a:srgbClr val="000000"/>
                </a:solidFill>
              </a:rPr>
              <a:pPr eaLnBrk="0" hangingPunct="0">
                <a:defRPr/>
              </a:pPr>
              <a:t>‹#›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029" name="Rectangle 168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263525"/>
            <a:ext cx="6140450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93" name="Text Box 169"/>
          <p:cNvSpPr txBox="1">
            <a:spLocks noChangeArrowheads="1"/>
          </p:cNvSpPr>
          <p:nvPr/>
        </p:nvSpPr>
        <p:spPr bwMode="auto">
          <a:xfrm>
            <a:off x="555625" y="6272213"/>
            <a:ext cx="819308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spcBef>
                <a:spcPct val="50000"/>
              </a:spcBef>
              <a:defRPr/>
            </a:pPr>
            <a:endParaRPr lang="en-US" sz="1200" b="1" dirty="0">
              <a:solidFill>
                <a:schemeClr val="bg2"/>
              </a:solidFill>
            </a:endParaRPr>
          </a:p>
          <a:p>
            <a:pPr algn="r">
              <a:spcBef>
                <a:spcPct val="50000"/>
              </a:spcBef>
              <a:defRPr/>
            </a:pPr>
            <a:r>
              <a:rPr lang="en-US" dirty="0">
                <a:solidFill>
                  <a:schemeClr val="bg2"/>
                </a:solidFill>
              </a:rPr>
              <a:t>© </a:t>
            </a:r>
            <a:r>
              <a:rPr lang="en-US" dirty="0" smtClean="0">
                <a:solidFill>
                  <a:schemeClr val="bg2"/>
                </a:solidFill>
              </a:rPr>
              <a:t>2011. </a:t>
            </a:r>
            <a:r>
              <a:rPr lang="en-US" dirty="0">
                <a:solidFill>
                  <a:schemeClr val="bg2"/>
                </a:solidFill>
              </a:rPr>
              <a:t>Siemens Product Lifecycle Management Software Inc. All rights reserved</a:t>
            </a:r>
          </a:p>
        </p:txBody>
      </p:sp>
      <p:sp>
        <p:nvSpPr>
          <p:cNvPr id="1194" name="Text Box 170"/>
          <p:cNvSpPr txBox="1">
            <a:spLocks noChangeArrowheads="1"/>
          </p:cNvSpPr>
          <p:nvPr/>
        </p:nvSpPr>
        <p:spPr bwMode="auto">
          <a:xfrm>
            <a:off x="5105400" y="6488113"/>
            <a:ext cx="3651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 eaLnBrk="0" hangingPunct="0">
              <a:defRPr/>
            </a:pPr>
            <a:r>
              <a:rPr lang="en-US" sz="1200">
                <a:solidFill>
                  <a:srgbClr val="000000"/>
                </a:solidFill>
              </a:rPr>
              <a:t>Siemens PLM Software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5" r:id="rId1"/>
    <p:sldLayoutId id="2147484525" r:id="rId2"/>
    <p:sldLayoutId id="2147484526" r:id="rId3"/>
    <p:sldLayoutId id="2147484527" r:id="rId4"/>
    <p:sldLayoutId id="2147484528" r:id="rId5"/>
    <p:sldLayoutId id="2147484529" r:id="rId6"/>
    <p:sldLayoutId id="2147484530" r:id="rId7"/>
    <p:sldLayoutId id="2147484531" r:id="rId8"/>
    <p:sldLayoutId id="2147484532" r:id="rId9"/>
    <p:sldLayoutId id="2147484533" r:id="rId10"/>
    <p:sldLayoutId id="214748453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190500" indent="-188913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381000" indent="-188913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573088" indent="-190500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763588" indent="-188913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1220788" indent="-188913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1677988" indent="-188913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135188" indent="-188913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2592388" indent="-188913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828800"/>
            <a:ext cx="8208963" cy="1246187"/>
          </a:xfrm>
        </p:spPr>
        <p:txBody>
          <a:bodyPr/>
          <a:lstStyle/>
          <a:p>
            <a:pPr algn="ctr"/>
            <a:r>
              <a:rPr lang="en-US" i="1" dirty="0" smtClean="0"/>
              <a:t>Solid Edge </a:t>
            </a:r>
            <a:r>
              <a:rPr lang="en-US" i="1" dirty="0" smtClean="0"/>
              <a:t>ST4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Training</a:t>
            </a:r>
            <a:br>
              <a:rPr lang="en-US" i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Constructing treatment features</a:t>
            </a:r>
            <a:br>
              <a:rPr lang="en-US" dirty="0" smtClean="0"/>
            </a:br>
            <a:endParaRPr lang="en-US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</a:pPr>
            <a:r>
              <a:rPr lang="en-US" b="1" dirty="0" smtClean="0"/>
              <a:t>Chamfer command</a:t>
            </a:r>
          </a:p>
          <a:p>
            <a:pPr marL="177800" indent="-177800" eaLnBrk="1" hangingPunct="1">
              <a:buClr>
                <a:schemeClr val="tx2"/>
              </a:buClr>
            </a:pPr>
            <a:r>
              <a:rPr lang="en-US" dirty="0" smtClean="0"/>
              <a:t>Constructs a chamfer between two faces along their common edge.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Creating chamfer features</a:t>
            </a:r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Chamfers</a:t>
            </a:r>
            <a:endParaRPr lang="en-US" sz="2800" i="1" dirty="0" smtClean="0"/>
          </a:p>
        </p:txBody>
      </p:sp>
      <p:pic>
        <p:nvPicPr>
          <p:cNvPr id="6146" name="Picture 2" descr="C:\V103\selfPaced\se103\english\docs\graphics\bj\treatment_features\chamf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362200"/>
            <a:ext cx="400050" cy="150495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You can use the Thicken command to add thickness to a part.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Or use the Thin Wall command to thin a part.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Thickening and thinning parts</a:t>
            </a:r>
          </a:p>
        </p:txBody>
      </p:sp>
      <p:pic>
        <p:nvPicPr>
          <p:cNvPr id="7170" name="Picture 2" descr="C:\V103\selfPaced\se103\english\graphic_library\thicken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133600"/>
            <a:ext cx="4905375" cy="1514475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  <p:pic>
        <p:nvPicPr>
          <p:cNvPr id="7171" name="Picture 3" descr="C:\V103\selfPaced\se103\english\graphic_library\thin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4648200"/>
            <a:ext cx="3933825" cy="1400175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Thicken feature workflow</a:t>
            </a:r>
            <a:br>
              <a:rPr lang="en-US" dirty="0" smtClean="0"/>
            </a:b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Thin wall feature workflow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Things to consider when using thin walls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Create a plastic part using Thin Wall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Model an oil pan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Thickening and thinning parts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0" indent="233363" eaLnBrk="1" hangingPunct="1">
              <a:buClr>
                <a:schemeClr val="tx2"/>
              </a:buClr>
            </a:pPr>
            <a:r>
              <a:rPr lang="en-US" dirty="0" smtClean="0"/>
              <a:t>Treatment features are those which affect a model’s existing edges or faces. You construct treatment features by applying face and edge treatments, such as drafts, rounds, and thin wall to the part.</a:t>
            </a:r>
            <a:br>
              <a:rPr lang="en-US" dirty="0" smtClean="0"/>
            </a:b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</a:pPr>
            <a:r>
              <a:rPr lang="en-US" dirty="0" smtClean="0"/>
              <a:t>Treatment feature types within Solid Edge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 </a:t>
            </a:r>
            <a:r>
              <a:rPr lang="en-US" b="1" dirty="0" smtClean="0"/>
              <a:t>round</a:t>
            </a:r>
            <a:r>
              <a:rPr lang="en-US" dirty="0" smtClean="0"/>
              <a:t> feature applies a constant radius to one or more part edges. 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 </a:t>
            </a:r>
            <a:r>
              <a:rPr lang="en-US" b="1" dirty="0" smtClean="0"/>
              <a:t>blend</a:t>
            </a:r>
            <a:r>
              <a:rPr lang="en-US" dirty="0" smtClean="0"/>
              <a:t> feature applies a variable radius to one or more part edges or blends between two faces. 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 </a:t>
            </a:r>
            <a:r>
              <a:rPr lang="en-US" b="1" dirty="0" smtClean="0"/>
              <a:t>draft</a:t>
            </a:r>
            <a:r>
              <a:rPr lang="en-US" dirty="0" smtClean="0"/>
              <a:t> feature tilts an existing part face to a specified angle relative to a reference plane. 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The </a:t>
            </a:r>
            <a:r>
              <a:rPr lang="en-US" b="1" dirty="0" smtClean="0"/>
              <a:t>thin wall</a:t>
            </a:r>
            <a:r>
              <a:rPr lang="en-US" dirty="0" smtClean="0"/>
              <a:t> feature is useful</a:t>
            </a:r>
            <a:br>
              <a:rPr lang="en-US" dirty="0" smtClean="0"/>
            </a:br>
            <a:r>
              <a:rPr lang="en-US" dirty="0" smtClean="0"/>
              <a:t>in plastic part modeling to</a:t>
            </a:r>
            <a:br>
              <a:rPr lang="en-US" dirty="0" smtClean="0"/>
            </a:br>
            <a:r>
              <a:rPr lang="en-US" dirty="0" smtClean="0"/>
              <a:t>create a shell of a part.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Treatment features</a:t>
            </a:r>
            <a:endParaRPr lang="en-US" sz="2800" i="1" dirty="0" smtClean="0"/>
          </a:p>
        </p:txBody>
      </p:sp>
      <p:pic>
        <p:nvPicPr>
          <p:cNvPr id="1026" name="Picture 2" descr="C:\V103\selfPaced\se103\english\docs\graphics\bj\treatment_features\treatment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4572000"/>
            <a:ext cx="4476750" cy="1533525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0" indent="339725"/>
            <a:r>
              <a:rPr lang="en-US" dirty="0" smtClean="0"/>
              <a:t>For best results, add treatment features to your model as late as possible in the design process.</a:t>
            </a:r>
            <a:br>
              <a:rPr lang="en-US" dirty="0" smtClean="0"/>
            </a:br>
            <a:endParaRPr lang="en-US" dirty="0" smtClean="0"/>
          </a:p>
          <a:p>
            <a:pPr marL="0" indent="339725"/>
            <a:r>
              <a:rPr lang="en-US" dirty="0" smtClean="0"/>
              <a:t>In particular, it is preferable to round edges after constructing thin-walls. If a draft is crucial for positioning other features, construct the draft just before you define the other features. Although you can construct a treatment feature at any time, non critical features can complicate the display of the part in orthogonal views (especially the presence of drafted faces).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76693" y="373912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When to add treatment</a:t>
            </a:r>
            <a:br>
              <a:rPr lang="en-US" sz="3200" i="1" dirty="0" smtClean="0"/>
            </a:br>
            <a:r>
              <a:rPr lang="en-US" sz="3200" i="1" dirty="0" smtClean="0"/>
              <a:t>features to models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0" indent="339725" eaLnBrk="1" hangingPunct="1">
              <a:buClr>
                <a:schemeClr val="tx2"/>
              </a:buClr>
            </a:pPr>
            <a:r>
              <a:rPr lang="en-US" dirty="0" smtClean="0"/>
              <a:t>Use rounding to replace a model's sharp edges with a smooth, rounded surface to improve its appearance or function. Rounding is edge-based, which means you can only round edges.</a:t>
            </a:r>
          </a:p>
          <a:p>
            <a:pPr marL="0" indent="339725" eaLnBrk="1" hangingPunct="1">
              <a:buClr>
                <a:schemeClr val="tx2"/>
              </a:buClr>
            </a:pPr>
            <a:endParaRPr lang="en-US" dirty="0" smtClean="0"/>
          </a:p>
          <a:p>
            <a:pPr marL="0" indent="339725" eaLnBrk="1" hangingPunct="1">
              <a:buClr>
                <a:schemeClr val="tx2"/>
              </a:buClr>
            </a:pPr>
            <a:endParaRPr lang="en-US" dirty="0" smtClean="0"/>
          </a:p>
          <a:p>
            <a:pPr marL="0" indent="339725" eaLnBrk="1" hangingPunct="1">
              <a:buClr>
                <a:schemeClr val="tx2"/>
              </a:buClr>
            </a:pPr>
            <a:endParaRPr lang="en-US" dirty="0" smtClean="0"/>
          </a:p>
          <a:p>
            <a:pPr marL="0" indent="339725" eaLnBrk="1" hangingPunct="1">
              <a:buClr>
                <a:schemeClr val="tx2"/>
              </a:buClr>
            </a:pPr>
            <a:endParaRPr lang="en-US" dirty="0" smtClean="0"/>
          </a:p>
          <a:p>
            <a:pPr marL="0" indent="339725" eaLnBrk="1" hangingPunct="1">
              <a:buClr>
                <a:schemeClr val="tx2"/>
              </a:buClr>
            </a:pPr>
            <a:endParaRPr lang="en-US" dirty="0" smtClean="0"/>
          </a:p>
          <a:p>
            <a:pPr marL="0" indent="339725" eaLnBrk="1" hangingPunct="1">
              <a:buClr>
                <a:schemeClr val="tx2"/>
              </a:buClr>
            </a:pPr>
            <a:endParaRPr lang="en-US" dirty="0" smtClean="0"/>
          </a:p>
          <a:p>
            <a:pPr marL="0" indent="339725" eaLnBrk="1" hangingPunct="1">
              <a:buClr>
                <a:schemeClr val="tx2"/>
              </a:buClr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constant rounding radius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Variable radius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blend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Rounding and blending</a:t>
            </a:r>
            <a:endParaRPr lang="en-US" sz="2800" i="1" dirty="0" smtClean="0"/>
          </a:p>
        </p:txBody>
      </p:sp>
      <p:pic>
        <p:nvPicPr>
          <p:cNvPr id="2050" name="Picture 2" descr="C:\V103\selfPaced\se103\english\graphic_library\blend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743200"/>
            <a:ext cx="3705225" cy="1343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Choose the Round command      located on the Home </a:t>
            </a:r>
            <a:r>
              <a:rPr lang="en-US" dirty="0" err="1" smtClean="0"/>
              <a:t>tab→Solids</a:t>
            </a:r>
            <a:r>
              <a:rPr lang="en-US" dirty="0" smtClean="0"/>
              <a:t> group.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On the Round command bar, use the Select menu (1) to specify the element that you want to round (chain, edge/corner, face, loop, all fillets or all rounds).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Select the elements you want to round. When an edge is selected, you'll see a dynamic preview of the round.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Rounding workflow</a:t>
            </a:r>
            <a:endParaRPr lang="en-US" sz="2800" i="1" dirty="0" smtClean="0"/>
          </a:p>
        </p:txBody>
      </p:sp>
      <p:pic>
        <p:nvPicPr>
          <p:cNvPr id="3074" name="Picture 2" descr="C:\V103\selfPaced\se103\english\docs\graphics\bj\treatment_features\round_ex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805" y="1635642"/>
            <a:ext cx="238125" cy="20955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  <p:pic>
        <p:nvPicPr>
          <p:cNvPr id="3075" name="Picture 3" descr="C:\V103\selfPaced\se103\english\docs\graphics\bj\treatment_features\round_ex0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3200400"/>
            <a:ext cx="1933575" cy="400050"/>
          </a:xfrm>
          <a:prstGeom prst="rect">
            <a:avLst/>
          </a:prstGeom>
          <a:noFill/>
        </p:spPr>
      </p:pic>
      <p:pic>
        <p:nvPicPr>
          <p:cNvPr id="3076" name="Picture 4" descr="C:\V103\selfPaced\se103\english\docs\graphics\bj\treatment_features\tf_ex02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4495800"/>
            <a:ext cx="2371725" cy="13335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en-US" dirty="0" smtClean="0"/>
              <a:t>Type the radius for the round.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+mj-lt"/>
              <a:buAutoNum type="arabicPeriod" startAt="4"/>
            </a:pPr>
            <a:endParaRPr lang="en-US" dirty="0" smtClean="0"/>
          </a:p>
          <a:p>
            <a:pPr marL="457200" indent="-457200">
              <a:buFont typeface="+mj-lt"/>
              <a:buAutoNum type="arabicPeriod" startAt="4"/>
            </a:pPr>
            <a:r>
              <a:rPr lang="en-US" dirty="0" smtClean="0"/>
              <a:t>Continue selecting edges defined with the same radius value.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339725" indent="0"/>
            <a:r>
              <a:rPr lang="en-US" dirty="0" smtClean="0"/>
              <a:t>Right-click when finished with this common radius. This converts all preview geometry to finished geometry. The command will remain active.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Rounding workflow</a:t>
            </a:r>
            <a:endParaRPr lang="en-US" sz="2800" i="1" dirty="0" smtClean="0"/>
          </a:p>
        </p:txBody>
      </p:sp>
      <p:pic>
        <p:nvPicPr>
          <p:cNvPr id="2" name="Picture 2" descr="C:\V103\selfPaced\se103\english\docs\graphics\bj\treatment_features\tf_ex0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057400"/>
            <a:ext cx="2171700" cy="123825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  <p:pic>
        <p:nvPicPr>
          <p:cNvPr id="3" name="Picture 3" descr="C:\V103\selfPaced\se103\english\docs\graphics\bj\treatment_features\tf_ex0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3886200"/>
            <a:ext cx="2571750" cy="158115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457200" indent="-457200">
              <a:buFont typeface="+mj-lt"/>
              <a:buAutoNum type="arabicPeriod" startAt="6"/>
            </a:pPr>
            <a:r>
              <a:rPr lang="en-US" dirty="0" smtClean="0"/>
              <a:t>To place additional rounds with different radii, continue selecting edges and then change the radius value.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+mj-lt"/>
              <a:buAutoNum type="arabicPeriod" startAt="6"/>
            </a:pPr>
            <a:endParaRPr lang="en-US" dirty="0" smtClean="0"/>
          </a:p>
          <a:p>
            <a:pPr marL="457200" indent="-457200">
              <a:buFont typeface="+mj-lt"/>
              <a:buAutoNum type="arabicPeriod" startAt="6"/>
            </a:pPr>
            <a:r>
              <a:rPr lang="en-US" dirty="0" smtClean="0"/>
              <a:t>Right-click to finish the round.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+mj-lt"/>
              <a:buAutoNum type="arabicPeriod" startAt="6"/>
            </a:pPr>
            <a:r>
              <a:rPr lang="en-US" dirty="0" smtClean="0"/>
              <a:t>Press the </a:t>
            </a:r>
            <a:r>
              <a:rPr lang="en-US" b="1" dirty="0" smtClean="0"/>
              <a:t>Esc</a:t>
            </a:r>
            <a:r>
              <a:rPr lang="en-US" dirty="0" smtClean="0"/>
              <a:t> key or pick the</a:t>
            </a:r>
            <a:br>
              <a:rPr lang="en-US" dirty="0" smtClean="0"/>
            </a:br>
            <a:r>
              <a:rPr lang="en-US" dirty="0" smtClean="0"/>
              <a:t>Select command to terminate</a:t>
            </a:r>
            <a:br>
              <a:rPr lang="en-US" dirty="0" smtClean="0"/>
            </a:br>
            <a:r>
              <a:rPr lang="en-US" dirty="0" smtClean="0"/>
              <a:t>round placement. </a:t>
            </a:r>
          </a:p>
          <a:p>
            <a:pPr marL="457200" indent="-457200">
              <a:buFont typeface="+mj-lt"/>
              <a:buAutoNum type="arabicPeriod" startAt="6"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Rounding workflow</a:t>
            </a:r>
            <a:endParaRPr lang="en-US" sz="2800" i="1" dirty="0" smtClean="0"/>
          </a:p>
        </p:txBody>
      </p:sp>
      <p:pic>
        <p:nvPicPr>
          <p:cNvPr id="5122" name="Picture 2" descr="C:\V103\selfPaced\se103\english\docs\graphics\bj\treatment_features\tf_ex0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286000"/>
            <a:ext cx="1901146" cy="21336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  <p:pic>
        <p:nvPicPr>
          <p:cNvPr id="5123" name="Picture 3" descr="C:\V103\selfPaced\se103\english\docs\graphics\bj\treatment_features\tf_ex06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3505200"/>
            <a:ext cx="2025127" cy="20574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Rounding order</a:t>
            </a:r>
            <a:br>
              <a:rPr lang="en-US" dirty="0" smtClean="0"/>
            </a:b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Reordering rounds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Round edges</a:t>
            </a:r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Rounding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Editing rounds</a:t>
            </a:r>
            <a:br>
              <a:rPr lang="en-US" dirty="0" smtClean="0"/>
            </a:b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Variable radius rounds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Blend workflow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Blend between faces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Defining the blend shape</a:t>
            </a:r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Rounding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White;White;-2;-2;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White;White;-2;-2;-1"/>
</p:tagLst>
</file>

<file path=ppt/theme/theme1.xml><?xml version="1.0" encoding="utf-8"?>
<a:theme xmlns:a="http://schemas.openxmlformats.org/drawingml/2006/main" name="Siemens_PLM_Grey_Template">
  <a:themeElements>
    <a:clrScheme name="Siemens PLM Grey Template 1">
      <a:dk1>
        <a:srgbClr val="000000"/>
      </a:dk1>
      <a:lt1>
        <a:srgbClr val="D0D3DA"/>
      </a:lt1>
      <a:dk2>
        <a:srgbClr val="949EAA"/>
      </a:dk2>
      <a:lt2>
        <a:srgbClr val="FFFFFF"/>
      </a:lt2>
      <a:accent1>
        <a:srgbClr val="AFB4BE"/>
      </a:accent1>
      <a:accent2>
        <a:srgbClr val="FF9900"/>
      </a:accent2>
      <a:accent3>
        <a:srgbClr val="E4E6EA"/>
      </a:accent3>
      <a:accent4>
        <a:srgbClr val="000000"/>
      </a:accent4>
      <a:accent5>
        <a:srgbClr val="D4D6DB"/>
      </a:accent5>
      <a:accent6>
        <a:srgbClr val="E78A00"/>
      </a:accent6>
      <a:hlink>
        <a:srgbClr val="336699"/>
      </a:hlink>
      <a:folHlink>
        <a:srgbClr val="990000"/>
      </a:folHlink>
    </a:clrScheme>
    <a:fontScheme name="Siemens PLM Grey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 cap="flat" cmpd="sng" algn="ctr">
          <a:solidFill>
            <a:srgbClr val="C00000"/>
          </a:solidFill>
          <a:prstDash val="solid"/>
          <a:round/>
          <a:headEnd type="none" w="med" len="med"/>
          <a:tailEnd type="none" w="med" len="me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vert="horz" wrap="square" lIns="0" tIns="0" rIns="0" bIns="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1"/>
        </a:solidFill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triangle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/>
      <a:lstStyle/>
    </a:lnDef>
  </a:objectDefaults>
  <a:extraClrSchemeLst>
    <a:extraClrScheme>
      <a:clrScheme name="Siemens PLM Grey Template 1">
        <a:dk1>
          <a:srgbClr val="000000"/>
        </a:dk1>
        <a:lt1>
          <a:srgbClr val="D0D3DA"/>
        </a:lt1>
        <a:dk2>
          <a:srgbClr val="949EAA"/>
        </a:dk2>
        <a:lt2>
          <a:srgbClr val="FFFFFF"/>
        </a:lt2>
        <a:accent1>
          <a:srgbClr val="AFB4BE"/>
        </a:accent1>
        <a:accent2>
          <a:srgbClr val="FF9900"/>
        </a:accent2>
        <a:accent3>
          <a:srgbClr val="E4E6EA"/>
        </a:accent3>
        <a:accent4>
          <a:srgbClr val="000000"/>
        </a:accent4>
        <a:accent5>
          <a:srgbClr val="D4D6DB"/>
        </a:accent5>
        <a:accent6>
          <a:srgbClr val="E78A00"/>
        </a:accent6>
        <a:hlink>
          <a:srgbClr val="33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67CD561B52CA4E8ACB2552DF311DBD" ma:contentTypeVersion="0" ma:contentTypeDescription="Create a new document." ma:contentTypeScope="" ma:versionID="10e107eaf9d0837392c1f1a983e69498">
  <xsd:schema xmlns:xsd="http://www.w3.org/2001/XMLSchema" xmlns:p="http://schemas.microsoft.com/office/2006/metadata/properties" xmlns:ns2="56CD67F7-521B-4ECA-8ACB-2552DF311DBD" targetNamespace="http://schemas.microsoft.com/office/2006/metadata/properties" ma:root="true" ma:fieldsID="80dd823656e7c2657ada7ce637836d5a" ns2:_="">
    <xsd:import namespace="56CD67F7-521B-4ECA-8ACB-2552DF311DBD"/>
    <xsd:element name="properties">
      <xsd:complexType>
        <xsd:sequence>
          <xsd:element name="documentManagement">
            <xsd:complexType>
              <xsd:all>
                <xsd:element ref="ns2:Parent_x0020_ID" minOccurs="0"/>
                <xsd:element ref="ns2:Parent_x0020_Type"/>
                <xsd:element ref="ns2:Document_x0020_ID"/>
                <xsd:element ref="ns2:Rev"/>
                <xsd:element ref="ns2:Description0"/>
                <xsd:element ref="ns2:Document_x0020_Type"/>
                <xsd:element ref="ns2:SE_x0020_Releas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56CD67F7-521B-4ECA-8ACB-2552DF311DBD" elementFormDefault="qualified">
    <xsd:import namespace="http://schemas.microsoft.com/office/2006/documentManagement/types"/>
    <xsd:element name="Parent_x0020_ID" ma:index="8" nillable="true" ma:displayName="Parent ID" ma:internalName="Parent_x0020_ID">
      <xsd:simpleType>
        <xsd:restriction base="dms:Number"/>
      </xsd:simpleType>
    </xsd:element>
    <xsd:element name="Parent_x0020_Type" ma:index="9" ma:displayName="Parent Type" ma:format="Dropdown" ma:internalName="Parent_x0020_Type">
      <xsd:simpleType>
        <xsd:restriction base="dms:Choice">
          <xsd:enumeration value="None"/>
          <xsd:enumeration value="Task"/>
          <xsd:enumeration value="Project"/>
          <xsd:enumeration value="Theme"/>
          <xsd:enumeration value="Release"/>
        </xsd:restriction>
      </xsd:simpleType>
    </xsd:element>
    <xsd:element name="Document_x0020_ID" ma:index="10" ma:displayName="Document ID" ma:decimals="0" ma:internalName="Document_x0020_ID">
      <xsd:simpleType>
        <xsd:restriction base="dms:Number"/>
      </xsd:simpleType>
    </xsd:element>
    <xsd:element name="Rev" ma:index="11" ma:displayName="Rev" ma:decimals="0" ma:internalName="Rev">
      <xsd:simpleType>
        <xsd:restriction base="dms:Number"/>
      </xsd:simpleType>
    </xsd:element>
    <xsd:element name="Description0" ma:index="12" ma:displayName="Description" ma:internalName="Description0">
      <xsd:simpleType>
        <xsd:restriction base="dms:Note"/>
      </xsd:simpleType>
    </xsd:element>
    <xsd:element name="Document_x0020_Type" ma:index="13" ma:displayName="Document Type" ma:format="Dropdown" ma:internalName="Document_x0020_Type">
      <xsd:simpleType>
        <xsd:restriction base="dms:Choice">
          <xsd:enumeration value="Plan-Concept"/>
          <xsd:enumeration value="Plan-CmdSpec"/>
          <xsd:enumeration value="Plan-ReqSpec"/>
          <xsd:enumeration value="Plan-EnvSpec"/>
          <xsd:enumeration value="Plan-UIQC"/>
          <xsd:enumeration value="Plan-UseTestPlan"/>
          <xsd:enumeration value="Plan-UseReport"/>
          <xsd:enumeration value="Plan-OvrSpec"/>
          <xsd:enumeration value="Dev-DgnSpec"/>
          <xsd:enumeration value="Dev-APISpec"/>
          <xsd:enumeration value="Dev-TechNote"/>
          <xsd:enumeration value="Cert-TestPlan"/>
          <xsd:enumeration value="Cert-Testcase"/>
          <xsd:enumeration value="Cert-ATPResults"/>
          <xsd:enumeration value="Cert-BetaReport"/>
          <xsd:enumeration value="Release"/>
          <xsd:enumeration value="Review"/>
          <xsd:enumeration value="Template"/>
          <xsd:enumeration value="Commitment"/>
        </xsd:restriction>
      </xsd:simpleType>
    </xsd:element>
    <xsd:element name="SE_x0020_Release" ma:index="14" ma:displayName="SE Release" ma:default="" ma:format="Dropdown" ma:internalName="SE_x0020_Release">
      <xsd:simpleType>
        <xsd:restriction base="dms:Choice">
          <xsd:enumeration value="None"/>
          <xsd:enumeration value="V103"/>
          <xsd:enumeration value="V102"/>
          <xsd:enumeration value="V21"/>
          <xsd:enumeration value="V20"/>
          <xsd:enumeration value="V19"/>
          <xsd:enumeration value="V18"/>
          <xsd:enumeration value="V17"/>
          <xsd:enumeration value="V16"/>
          <xsd:enumeration value="V15"/>
          <xsd:enumeration value="V14"/>
          <xsd:enumeration value="V12"/>
          <xsd:enumeration value="V11"/>
          <xsd:enumeration value="V10"/>
          <xsd:enumeration value="Futur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>
  <documentManagement>
    <Document_x0020_ID xmlns="56CD67F7-521B-4ECA-8ACB-2552DF311DBD"/>
    <Parent_x0020_ID xmlns="56CD67F7-521B-4ECA-8ACB-2552DF311DBD" xsi:nil="true"/>
    <Description0 xmlns="56CD67F7-521B-4ECA-8ACB-2552DF311DBD">Solid Edge Training - Constructing treatment features</Description0>
    <Parent_x0020_Type xmlns="56CD67F7-521B-4ECA-8ACB-2552DF311DBD">Release</Parent_x0020_Type>
    <SE_x0020_Release xmlns="56CD67F7-521B-4ECA-8ACB-2552DF311DBD">V103</SE_x0020_Release>
    <Document_x0020_Type xmlns="56CD67F7-521B-4ECA-8ACB-2552DF311DBD">Release</Document_x0020_Type>
    <Rev xmlns="56CD67F7-521B-4ECA-8ACB-2552DF311DBD">1</Rev>
  </documentManagement>
</p:properties>
</file>

<file path=customXml/itemProps1.xml><?xml version="1.0" encoding="utf-8"?>
<ds:datastoreItem xmlns:ds="http://schemas.openxmlformats.org/officeDocument/2006/customXml" ds:itemID="{072BBDA4-B85B-4330-A420-3A23C18FAB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CD67F7-521B-4ECA-8ACB-2552DF311DB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3EA8FBD1-1A24-411A-80C5-187D747F34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7D46F4-7B95-4701-823E-869469091AC0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0035C548-D4C6-4EFA-BB7B-ECC8F7477B5B}">
  <ds:schemaRefs>
    <ds:schemaRef ds:uri="http://schemas.microsoft.com/office/2006/metadata/properties"/>
    <ds:schemaRef ds:uri="56CD67F7-521B-4ECA-8ACB-2552DF311D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Siemens_PLM_Grey_Template</Template>
  <TotalTime>12807</TotalTime>
  <Words>249</Words>
  <Application>Microsoft Office PowerPoint</Application>
  <PresentationFormat>On-screen Show (4:3)</PresentationFormat>
  <Paragraphs>96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Siemens_PLM_Grey_Template</vt:lpstr>
      <vt:lpstr>Solid Edge ST4 Training  Constructing treatment features </vt:lpstr>
      <vt:lpstr>Treatment features</vt:lpstr>
      <vt:lpstr>When to add treatment features to models</vt:lpstr>
      <vt:lpstr>Rounding and blending</vt:lpstr>
      <vt:lpstr>Rounding workflow</vt:lpstr>
      <vt:lpstr>Rounding workflow</vt:lpstr>
      <vt:lpstr>Rounding workflow</vt:lpstr>
      <vt:lpstr>Rounding</vt:lpstr>
      <vt:lpstr>Rounding</vt:lpstr>
      <vt:lpstr>Chamfers</vt:lpstr>
      <vt:lpstr>Thickening and thinning parts</vt:lpstr>
      <vt:lpstr>Thickening and thinning parts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Constructing treatment features</dc:title>
  <dc:creator>Douglas C. Stainbrook</dc:creator>
  <cp:lastModifiedBy>alogan</cp:lastModifiedBy>
  <cp:revision>752</cp:revision>
  <cp:lastPrinted>2005-10-17T08:52:43Z</cp:lastPrinted>
  <dcterms:created xsi:type="dcterms:W3CDTF">2008-09-25T15:14:36Z</dcterms:created>
  <dcterms:modified xsi:type="dcterms:W3CDTF">2011-06-30T18:24:30Z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