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65"/>
  </p:notesMasterIdLst>
  <p:handoutMasterIdLst>
    <p:handoutMasterId r:id="rId66"/>
  </p:handoutMasterIdLst>
  <p:sldIdLst>
    <p:sldId id="350" r:id="rId6"/>
    <p:sldId id="524" r:id="rId7"/>
    <p:sldId id="526" r:id="rId8"/>
    <p:sldId id="527" r:id="rId9"/>
    <p:sldId id="528" r:id="rId10"/>
    <p:sldId id="531" r:id="rId11"/>
    <p:sldId id="530" r:id="rId12"/>
    <p:sldId id="529" r:id="rId13"/>
    <p:sldId id="532" r:id="rId14"/>
    <p:sldId id="533" r:id="rId15"/>
    <p:sldId id="534" r:id="rId16"/>
    <p:sldId id="535" r:id="rId17"/>
    <p:sldId id="536" r:id="rId18"/>
    <p:sldId id="539" r:id="rId19"/>
    <p:sldId id="540" r:id="rId20"/>
    <p:sldId id="541" r:id="rId21"/>
    <p:sldId id="537" r:id="rId22"/>
    <p:sldId id="542" r:id="rId23"/>
    <p:sldId id="543" r:id="rId24"/>
    <p:sldId id="544" r:id="rId25"/>
    <p:sldId id="545" r:id="rId26"/>
    <p:sldId id="546" r:id="rId27"/>
    <p:sldId id="547" r:id="rId28"/>
    <p:sldId id="538" r:id="rId29"/>
    <p:sldId id="548" r:id="rId30"/>
    <p:sldId id="549" r:id="rId31"/>
    <p:sldId id="550" r:id="rId32"/>
    <p:sldId id="551" r:id="rId33"/>
    <p:sldId id="558" r:id="rId34"/>
    <p:sldId id="552" r:id="rId35"/>
    <p:sldId id="553" r:id="rId36"/>
    <p:sldId id="554" r:id="rId37"/>
    <p:sldId id="555" r:id="rId38"/>
    <p:sldId id="559" r:id="rId39"/>
    <p:sldId id="560" r:id="rId40"/>
    <p:sldId id="561" r:id="rId41"/>
    <p:sldId id="556" r:id="rId42"/>
    <p:sldId id="557" r:id="rId43"/>
    <p:sldId id="562" r:id="rId44"/>
    <p:sldId id="563" r:id="rId45"/>
    <p:sldId id="564" r:id="rId46"/>
    <p:sldId id="565" r:id="rId47"/>
    <p:sldId id="566" r:id="rId48"/>
    <p:sldId id="567" r:id="rId49"/>
    <p:sldId id="568" r:id="rId50"/>
    <p:sldId id="570" r:id="rId51"/>
    <p:sldId id="571" r:id="rId52"/>
    <p:sldId id="569" r:id="rId53"/>
    <p:sldId id="572" r:id="rId54"/>
    <p:sldId id="573" r:id="rId55"/>
    <p:sldId id="574" r:id="rId56"/>
    <p:sldId id="575" r:id="rId57"/>
    <p:sldId id="576" r:id="rId58"/>
    <p:sldId id="577" r:id="rId59"/>
    <p:sldId id="578" r:id="rId60"/>
    <p:sldId id="579" r:id="rId61"/>
    <p:sldId id="580" r:id="rId62"/>
    <p:sldId id="581" r:id="rId63"/>
    <p:sldId id="582" r:id="rId64"/>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p:scale>
          <a:sx n="90" d="100"/>
          <a:sy n="90" d="100"/>
        </p:scale>
        <p:origin x="86" y="4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17</a:t>
            </a:fld>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18</a:t>
            </a:fld>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19</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20</a:t>
            </a:fld>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21</a:t>
            </a:fld>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22</a:t>
            </a:fld>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23</a:t>
            </a:fld>
            <a:endParaRPr 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24</a:t>
            </a:fld>
            <a:endParaRPr 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25</a:t>
            </a:fld>
            <a:endParaRPr 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26</a:t>
            </a:fld>
            <a:endParaRPr 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27</a:t>
            </a:fld>
            <a:endParaRPr 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28</a:t>
            </a:fld>
            <a:endParaRPr 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29</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30</a:t>
            </a:fld>
            <a:endParaRPr 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31</a:t>
            </a:fld>
            <a:endParaRPr lang="de-D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32</a:t>
            </a:fld>
            <a:endParaRPr lang="de-D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33</a:t>
            </a:fld>
            <a:endParaRPr lang="de-D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34</a:t>
            </a:fld>
            <a:endParaRPr lang="de-DE"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35</a:t>
            </a:fld>
            <a:endParaRPr lang="de-DE"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36</a:t>
            </a:fld>
            <a:endParaRPr lang="de-DE"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37</a:t>
            </a:fld>
            <a:endParaRPr lang="de-DE"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38</a:t>
            </a:fld>
            <a:endParaRPr lang="de-DE"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39</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40</a:t>
            </a:fld>
            <a:endParaRPr lang="de-DE"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41</a:t>
            </a:fld>
            <a:endParaRPr lang="de-DE"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42</a:t>
            </a:fld>
            <a:endParaRPr lang="de-DE"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43</a:t>
            </a:fld>
            <a:endParaRPr lang="de-DE"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44</a:t>
            </a:fld>
            <a:endParaRPr lang="de-DE"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45</a:t>
            </a:fld>
            <a:endParaRPr lang="de-DE"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46</a:t>
            </a:fld>
            <a:endParaRPr lang="de-DE"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47</a:t>
            </a:fld>
            <a:endParaRPr lang="de-DE"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48</a:t>
            </a:fld>
            <a:endParaRPr lang="de-DE"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49</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50</a:t>
            </a:fld>
            <a:endParaRPr lang="de-DE"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51</a:t>
            </a:fld>
            <a:endParaRPr lang="de-DE"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52</a:t>
            </a:fld>
            <a:endParaRPr lang="de-DE"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53</a:t>
            </a:fld>
            <a:endParaRPr lang="de-DE"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54</a:t>
            </a:fld>
            <a:endParaRPr lang="de-DE"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55</a:t>
            </a:fld>
            <a:endParaRPr lang="de-DE"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56</a:t>
            </a:fld>
            <a:endParaRPr lang="de-DE"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57</a:t>
            </a:fld>
            <a:endParaRPr lang="de-DE"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58</a:t>
            </a:fld>
            <a:endParaRPr lang="de-DE"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59</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gif"/></Relationships>
</file>

<file path=ppt/slides/_rels/slide1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23.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2.gif"/></Relationships>
</file>

<file path=ppt/slides/_rels/slide24.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0.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1.gi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34.gif"/><Relationship Id="rId4" Type="http://schemas.openxmlformats.org/officeDocument/2006/relationships/image" Target="../media/image33.gif"/></Relationships>
</file>

<file path=ppt/slides/_rels/slide38.xml.rels><?xml version="1.0" encoding="UTF-8" standalone="yes"?>
<Relationships xmlns="http://schemas.openxmlformats.org/package/2006/relationships"><Relationship Id="rId3" Type="http://schemas.openxmlformats.org/officeDocument/2006/relationships/image" Target="../media/image35.gi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6.gif"/></Relationships>
</file>

<file path=ppt/slides/_rels/slide39.xml.rels><?xml version="1.0" encoding="UTF-8" standalone="yes"?>
<Relationships xmlns="http://schemas.openxmlformats.org/package/2006/relationships"><Relationship Id="rId3" Type="http://schemas.openxmlformats.org/officeDocument/2006/relationships/image" Target="../media/image37.gi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8.gif"/></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9.gif"/><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40.gif"/></Relationships>
</file>

<file path=ppt/slides/_rels/slide41.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1.gi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2.gi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3.gi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4.gi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5.gi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6.gif"/><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47.gif"/></Relationships>
</file>

<file path=ppt/slides/_rels/slide53.xml.rels><?xml version="1.0" encoding="UTF-8" standalone="yes"?>
<Relationships xmlns="http://schemas.openxmlformats.org/package/2006/relationships"><Relationship Id="rId3" Type="http://schemas.openxmlformats.org/officeDocument/2006/relationships/image" Target="../media/image48.gif"/><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9.gi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Structural Frame Design</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After the framework design is complete, create frames that follow the sketch and 3D line segment paths.</a:t>
            </a:r>
            <a:br>
              <a:rPr lang="en-US" dirty="0" smtClean="0"/>
            </a:br>
            <a:endParaRPr lang="en-US" dirty="0" smtClean="0"/>
          </a:p>
          <a:p>
            <a:pPr marL="177800" indent="-177800" eaLnBrk="1" hangingPunct="1">
              <a:buClr>
                <a:schemeClr val="tx2"/>
              </a:buClr>
              <a:buFont typeface="Wingdings" pitchFamily="2" charset="2"/>
              <a:buChar char="§"/>
            </a:pPr>
            <a:r>
              <a:rPr lang="en-US" dirty="0" smtClean="0"/>
              <a:t>To create frames, choose the Frames command       in the Frame group.</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Placing frames</a:t>
            </a:r>
          </a:p>
        </p:txBody>
      </p:sp>
      <p:pic>
        <p:nvPicPr>
          <p:cNvPr id="9218" name="Picture 2" descr="C:\V103\selfPaced\se103\english\docs\graphics\frames\frames_006.gif"/>
          <p:cNvPicPr>
            <a:picLocks noChangeAspect="1" noChangeArrowheads="1"/>
          </p:cNvPicPr>
          <p:nvPr/>
        </p:nvPicPr>
        <p:blipFill>
          <a:blip r:embed="rId3" cstate="print"/>
          <a:srcRect/>
          <a:stretch>
            <a:fillRect/>
          </a:stretch>
        </p:blipFill>
        <p:spPr bwMode="auto">
          <a:xfrm>
            <a:off x="6248400" y="2514600"/>
            <a:ext cx="257175" cy="2667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233363"/>
            <a:r>
              <a:rPr lang="en-US" dirty="0" smtClean="0"/>
              <a:t>To display the Frame options, click the Options button on the Frame command bar.</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Frame options</a:t>
            </a:r>
          </a:p>
        </p:txBody>
      </p:sp>
      <p:pic>
        <p:nvPicPr>
          <p:cNvPr id="10242" name="Picture 2"/>
          <p:cNvPicPr>
            <a:picLocks noChangeAspect="1" noChangeArrowheads="1"/>
          </p:cNvPicPr>
          <p:nvPr/>
        </p:nvPicPr>
        <p:blipFill>
          <a:blip r:embed="rId3" cstate="print"/>
          <a:srcRect/>
          <a:stretch>
            <a:fillRect/>
          </a:stretch>
        </p:blipFill>
        <p:spPr bwMode="auto">
          <a:xfrm>
            <a:off x="1143000" y="2971800"/>
            <a:ext cx="6310313" cy="400050"/>
          </a:xfrm>
          <a:prstGeom prst="rect">
            <a:avLst/>
          </a:prstGeom>
          <a:noFill/>
          <a:ln w="9525">
            <a:noFill/>
            <a:miter lim="800000"/>
            <a:headEnd/>
            <a:tailEnd/>
          </a:ln>
        </p:spPr>
      </p:pic>
      <p:sp>
        <p:nvSpPr>
          <p:cNvPr id="5" name="Down Arrow 4"/>
          <p:cNvSpPr/>
          <p:nvPr/>
        </p:nvSpPr>
        <p:spPr bwMode="auto">
          <a:xfrm>
            <a:off x="1752600" y="2590800"/>
            <a:ext cx="152400" cy="381000"/>
          </a:xfrm>
          <a:prstGeom prst="downArrow">
            <a:avLst/>
          </a:prstGeom>
          <a:solidFill>
            <a:srgbClr val="FF0000"/>
          </a:solid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Apply corner treatment</a:t>
            </a:r>
          </a:p>
          <a:p>
            <a:pPr marL="177800" indent="-177800" eaLnBrk="1" hangingPunct="1">
              <a:buClr>
                <a:schemeClr val="tx2"/>
              </a:buClr>
              <a:buFont typeface="Wingdings" pitchFamily="2" charset="2"/>
              <a:buChar char="§"/>
            </a:pPr>
            <a:r>
              <a:rPr lang="en-US" dirty="0" smtClean="0"/>
              <a:t>Apply radius</a:t>
            </a:r>
          </a:p>
          <a:p>
            <a:pPr marL="177800" indent="-177800" eaLnBrk="1" hangingPunct="1">
              <a:buClr>
                <a:schemeClr val="tx2"/>
              </a:buClr>
              <a:buFont typeface="Wingdings" pitchFamily="2" charset="2"/>
              <a:buChar char="§"/>
            </a:pPr>
            <a:r>
              <a:rPr lang="en-US" dirty="0" smtClean="0"/>
              <a:t>Extend frame component</a:t>
            </a:r>
          </a:p>
          <a:p>
            <a:pPr marL="177800" indent="-177800" eaLnBrk="1" hangingPunct="1">
              <a:buClr>
                <a:schemeClr val="tx2"/>
              </a:buClr>
              <a:buFont typeface="Wingdings" pitchFamily="2" charset="2"/>
              <a:buChar char="§"/>
            </a:pPr>
            <a:r>
              <a:rPr lang="en-US" dirty="0" smtClean="0"/>
              <a:t>No corner treatment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Corner treatment options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177800" indent="-177800" eaLnBrk="1" hangingPunct="1">
              <a:buClr>
                <a:schemeClr val="tx2"/>
              </a:buClr>
              <a:buFont typeface="Wingdings" pitchFamily="2" charset="2"/>
              <a:buChar char="§"/>
            </a:pPr>
            <a:r>
              <a:rPr lang="en-US" dirty="0" smtClean="0"/>
              <a:t>(1) Miter </a:t>
            </a:r>
            <a:br>
              <a:rPr lang="en-US" dirty="0" smtClean="0"/>
            </a:br>
            <a:r>
              <a:rPr lang="en-US" dirty="0" smtClean="0"/>
              <a:t>	A miter cut is applied to corner(s).</a:t>
            </a:r>
          </a:p>
          <a:p>
            <a:pPr marL="177800" indent="-177800" eaLnBrk="1" hangingPunct="1">
              <a:buClr>
                <a:schemeClr val="tx2"/>
              </a:buClr>
              <a:buFont typeface="Wingdings" pitchFamily="2" charset="2"/>
              <a:buChar char="§"/>
            </a:pPr>
            <a:r>
              <a:rPr lang="en-US" dirty="0" smtClean="0"/>
              <a:t>(2) Butt1 </a:t>
            </a:r>
            <a:br>
              <a:rPr lang="en-US" dirty="0" smtClean="0"/>
            </a:br>
            <a:r>
              <a:rPr lang="en-US" dirty="0" smtClean="0"/>
              <a:t>	Material is removed from the longest member.</a:t>
            </a:r>
          </a:p>
          <a:p>
            <a:pPr marL="177800" indent="-177800" eaLnBrk="1" hangingPunct="1">
              <a:buClr>
                <a:schemeClr val="tx2"/>
              </a:buClr>
              <a:buFont typeface="Wingdings" pitchFamily="2" charset="2"/>
              <a:buChar char="§"/>
            </a:pPr>
            <a:r>
              <a:rPr lang="en-US" dirty="0" smtClean="0"/>
              <a:t>(3) Butt2</a:t>
            </a:r>
            <a:br>
              <a:rPr lang="en-US" dirty="0" smtClean="0"/>
            </a:br>
            <a:r>
              <a:rPr lang="en-US" dirty="0" smtClean="0"/>
              <a:t>	Material is removed from the shortest member.</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Apply corner treatment</a:t>
            </a:r>
            <a:endParaRPr lang="en-US" sz="2800" i="1" dirty="0" smtClean="0"/>
          </a:p>
        </p:txBody>
      </p:sp>
      <p:pic>
        <p:nvPicPr>
          <p:cNvPr id="11266" name="Picture 2" descr="C:\V103\selfPaced\se103\english\docs\graphics\frames\frames_011.gif"/>
          <p:cNvPicPr>
            <a:picLocks noChangeAspect="1" noChangeArrowheads="1"/>
          </p:cNvPicPr>
          <p:nvPr/>
        </p:nvPicPr>
        <p:blipFill>
          <a:blip r:embed="rId3" cstate="print"/>
          <a:srcRect/>
          <a:stretch>
            <a:fillRect/>
          </a:stretch>
        </p:blipFill>
        <p:spPr bwMode="auto">
          <a:xfrm>
            <a:off x="1676400" y="1447800"/>
            <a:ext cx="6168242" cy="1752600"/>
          </a:xfrm>
          <a:prstGeom prst="rect">
            <a:avLst/>
          </a:prstGeom>
          <a:noFill/>
        </p:spPr>
      </p:pic>
      <p:pic>
        <p:nvPicPr>
          <p:cNvPr id="11267" name="Picture 3" descr="C:\V103\selfPaced\se103\english\docs\graphics\frames\frames_010.gif"/>
          <p:cNvPicPr>
            <a:picLocks noChangeAspect="1" noChangeArrowheads="1"/>
          </p:cNvPicPr>
          <p:nvPr/>
        </p:nvPicPr>
        <p:blipFill>
          <a:blip r:embed="rId4" cstate="print"/>
          <a:srcRect/>
          <a:stretch>
            <a:fillRect/>
          </a:stretch>
        </p:blipFill>
        <p:spPr bwMode="auto">
          <a:xfrm>
            <a:off x="1828800" y="5334000"/>
            <a:ext cx="219075" cy="219075"/>
          </a:xfrm>
          <a:prstGeom prst="rect">
            <a:avLst/>
          </a:prstGeom>
          <a:noFill/>
        </p:spPr>
      </p:pic>
      <p:pic>
        <p:nvPicPr>
          <p:cNvPr id="11268" name="Picture 4" descr="C:\V103\selfPaced\se103\english\docs\graphics\frames\frames_008.gif"/>
          <p:cNvPicPr>
            <a:picLocks noChangeAspect="1" noChangeArrowheads="1"/>
          </p:cNvPicPr>
          <p:nvPr/>
        </p:nvPicPr>
        <p:blipFill>
          <a:blip r:embed="rId5" cstate="print"/>
          <a:srcRect/>
          <a:stretch>
            <a:fillRect/>
          </a:stretch>
        </p:blipFill>
        <p:spPr bwMode="auto">
          <a:xfrm>
            <a:off x="1828800" y="4114800"/>
            <a:ext cx="219075" cy="219075"/>
          </a:xfrm>
          <a:prstGeom prst="rect">
            <a:avLst/>
          </a:prstGeom>
          <a:noFill/>
        </p:spPr>
      </p:pic>
      <p:pic>
        <p:nvPicPr>
          <p:cNvPr id="11269" name="Picture 5" descr="C:\V103\selfPaced\se103\english\docs\graphics\frames\frames_009.gif"/>
          <p:cNvPicPr>
            <a:picLocks noChangeAspect="1" noChangeArrowheads="1"/>
          </p:cNvPicPr>
          <p:nvPr/>
        </p:nvPicPr>
        <p:blipFill>
          <a:blip r:embed="rId6" cstate="print"/>
          <a:srcRect/>
          <a:stretch>
            <a:fillRect/>
          </a:stretch>
        </p:blipFill>
        <p:spPr bwMode="auto">
          <a:xfrm>
            <a:off x="1828800" y="4724400"/>
            <a:ext cx="219075" cy="2190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 fillet is applied at the corner(s).</a:t>
            </a:r>
            <a:br>
              <a:rPr lang="en-US" dirty="0" smtClean="0"/>
            </a:br>
            <a:endParaRPr lang="en-US" dirty="0" smtClean="0"/>
          </a:p>
          <a:p>
            <a:r>
              <a:rPr lang="en-US" dirty="0" smtClean="0"/>
              <a:t>The result is a single frame spanning the selected planar segments.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Apply radius</a:t>
            </a:r>
          </a:p>
        </p:txBody>
      </p:sp>
      <p:pic>
        <p:nvPicPr>
          <p:cNvPr id="12290" name="Picture 2" descr="C:\V103\selfPaced\se103\english\docs\graphics\frames\frames_012.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5000" y="2971800"/>
            <a:ext cx="1581150" cy="18002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endParaRPr lang="en-US" dirty="0" smtClean="0"/>
          </a:p>
          <a:p>
            <a:r>
              <a:rPr lang="en-US" dirty="0" smtClean="0"/>
              <a:t>Each frame added is extended by a specified (+/-) length.</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Extend frame component</a:t>
            </a:r>
          </a:p>
        </p:txBody>
      </p:sp>
      <p:pic>
        <p:nvPicPr>
          <p:cNvPr id="13314" name="Picture 2" descr="C:\V103\selfPaced\se103\english\docs\graphics\frames\frames_014.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71600" y="2514600"/>
            <a:ext cx="5153025" cy="35242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endParaRPr lang="en-US" dirty="0" smtClean="0"/>
          </a:p>
          <a:p>
            <a:r>
              <a:rPr lang="en-US" dirty="0" smtClean="0"/>
              <a:t>No frames are trimmed. Each frame is the length of the path element.</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No corner treatment</a:t>
            </a:r>
          </a:p>
        </p:txBody>
      </p:sp>
      <p:pic>
        <p:nvPicPr>
          <p:cNvPr id="14338" name="Picture 2" descr="C:\V103\selfPaced\se103\english\docs\graphics\frames\frames_016.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2667000"/>
            <a:ext cx="1619250" cy="17430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Frames components are stored in unmanaged and managed locations.</a:t>
            </a:r>
          </a:p>
          <a:p>
            <a:pPr marL="598488" lvl="4" indent="-177800" eaLnBrk="1" hangingPunct="1"/>
            <a:r>
              <a:rPr lang="en-US" dirty="0" smtClean="0"/>
              <a:t>browse for an unmanaged frame component</a:t>
            </a:r>
          </a:p>
          <a:p>
            <a:pPr marL="598488" lvl="4" indent="-177800" eaLnBrk="1" hangingPunct="1"/>
            <a:r>
              <a:rPr lang="en-US" dirty="0" smtClean="0"/>
              <a:t>select a managed frame component from the Standard Parts Library</a:t>
            </a:r>
            <a:br>
              <a:rPr lang="en-US" dirty="0" smtClean="0"/>
            </a:br>
            <a:endParaRPr lang="en-US" dirty="0" smtClean="0"/>
          </a:p>
          <a:p>
            <a:pPr marL="177800" indent="-177800" eaLnBrk="1" hangingPunct="1">
              <a:buClr>
                <a:schemeClr val="tx2"/>
              </a:buClr>
              <a:buFont typeface="Wingdings" pitchFamily="2" charset="2"/>
              <a:buChar char="§"/>
            </a:pPr>
            <a:r>
              <a:rPr lang="en-US" dirty="0" smtClean="0"/>
              <a:t>Click the folder icon      on the Frame command bar to browse for a frame component.</a:t>
            </a:r>
            <a:br>
              <a:rPr lang="en-US" dirty="0" smtClean="0"/>
            </a:br>
            <a:endParaRPr lang="en-US" dirty="0" smtClean="0"/>
          </a:p>
          <a:p>
            <a:pPr marL="177800" indent="-177800" eaLnBrk="1" hangingPunct="1">
              <a:buClr>
                <a:schemeClr val="tx2"/>
              </a:buClr>
              <a:buFont typeface="Wingdings" pitchFamily="2" charset="2"/>
              <a:buChar char="§"/>
            </a:pPr>
            <a:r>
              <a:rPr lang="en-US" dirty="0" smtClean="0"/>
              <a:t>The default folder is controlled from the Applications </a:t>
            </a:r>
            <a:r>
              <a:rPr lang="en-US" dirty="0" err="1" smtClean="0"/>
              <a:t>button→Solid</a:t>
            </a:r>
            <a:r>
              <a:rPr lang="en-US" dirty="0" smtClean="0"/>
              <a:t> Edge </a:t>
            </a:r>
            <a:r>
              <a:rPr lang="en-US" dirty="0" err="1" smtClean="0"/>
              <a:t>Options→File</a:t>
            </a:r>
            <a:r>
              <a:rPr lang="en-US" dirty="0" smtClean="0"/>
              <a:t> Locations tab.</a:t>
            </a:r>
            <a:br>
              <a:rPr lang="en-US" dirty="0" smtClean="0"/>
            </a:br>
            <a:endParaRPr lang="en-US" dirty="0" smtClean="0"/>
          </a:p>
          <a:p>
            <a:pPr marL="177800" indent="-177800" eaLnBrk="1" hangingPunct="1">
              <a:buClr>
                <a:schemeClr val="tx2"/>
              </a:buClr>
              <a:buFont typeface="Wingdings" pitchFamily="2" charset="2"/>
              <a:buChar char="§"/>
            </a:pPr>
            <a:r>
              <a:rPr lang="en-US" dirty="0" smtClean="0"/>
              <a:t>To change the default frame folder location, select </a:t>
            </a:r>
            <a:r>
              <a:rPr lang="en-US" b="1" dirty="0" smtClean="0"/>
              <a:t>Frame Local Library Folder</a:t>
            </a:r>
            <a:r>
              <a:rPr lang="en-US" dirty="0" smtClean="0"/>
              <a:t> and then click Modify. </a:t>
            </a:r>
          </a:p>
          <a:p>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Frame component location</a:t>
            </a:r>
          </a:p>
        </p:txBody>
      </p:sp>
      <p:pic>
        <p:nvPicPr>
          <p:cNvPr id="15362" name="Picture 2" descr="C:\V103\selfPaced\se103\english\docs\graphics\frames\frames_021.gif"/>
          <p:cNvPicPr>
            <a:picLocks noChangeAspect="1" noChangeArrowheads="1"/>
          </p:cNvPicPr>
          <p:nvPr/>
        </p:nvPicPr>
        <p:blipFill>
          <a:blip r:embed="rId3" cstate="print"/>
          <a:srcRect/>
          <a:stretch>
            <a:fillRect/>
          </a:stretch>
        </p:blipFill>
        <p:spPr bwMode="auto">
          <a:xfrm>
            <a:off x="2971800" y="3124200"/>
            <a:ext cx="285750" cy="2762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447800"/>
            <a:ext cx="8229600" cy="2819400"/>
          </a:xfrm>
        </p:spPr>
        <p:txBody>
          <a:bodyPr/>
          <a:lstStyle/>
          <a:p>
            <a:pPr marL="177800" indent="-177800" eaLnBrk="1" hangingPunct="1">
              <a:buClr>
                <a:schemeClr val="tx2"/>
              </a:buClr>
              <a:buFont typeface="Wingdings" pitchFamily="2" charset="2"/>
              <a:buChar char="§"/>
            </a:pPr>
            <a:r>
              <a:rPr lang="en-US" dirty="0" smtClean="0"/>
              <a:t>Store frame components in a common location accessible to all company frame designers.</a:t>
            </a:r>
            <a:br>
              <a:rPr lang="en-US" dirty="0" smtClean="0"/>
            </a:br>
            <a:endParaRPr lang="en-US" dirty="0" smtClean="0"/>
          </a:p>
          <a:p>
            <a:pPr marL="177800" indent="-177800" eaLnBrk="1" hangingPunct="1">
              <a:buClr>
                <a:schemeClr val="tx2"/>
              </a:buClr>
              <a:buFont typeface="Wingdings" pitchFamily="2" charset="2"/>
              <a:buChar char="§"/>
            </a:pPr>
            <a:r>
              <a:rPr lang="en-US" dirty="0" smtClean="0"/>
              <a:t>Solid Edge delivers a sample set of frame components.</a:t>
            </a:r>
            <a:br>
              <a:rPr lang="en-US" dirty="0" smtClean="0"/>
            </a:br>
            <a:endParaRPr lang="en-US" dirty="0" smtClean="0"/>
          </a:p>
          <a:p>
            <a:pPr marL="177800" indent="-177800" eaLnBrk="1" hangingPunct="1">
              <a:buClr>
                <a:schemeClr val="tx2"/>
              </a:buClr>
              <a:buFont typeface="Wingdings" pitchFamily="2" charset="2"/>
              <a:buChar char="§"/>
            </a:pPr>
            <a:r>
              <a:rPr lang="en-US" dirty="0" smtClean="0"/>
              <a:t>The sample frame components are found in the </a:t>
            </a:r>
            <a:r>
              <a:rPr lang="en-US" b="1" dirty="0" smtClean="0"/>
              <a:t>Program Files\Solid Edge ST3\Frames</a:t>
            </a:r>
            <a:r>
              <a:rPr lang="en-US" dirty="0" smtClean="0"/>
              <a:t> folder.</a:t>
            </a:r>
            <a:br>
              <a:rPr lang="en-US" dirty="0" smtClean="0"/>
            </a:br>
            <a:r>
              <a:rPr lang="en-US" dirty="0" smtClean="0"/>
              <a:t/>
            </a:r>
            <a:br>
              <a:rPr lang="en-US" dirty="0" smtClean="0"/>
            </a:br>
            <a:r>
              <a:rPr lang="en-US" dirty="0" smtClean="0"/>
              <a:t>Frame component samples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Browse for component</a:t>
            </a:r>
          </a:p>
        </p:txBody>
      </p:sp>
      <p:pic>
        <p:nvPicPr>
          <p:cNvPr id="16386" name="Picture 2" descr="C:\V103\selfPaced\se103\english\docs\graphics\frames\frames_023.gif"/>
          <p:cNvPicPr>
            <a:picLocks noChangeAspect="1" noChangeArrowheads="1"/>
          </p:cNvPicPr>
          <p:nvPr/>
        </p:nvPicPr>
        <p:blipFill>
          <a:blip r:embed="rId3" cstate="print">
            <a:clrChange>
              <a:clrFrom>
                <a:srgbClr val="FFFFCC"/>
              </a:clrFrom>
              <a:clrTo>
                <a:srgbClr val="FFFFCC">
                  <a:alpha val="0"/>
                </a:srgbClr>
              </a:clrTo>
            </a:clrChange>
          </a:blip>
          <a:srcRect/>
          <a:stretch>
            <a:fillRect/>
          </a:stretch>
        </p:blipFill>
        <p:spPr bwMode="auto">
          <a:xfrm>
            <a:off x="762000" y="4343400"/>
            <a:ext cx="3276600" cy="197167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When using a sample frame component, the Frame Files dialog informs that the frame component will be removed when Solid Edge is uninstalled.</a:t>
            </a:r>
            <a:br>
              <a:rPr lang="en-US" dirty="0" smtClean="0"/>
            </a:br>
            <a:endParaRPr lang="en-US" dirty="0" smtClean="0"/>
          </a:p>
          <a:p>
            <a:pPr marL="177800" indent="-177800" eaLnBrk="1" hangingPunct="1">
              <a:buClr>
                <a:schemeClr val="tx2"/>
              </a:buClr>
              <a:buFont typeface="Wingdings" pitchFamily="2" charset="2"/>
              <a:buChar char="§"/>
            </a:pPr>
            <a:r>
              <a:rPr lang="en-US" dirty="0" smtClean="0"/>
              <a:t>If a frame component is moved, renamed or deleted, a File Load Failure dialog displays when opening an assembly file which uses that frame component.</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Frame files dialog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339725" indent="-339725" eaLnBrk="1" hangingPunct="1">
              <a:buClr>
                <a:schemeClr val="tx2"/>
              </a:buClr>
              <a:buFont typeface="+mj-lt"/>
              <a:buAutoNum type="arabicPeriod"/>
            </a:pPr>
            <a:r>
              <a:rPr lang="en-US" dirty="0" smtClean="0"/>
              <a:t>Start the Frame Design application.</a:t>
            </a:r>
            <a:br>
              <a:rPr lang="en-US" dirty="0" smtClean="0"/>
            </a:br>
            <a:endParaRPr lang="en-US" dirty="0" smtClean="0"/>
          </a:p>
          <a:p>
            <a:pPr marL="339725" indent="-339725" eaLnBrk="1" hangingPunct="1">
              <a:buClr>
                <a:schemeClr val="tx2"/>
              </a:buClr>
              <a:buFont typeface="+mj-lt"/>
              <a:buAutoNum type="arabicPeriod"/>
            </a:pPr>
            <a:r>
              <a:rPr lang="en-US" dirty="0" smtClean="0"/>
              <a:t>Create the 2D framework.</a:t>
            </a:r>
            <a:br>
              <a:rPr lang="en-US" dirty="0" smtClean="0"/>
            </a:br>
            <a:endParaRPr lang="en-US" dirty="0" smtClean="0"/>
          </a:p>
          <a:p>
            <a:pPr marL="339725" indent="-339725" eaLnBrk="1" hangingPunct="1">
              <a:buClr>
                <a:schemeClr val="tx2"/>
              </a:buClr>
              <a:buFont typeface="+mj-lt"/>
              <a:buAutoNum type="arabicPeriod"/>
            </a:pPr>
            <a:r>
              <a:rPr lang="en-US" dirty="0" smtClean="0"/>
              <a:t>After the framework design is complete, build the 3D frame.</a:t>
            </a:r>
            <a:br>
              <a:rPr lang="en-US" dirty="0" smtClean="0"/>
            </a:br>
            <a:endParaRPr lang="en-US" dirty="0" smtClean="0"/>
          </a:p>
          <a:p>
            <a:pPr marL="339725" indent="-339725" eaLnBrk="1" hangingPunct="1">
              <a:buClr>
                <a:schemeClr val="tx2"/>
              </a:buClr>
              <a:buFont typeface="+mj-lt"/>
              <a:buAutoNum type="arabicPeriod"/>
            </a:pPr>
            <a:r>
              <a:rPr lang="en-US" dirty="0" smtClean="0"/>
              <a:t>Modify a structural frame.</a:t>
            </a:r>
            <a:br>
              <a:rPr lang="en-US" dirty="0" smtClean="0"/>
            </a:br>
            <a:endParaRPr lang="en-US" dirty="0" smtClean="0"/>
          </a:p>
          <a:p>
            <a:pPr marL="339725" indent="-339725" eaLnBrk="1" hangingPunct="1">
              <a:buClr>
                <a:schemeClr val="tx2"/>
              </a:buClr>
              <a:buFont typeface="+mj-lt"/>
              <a:buAutoNum type="arabicPeriod"/>
            </a:pPr>
            <a:r>
              <a:rPr lang="en-US" dirty="0" smtClean="0"/>
              <a:t>Return to the Assembly environment.</a:t>
            </a:r>
            <a:br>
              <a:rPr lang="en-US" dirty="0" smtClean="0"/>
            </a:br>
            <a:endParaRPr lang="en-US" dirty="0" smtClean="0"/>
          </a:p>
          <a:p>
            <a:pPr marL="339725" indent="-339725" eaLnBrk="1" hangingPunct="1">
              <a:buClr>
                <a:schemeClr val="tx2"/>
              </a:buClr>
              <a:buFont typeface="+mj-lt"/>
              <a:buAutoNum type="arabicPeriod"/>
            </a:pPr>
            <a:r>
              <a:rPr lang="en-US" dirty="0" smtClean="0"/>
              <a:t>Produce a structural frame drawing.</a:t>
            </a:r>
            <a:br>
              <a:rPr lang="en-US" dirty="0" smtClean="0"/>
            </a:br>
            <a:endParaRPr lang="en-US" dirty="0" smtClean="0"/>
          </a:p>
          <a:p>
            <a:pPr marL="339725" indent="-339725" eaLnBrk="1" hangingPunct="1">
              <a:buClr>
                <a:schemeClr val="tx2"/>
              </a:buClr>
              <a:buFont typeface="+mj-lt"/>
              <a:buAutoNum type="arabicPeriod"/>
            </a:pPr>
            <a:r>
              <a:rPr lang="en-US" dirty="0" smtClean="0"/>
              <a:t>Create a cut lengths parts list and automatically add balloons.</a:t>
            </a:r>
            <a:br>
              <a:rPr lang="en-US" dirty="0" smtClean="0"/>
            </a:br>
            <a:endParaRPr lang="en-US" dirty="0" smtClean="0"/>
          </a:p>
          <a:p>
            <a:pPr marL="339725" indent="-339725" eaLnBrk="1" hangingPunct="1">
              <a:buClr>
                <a:schemeClr val="tx2"/>
              </a:buClr>
              <a:buFont typeface="+mj-lt"/>
              <a:buAutoNum type="arabicPeriod"/>
            </a:pPr>
            <a:r>
              <a:rPr lang="en-US" dirty="0" smtClean="0"/>
              <a:t>(Optional) Add weld features to the frame design.</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Frames workflow</a:t>
            </a:r>
            <a:endParaRPr lang="en-US" sz="2800" i="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Choose the Frame command and the Frame command bar appears.</a:t>
            </a:r>
            <a:br>
              <a:rPr lang="en-US" dirty="0" smtClean="0"/>
            </a:br>
            <a:endParaRPr lang="en-US" dirty="0" smtClean="0"/>
          </a:p>
          <a:p>
            <a:pPr marL="177800" indent="-177800" eaLnBrk="1" hangingPunct="1">
              <a:buClr>
                <a:schemeClr val="tx2"/>
              </a:buClr>
              <a:buFont typeface="Wingdings" pitchFamily="2" charset="2"/>
              <a:buChar char="§"/>
            </a:pPr>
            <a:r>
              <a:rPr lang="en-US" dirty="0" smtClean="0"/>
              <a:t>The Frame Options dialog displays where you can accept or change the active settings.</a:t>
            </a:r>
            <a:br>
              <a:rPr lang="en-US" dirty="0" smtClean="0"/>
            </a:br>
            <a:endParaRPr lang="en-US" dirty="0" smtClean="0"/>
          </a:p>
          <a:p>
            <a:pPr marL="177800" indent="-177800" eaLnBrk="1" hangingPunct="1">
              <a:buClr>
                <a:schemeClr val="tx2"/>
              </a:buClr>
              <a:buFont typeface="Wingdings" pitchFamily="2" charset="2"/>
              <a:buChar char="§"/>
            </a:pPr>
            <a:r>
              <a:rPr lang="en-US" dirty="0" smtClean="0"/>
              <a:t>The automatic display of the dialog can be turned off.</a:t>
            </a:r>
            <a:br>
              <a:rPr lang="en-US" dirty="0" smtClean="0"/>
            </a:br>
            <a:endParaRPr lang="en-US" dirty="0" smtClean="0"/>
          </a:p>
          <a:p>
            <a:pPr marL="177800" indent="-177800" eaLnBrk="1" hangingPunct="1">
              <a:buClr>
                <a:schemeClr val="tx2"/>
              </a:buClr>
              <a:buFont typeface="Wingdings" pitchFamily="2" charset="2"/>
              <a:buChar char="§"/>
            </a:pPr>
            <a:r>
              <a:rPr lang="en-US" dirty="0" smtClean="0"/>
              <a:t>The dialog can be shown at any time by clicking the Options button on the command bar.</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Frames ribbon bar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The Frame Options button is available at all times within the Frame command.</a:t>
            </a:r>
          </a:p>
          <a:p>
            <a:pPr marL="177800" indent="-177800" eaLnBrk="1" hangingPunct="1">
              <a:buClr>
                <a:schemeClr val="tx2"/>
              </a:buClr>
              <a:buFont typeface="Wingdings" pitchFamily="2" charset="2"/>
              <a:buChar char="§"/>
            </a:pPr>
            <a:r>
              <a:rPr lang="en-US" dirty="0" smtClean="0"/>
              <a:t>The first step in the Frame command is the Select Path Step.</a:t>
            </a:r>
          </a:p>
          <a:p>
            <a:pPr marL="177800" indent="-177800" eaLnBrk="1" hangingPunct="1">
              <a:buClr>
                <a:schemeClr val="tx2"/>
              </a:buClr>
              <a:buFont typeface="Wingdings" pitchFamily="2" charset="2"/>
              <a:buChar char="§"/>
            </a:pPr>
            <a:r>
              <a:rPr lang="en-US" dirty="0" smtClean="0"/>
              <a:t>While in the Path Selection Step, browse for a frame component or select a component from the Recently Used Component list.</a:t>
            </a:r>
          </a:p>
          <a:p>
            <a:pPr marL="177800" indent="-177800" eaLnBrk="1" hangingPunct="1">
              <a:buClr>
                <a:schemeClr val="tx2"/>
              </a:buClr>
              <a:buFont typeface="Wingdings" pitchFamily="2" charset="2"/>
              <a:buChar char="§"/>
            </a:pPr>
            <a:r>
              <a:rPr lang="en-US" dirty="0" smtClean="0"/>
              <a:t>You have the option to select single path elements or to select a chain of path elements.</a:t>
            </a:r>
          </a:p>
          <a:p>
            <a:pPr marL="177800" indent="-177800" eaLnBrk="1" hangingPunct="1">
              <a:buClr>
                <a:schemeClr val="tx2"/>
              </a:buClr>
              <a:buFont typeface="Wingdings" pitchFamily="2" charset="2"/>
              <a:buChar char="§"/>
            </a:pPr>
            <a:r>
              <a:rPr lang="en-US" dirty="0" smtClean="0"/>
              <a:t>When the path elements are selected, click the Frame Accept button. Deselect the selected path elements by clicking the Frame Deselect button.</a:t>
            </a:r>
          </a:p>
          <a:p>
            <a:pPr marL="177800" indent="-177800" eaLnBrk="1" hangingPunct="1">
              <a:buClr>
                <a:schemeClr val="tx2"/>
              </a:buClr>
              <a:buFont typeface="Wingdings" pitchFamily="2" charset="2"/>
              <a:buChar char="§"/>
            </a:pPr>
            <a:r>
              <a:rPr lang="en-US" dirty="0" smtClean="0"/>
              <a:t>The frames are placed after accepting the paths.</a:t>
            </a:r>
          </a:p>
          <a:p>
            <a:pPr marL="177800" indent="-177800" eaLnBrk="1" hangingPunct="1">
              <a:buClr>
                <a:schemeClr val="tx2"/>
              </a:buClr>
              <a:buFont typeface="Wingdings" pitchFamily="2" charset="2"/>
              <a:buChar char="§"/>
            </a:pPr>
            <a:r>
              <a:rPr lang="en-US" dirty="0" smtClean="0"/>
              <a:t>Click Finish to end the Frame component placement step.</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Select path step</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233363" eaLnBrk="1" hangingPunct="1">
              <a:buClr>
                <a:schemeClr val="tx2"/>
              </a:buClr>
            </a:pPr>
            <a:r>
              <a:rPr lang="en-US" dirty="0" smtClean="0"/>
              <a:t>The Frame command bar changes when editing a frame definition. The Modify Cross Sections step becomes active.</a:t>
            </a:r>
            <a:br>
              <a:rPr lang="en-US" dirty="0" smtClean="0"/>
            </a:br>
            <a:r>
              <a:rPr lang="en-US" dirty="0" smtClean="0"/>
              <a:t/>
            </a:r>
            <a:br>
              <a:rPr lang="en-US" dirty="0" smtClean="0"/>
            </a:br>
            <a:r>
              <a:rPr lang="en-US" dirty="0" smtClean="0"/>
              <a:t>The Modify Cross Sections step allows you to:</a:t>
            </a:r>
            <a:br>
              <a:rPr lang="en-US" dirty="0" smtClean="0"/>
            </a:br>
            <a:endParaRPr lang="en-US" dirty="0" smtClean="0"/>
          </a:p>
          <a:p>
            <a:pPr marL="407988" lvl="3" indent="-177800" eaLnBrk="1" hangingPunct="1"/>
            <a:r>
              <a:rPr lang="en-US" dirty="0" smtClean="0"/>
              <a:t>specify the angular orientation of the cross section</a:t>
            </a:r>
          </a:p>
          <a:p>
            <a:pPr marL="407988" lvl="3" indent="-177800" eaLnBrk="1" hangingPunct="1"/>
            <a:r>
              <a:rPr lang="en-US" dirty="0" smtClean="0"/>
              <a:t>define handle points at which the cross section lies on the path </a:t>
            </a:r>
          </a:p>
          <a:p>
            <a:pPr marL="407988" lvl="3" indent="-177800" eaLnBrk="1" hangingPunct="1"/>
            <a:r>
              <a:rPr lang="en-US" dirty="0" smtClean="0"/>
              <a:t>select a new component to define the cross section for the frame</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Modify cross sections step</a:t>
            </a:r>
          </a:p>
        </p:txBody>
      </p:sp>
      <p:pic>
        <p:nvPicPr>
          <p:cNvPr id="17410" name="Picture 2" descr="C:\V103\selfPaced\se103\english\docs\graphics\frames\frames_025.gif"/>
          <p:cNvPicPr>
            <a:picLocks noChangeAspect="1" noChangeArrowheads="1"/>
          </p:cNvPicPr>
          <p:nvPr/>
        </p:nvPicPr>
        <p:blipFill>
          <a:blip r:embed="rId3" cstate="print"/>
          <a:srcRect/>
          <a:stretch>
            <a:fillRect/>
          </a:stretch>
        </p:blipFill>
        <p:spPr bwMode="auto">
          <a:xfrm>
            <a:off x="8001000" y="3429000"/>
            <a:ext cx="304800" cy="295275"/>
          </a:xfrm>
          <a:prstGeom prst="rect">
            <a:avLst/>
          </a:prstGeom>
          <a:noFill/>
        </p:spPr>
      </p:pic>
      <p:pic>
        <p:nvPicPr>
          <p:cNvPr id="17411" name="Picture 3" descr="C:\V103\selfPaced\se103\english\docs\graphics\frames\frames_021.gif"/>
          <p:cNvPicPr>
            <a:picLocks noChangeAspect="1" noChangeArrowheads="1"/>
          </p:cNvPicPr>
          <p:nvPr/>
        </p:nvPicPr>
        <p:blipFill>
          <a:blip r:embed="rId4" cstate="print"/>
          <a:srcRect/>
          <a:stretch>
            <a:fillRect/>
          </a:stretch>
        </p:blipFill>
        <p:spPr bwMode="auto">
          <a:xfrm>
            <a:off x="8305800" y="3733800"/>
            <a:ext cx="285750" cy="27622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eaLnBrk="1" hangingPunct="1">
              <a:buClr>
                <a:schemeClr val="tx2"/>
              </a:buClr>
            </a:pPr>
            <a:r>
              <a:rPr lang="en-US" dirty="0" smtClean="0"/>
              <a:t>The Frame command bar changes when editing a frame definition.</a:t>
            </a:r>
            <a:br>
              <a:rPr lang="en-US" dirty="0" smtClean="0"/>
            </a:br>
            <a:r>
              <a:rPr lang="en-US" dirty="0" smtClean="0"/>
              <a:t>The Modify End Conditions step becomes active.</a:t>
            </a:r>
          </a:p>
          <a:p>
            <a:pPr marL="177800" indent="-177800" eaLnBrk="1" hangingPunct="1">
              <a:buClr>
                <a:schemeClr val="tx2"/>
              </a:buClr>
              <a:buFont typeface="Wingdings" pitchFamily="2" charset="2"/>
              <a:buChar char="§"/>
            </a:pPr>
            <a:endParaRPr lang="en-US" dirty="0" smtClean="0"/>
          </a:p>
          <a:p>
            <a:pPr marL="0" indent="0" eaLnBrk="1" hangingPunct="1">
              <a:buClr>
                <a:schemeClr val="tx2"/>
              </a:buClr>
            </a:pPr>
            <a:r>
              <a:rPr lang="en-US" dirty="0" smtClean="0"/>
              <a:t>Change the end condition to a:</a:t>
            </a:r>
          </a:p>
          <a:p>
            <a:pPr marL="177800" indent="-177800" eaLnBrk="1" hangingPunct="1">
              <a:buClr>
                <a:schemeClr val="tx2"/>
              </a:buClr>
              <a:buFont typeface="Wingdings" pitchFamily="2" charset="2"/>
              <a:buChar char="§"/>
            </a:pPr>
            <a:r>
              <a:rPr lang="en-US" dirty="0" smtClean="0"/>
              <a:t>miter (1)</a:t>
            </a:r>
          </a:p>
          <a:p>
            <a:pPr marL="177800" indent="-177800" eaLnBrk="1" hangingPunct="1">
              <a:buClr>
                <a:schemeClr val="tx2"/>
              </a:buClr>
              <a:buFont typeface="Wingdings" pitchFamily="2" charset="2"/>
              <a:buChar char="§"/>
            </a:pPr>
            <a:r>
              <a:rPr lang="en-US" dirty="0" smtClean="0"/>
              <a:t>butt1 (2)</a:t>
            </a:r>
          </a:p>
          <a:p>
            <a:pPr marL="177800" indent="-177800" eaLnBrk="1" hangingPunct="1">
              <a:buClr>
                <a:schemeClr val="tx2"/>
              </a:buClr>
              <a:buFont typeface="Wingdings" pitchFamily="2" charset="2"/>
              <a:buChar char="§"/>
            </a:pPr>
            <a:r>
              <a:rPr lang="en-US" dirty="0" smtClean="0"/>
              <a:t>butt2 (3)</a:t>
            </a:r>
          </a:p>
          <a:p>
            <a:pPr marL="177800" indent="-177800" eaLnBrk="1" hangingPunct="1">
              <a:buClr>
                <a:schemeClr val="tx2"/>
              </a:buClr>
              <a:buFont typeface="Wingdings" pitchFamily="2" charset="2"/>
              <a:buChar char="§"/>
            </a:pPr>
            <a:r>
              <a:rPr lang="en-US" dirty="0" smtClean="0"/>
              <a:t>none (4)</a:t>
            </a:r>
          </a:p>
          <a:p>
            <a:pPr marL="177800" indent="-177800" eaLnBrk="1" hangingPunct="1">
              <a:buClr>
                <a:schemeClr val="tx2"/>
              </a:buClr>
              <a:buFont typeface="Wingdings" pitchFamily="2" charset="2"/>
              <a:buChar char="§"/>
            </a:pPr>
            <a:endParaRPr lang="en-US" dirty="0" smtClean="0"/>
          </a:p>
          <a:p>
            <a:pPr marL="0" indent="0"/>
            <a:r>
              <a:rPr lang="en-US" dirty="0" smtClean="0"/>
              <a:t>When the end condition is changed to None (4), the command bar changes to provide additional end conditions.</a:t>
            </a:r>
          </a:p>
          <a:p>
            <a:pPr marL="177800" indent="-177800" eaLnBrk="1" hangingPunct="1">
              <a:buClr>
                <a:schemeClr val="tx2"/>
              </a:buClr>
              <a:buFont typeface="Wingdings" pitchFamily="2" charset="2"/>
              <a:buChar char="§"/>
            </a:pPr>
            <a:r>
              <a:rPr lang="en-US" dirty="0" smtClean="0"/>
              <a:t>fillet (5)</a:t>
            </a:r>
          </a:p>
          <a:p>
            <a:pPr marL="177800" indent="-177800" eaLnBrk="1" hangingPunct="1">
              <a:buClr>
                <a:schemeClr val="tx2"/>
              </a:buClr>
              <a:buFont typeface="Wingdings" pitchFamily="2" charset="2"/>
              <a:buChar char="§"/>
            </a:pPr>
            <a:r>
              <a:rPr lang="en-US" dirty="0" smtClean="0"/>
              <a:t>extend (6)</a:t>
            </a:r>
          </a:p>
          <a:p>
            <a:pPr marL="177800" indent="-177800" eaLnBrk="1" hangingPunct="1">
              <a:buClr>
                <a:schemeClr val="tx2"/>
              </a:buClr>
              <a:buFont typeface="Wingdings" pitchFamily="2" charset="2"/>
              <a:buChar char="§"/>
            </a:pPr>
            <a:r>
              <a:rPr lang="en-US" dirty="0" smtClean="0"/>
              <a:t>remove end condition (7)</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Modify end conditions</a:t>
            </a:r>
          </a:p>
        </p:txBody>
      </p:sp>
      <p:pic>
        <p:nvPicPr>
          <p:cNvPr id="18434" name="Picture 2" descr="C:\V103\selfPaced\se103\english\docs\graphics\frames\frames_026.gif"/>
          <p:cNvPicPr>
            <a:picLocks noChangeAspect="1" noChangeArrowheads="1"/>
          </p:cNvPicPr>
          <p:nvPr/>
        </p:nvPicPr>
        <p:blipFill>
          <a:blip r:embed="rId3" cstate="print"/>
          <a:srcRect/>
          <a:stretch>
            <a:fillRect/>
          </a:stretch>
        </p:blipFill>
        <p:spPr bwMode="auto">
          <a:xfrm>
            <a:off x="1905000" y="2819400"/>
            <a:ext cx="561975" cy="1209675"/>
          </a:xfrm>
          <a:prstGeom prst="rect">
            <a:avLst/>
          </a:prstGeom>
          <a:noFill/>
        </p:spPr>
      </p:pic>
      <p:pic>
        <p:nvPicPr>
          <p:cNvPr id="18435" name="Picture 3" descr="C:\V103\selfPaced\se103\english\docs\graphics\frames\frames_027.gif"/>
          <p:cNvPicPr>
            <a:picLocks noChangeAspect="1" noChangeArrowheads="1"/>
          </p:cNvPicPr>
          <p:nvPr/>
        </p:nvPicPr>
        <p:blipFill>
          <a:blip r:embed="rId4" cstate="print"/>
          <a:srcRect/>
          <a:stretch>
            <a:fillRect/>
          </a:stretch>
        </p:blipFill>
        <p:spPr bwMode="auto">
          <a:xfrm>
            <a:off x="3810000" y="5029200"/>
            <a:ext cx="600075" cy="9144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Selecting </a:t>
            </a:r>
            <a:r>
              <a:rPr lang="en-US" dirty="0" err="1" smtClean="0"/>
              <a:t>colinear</a:t>
            </a:r>
            <a:r>
              <a:rPr lang="en-US" dirty="0" smtClean="0"/>
              <a:t> path segments results in a single frame spanning the length of the </a:t>
            </a:r>
            <a:r>
              <a:rPr lang="en-US" dirty="0" err="1" smtClean="0"/>
              <a:t>colinear</a:t>
            </a:r>
            <a:r>
              <a:rPr lang="en-US" dirty="0" smtClean="0"/>
              <a:t> paths. This is important to know when paths cross.</a:t>
            </a:r>
            <a:br>
              <a:rPr lang="en-US" dirty="0" smtClean="0"/>
            </a:br>
            <a:endParaRPr lang="en-US" dirty="0" smtClean="0"/>
          </a:p>
          <a:p>
            <a:pPr marL="0" indent="0"/>
            <a:r>
              <a:rPr lang="en-US" dirty="0" smtClean="0"/>
              <a:t>The image below shows an example with four lines.</a:t>
            </a:r>
          </a:p>
          <a:p>
            <a:pPr marL="0" indent="0"/>
            <a:r>
              <a:rPr lang="en-US" dirty="0" smtClean="0"/>
              <a:t>Line segments 1,2 are </a:t>
            </a:r>
            <a:r>
              <a:rPr lang="en-US" dirty="0" err="1" smtClean="0"/>
              <a:t>colinear</a:t>
            </a:r>
            <a:r>
              <a:rPr lang="en-US" dirty="0" smtClean="0"/>
              <a:t> and line segments 3,4 are </a:t>
            </a:r>
            <a:r>
              <a:rPr lang="en-US" dirty="0" err="1" smtClean="0"/>
              <a:t>colinear</a:t>
            </a:r>
            <a:r>
              <a:rPr lang="en-US" dirty="0" smtClean="0"/>
              <a:t>.</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81000"/>
            <a:ext cx="6216650" cy="808038"/>
          </a:xfrm>
        </p:spPr>
        <p:txBody>
          <a:bodyPr/>
          <a:lstStyle/>
          <a:p>
            <a:pPr eaLnBrk="1" hangingPunct="1"/>
            <a:r>
              <a:rPr lang="en-US" sz="3200" i="1" dirty="0" smtClean="0"/>
              <a:t>Placing frames on</a:t>
            </a:r>
            <a:br>
              <a:rPr lang="en-US" sz="3200" i="1" dirty="0" smtClean="0"/>
            </a:br>
            <a:r>
              <a:rPr lang="en-US" sz="3200" i="1" dirty="0" err="1" smtClean="0"/>
              <a:t>colinear</a:t>
            </a:r>
            <a:r>
              <a:rPr lang="en-US" sz="3200" i="1" dirty="0" smtClean="0"/>
              <a:t> paths</a:t>
            </a:r>
          </a:p>
        </p:txBody>
      </p:sp>
      <p:pic>
        <p:nvPicPr>
          <p:cNvPr id="19458" name="Picture 2" descr="C:\V103\selfPaced\se103\english\docs\graphics\frames\frames_076.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95600" y="3657600"/>
            <a:ext cx="2609850" cy="1800225"/>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When selecting all four lines in the path step, the result is shown below. A frame set with two frames is created and notice that the two frames occupy the same space at the intersection.</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Placing frames on</a:t>
            </a:r>
            <a:br>
              <a:rPr lang="en-US" sz="2800" i="1" dirty="0" smtClean="0"/>
            </a:br>
            <a:r>
              <a:rPr lang="en-US" sz="2800" i="1" dirty="0" err="1" smtClean="0"/>
              <a:t>colinear</a:t>
            </a:r>
            <a:r>
              <a:rPr lang="en-US" sz="2800" i="1" dirty="0" smtClean="0"/>
              <a:t> paths</a:t>
            </a:r>
          </a:p>
        </p:txBody>
      </p:sp>
      <p:pic>
        <p:nvPicPr>
          <p:cNvPr id="20482" name="Picture 2" descr="C:\V103\selfPaced\se103\english\docs\graphics\frames\frames_075.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3276600"/>
            <a:ext cx="2628900" cy="1809750"/>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572000"/>
          </a:xfrm>
        </p:spPr>
        <p:txBody>
          <a:bodyPr/>
          <a:lstStyle/>
          <a:p>
            <a:pPr marL="0" indent="0"/>
            <a:r>
              <a:rPr lang="en-US" dirty="0" smtClean="0"/>
              <a:t>You get the same result by selecting lines 1,2 to create a frame and then selecting 3,4 to create another frame.</a:t>
            </a:r>
            <a:br>
              <a:rPr lang="en-US" dirty="0" smtClean="0"/>
            </a:br>
            <a:endParaRPr lang="en-US" dirty="0" smtClean="0"/>
          </a:p>
          <a:p>
            <a:pPr marL="0" indent="0"/>
            <a:r>
              <a:rPr lang="en-US" dirty="0" smtClean="0"/>
              <a:t>The correct process would be to determine which </a:t>
            </a:r>
            <a:r>
              <a:rPr lang="en-US" dirty="0" err="1" smtClean="0"/>
              <a:t>colinear</a:t>
            </a:r>
            <a:r>
              <a:rPr lang="en-US" dirty="0" smtClean="0"/>
              <a:t> paths make up the frame that will span the entire length. Create a frame that spans the entire </a:t>
            </a:r>
            <a:r>
              <a:rPr lang="en-US" dirty="0" err="1" smtClean="0"/>
              <a:t>colinear</a:t>
            </a:r>
            <a:r>
              <a:rPr lang="en-US" dirty="0" smtClean="0"/>
              <a:t> length. Create a single frame for each segment that butts up to the frame that spans the entire length.</a:t>
            </a:r>
            <a:br>
              <a:rPr lang="en-US" dirty="0" smtClean="0"/>
            </a:br>
            <a:endParaRPr lang="en-US" dirty="0" smtClean="0"/>
          </a:p>
          <a:p>
            <a:pPr marL="0" indent="0"/>
            <a:r>
              <a:rPr lang="en-US" dirty="0" smtClean="0"/>
              <a:t>In the example below, a single frame was created with lines 1,2. A single frame was created with line 3 and then a single frame was created with line 4.</a:t>
            </a:r>
            <a:endParaRPr lang="en-US" dirty="0"/>
          </a:p>
        </p:txBody>
      </p:sp>
      <p:sp>
        <p:nvSpPr>
          <p:cNvPr id="4099" name="Title 1"/>
          <p:cNvSpPr>
            <a:spLocks noGrp="1"/>
          </p:cNvSpPr>
          <p:nvPr>
            <p:ph type="title"/>
          </p:nvPr>
        </p:nvSpPr>
        <p:spPr>
          <a:xfrm>
            <a:off x="457200" y="381000"/>
            <a:ext cx="6216650" cy="808038"/>
          </a:xfrm>
        </p:spPr>
        <p:txBody>
          <a:bodyPr/>
          <a:lstStyle/>
          <a:p>
            <a:pPr eaLnBrk="1" hangingPunct="1"/>
            <a:r>
              <a:rPr lang="en-US" sz="3200" i="1" dirty="0" smtClean="0"/>
              <a:t>Placing frames on</a:t>
            </a:r>
            <a:br>
              <a:rPr lang="en-US" sz="3200" i="1" dirty="0" smtClean="0"/>
            </a:br>
            <a:r>
              <a:rPr lang="en-US" sz="3200" i="1" dirty="0" err="1" smtClean="0"/>
              <a:t>colinear</a:t>
            </a:r>
            <a:r>
              <a:rPr lang="en-US" sz="3200" i="1" dirty="0" smtClean="0"/>
              <a:t> paths</a:t>
            </a:r>
            <a:endParaRPr lang="en-US" sz="2800" i="1" dirty="0" smtClean="0"/>
          </a:p>
        </p:txBody>
      </p:sp>
      <p:pic>
        <p:nvPicPr>
          <p:cNvPr id="21506" name="Picture 2" descr="C:\V103\selfPaced\se103\english\docs\graphics\frames\frames_077.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00200" y="4495800"/>
            <a:ext cx="2562225" cy="1809750"/>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Corner treatment options</a:t>
            </a:r>
          </a:p>
          <a:p>
            <a:pPr marL="177800" indent="-177800" eaLnBrk="1" hangingPunct="1">
              <a:buClr>
                <a:schemeClr val="tx2"/>
              </a:buClr>
              <a:buFont typeface="Wingdings" pitchFamily="2" charset="2"/>
              <a:buChar char="§"/>
            </a:pPr>
            <a:r>
              <a:rPr lang="en-US" dirty="0" smtClean="0"/>
              <a:t>Dune buggy frame</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Activities</a:t>
            </a:r>
            <a:endParaRPr lang="en-US" sz="2800" i="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The automatic frame component positioning option is used when adding a vertical frame component (1) whose path vertex is connected to the path vertices of an existing 90° frame corner (2). Frame (1) repositions to where the outside faces are coplanar to the (2) components. When auto-positioning is on for (1), any repositioning of the 90° frame corner components will cause the vertical</a:t>
            </a:r>
            <a:br>
              <a:rPr lang="en-US" dirty="0" smtClean="0"/>
            </a:br>
            <a:r>
              <a:rPr lang="en-US" dirty="0" smtClean="0"/>
              <a:t>component (1) to automatically reposition.</a:t>
            </a:r>
            <a:br>
              <a:rPr lang="en-US" dirty="0" smtClean="0"/>
            </a:br>
            <a:r>
              <a:rPr lang="en-US" dirty="0" smtClean="0"/>
              <a:t> If (1) has auto-positioning turned off, it</a:t>
            </a:r>
          </a:p>
          <a:p>
            <a:pPr marL="0" indent="0"/>
            <a:r>
              <a:rPr lang="en-US" dirty="0" smtClean="0"/>
              <a:t>will not move from its default placement</a:t>
            </a:r>
            <a:br>
              <a:rPr lang="en-US" dirty="0" smtClean="0"/>
            </a:br>
            <a:r>
              <a:rPr lang="en-US" dirty="0" smtClean="0"/>
              <a:t>position when the 90° frame corner</a:t>
            </a:r>
          </a:p>
          <a:p>
            <a:pPr marL="0" indent="0"/>
            <a:r>
              <a:rPr lang="en-US" dirty="0" smtClean="0"/>
              <a:t>components are repositioned.</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381000" y="381000"/>
            <a:ext cx="6216650" cy="808038"/>
          </a:xfrm>
        </p:spPr>
        <p:txBody>
          <a:bodyPr/>
          <a:lstStyle/>
          <a:p>
            <a:pPr eaLnBrk="1" hangingPunct="1"/>
            <a:r>
              <a:rPr lang="en-US" sz="3200" i="1" dirty="0" smtClean="0"/>
              <a:t>Automatic frame</a:t>
            </a:r>
            <a:br>
              <a:rPr lang="en-US" sz="3200" i="1" dirty="0" smtClean="0"/>
            </a:br>
            <a:r>
              <a:rPr lang="en-US" sz="3200" i="1" dirty="0" smtClean="0"/>
              <a:t>component positioning</a:t>
            </a:r>
          </a:p>
        </p:txBody>
      </p:sp>
      <p:pic>
        <p:nvPicPr>
          <p:cNvPr id="22530" name="Picture 2" descr="C:\V103\selfPaced\se103\english\docs\graphics\frames\frames_079.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410200" y="3200400"/>
            <a:ext cx="2981325" cy="3133725"/>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Activity</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381000" y="381000"/>
            <a:ext cx="6216650" cy="808038"/>
          </a:xfrm>
        </p:spPr>
        <p:txBody>
          <a:bodyPr/>
          <a:lstStyle/>
          <a:p>
            <a:pPr eaLnBrk="1" hangingPunct="1"/>
            <a:r>
              <a:rPr lang="en-US" sz="3200" i="1" dirty="0" smtClean="0"/>
              <a:t>Automatic frame</a:t>
            </a:r>
            <a:br>
              <a:rPr lang="en-US" sz="3200" i="1" dirty="0" smtClean="0"/>
            </a:br>
            <a:r>
              <a:rPr lang="en-US" sz="3200" i="1" dirty="0" smtClean="0"/>
              <a:t>component positioning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The Frames application is only available from within the Assembly environment.</a:t>
            </a:r>
          </a:p>
          <a:p>
            <a:pPr marL="0" indent="0"/>
            <a:endParaRPr lang="en-US" dirty="0" smtClean="0"/>
          </a:p>
          <a:p>
            <a:r>
              <a:rPr lang="en-US" dirty="0" smtClean="0"/>
              <a:t>Procedure for entering and exiting the Frames application</a:t>
            </a:r>
          </a:p>
          <a:p>
            <a:pPr marL="1031875" indent="-1031875"/>
            <a:r>
              <a:rPr lang="en-US" b="1" dirty="0" smtClean="0"/>
              <a:t>Step 1.	</a:t>
            </a:r>
            <a:r>
              <a:rPr lang="en-US" dirty="0" smtClean="0"/>
              <a:t>Open a new assembly file.</a:t>
            </a:r>
          </a:p>
          <a:p>
            <a:pPr marL="1031875" indent="-1031875"/>
            <a:r>
              <a:rPr lang="en-US" b="1" dirty="0" smtClean="0"/>
              <a:t>Step 2.	</a:t>
            </a:r>
            <a:r>
              <a:rPr lang="en-US" dirty="0" smtClean="0"/>
              <a:t>To start the Frames application, on the Tools tab, in the Environs group, choose Frame Design . </a:t>
            </a:r>
          </a:p>
          <a:p>
            <a:pPr marL="1031875" indent="-1031875"/>
            <a:r>
              <a:rPr lang="en-US" b="1" dirty="0" smtClean="0"/>
              <a:t>Step 3.	</a:t>
            </a:r>
            <a:r>
              <a:rPr lang="en-US" dirty="0" smtClean="0"/>
              <a:t>The tools needed to create paths that define the framework</a:t>
            </a:r>
            <a:br>
              <a:rPr lang="en-US" dirty="0" smtClean="0"/>
            </a:br>
            <a:r>
              <a:rPr lang="en-US" dirty="0" smtClean="0"/>
              <a:t>are located in the Home tab, Segments</a:t>
            </a:r>
            <a:br>
              <a:rPr lang="en-US" dirty="0" smtClean="0"/>
            </a:br>
            <a:r>
              <a:rPr lang="en-US" dirty="0" smtClean="0"/>
              <a:t>group (1). In the Frame group (2), the</a:t>
            </a:r>
            <a:br>
              <a:rPr lang="en-US" dirty="0" smtClean="0"/>
            </a:br>
            <a:r>
              <a:rPr lang="en-US" dirty="0" smtClean="0"/>
              <a:t>Frame command creates frames once</a:t>
            </a:r>
            <a:br>
              <a:rPr lang="en-US" dirty="0" smtClean="0"/>
            </a:br>
            <a:r>
              <a:rPr lang="en-US" dirty="0" smtClean="0"/>
              <a:t>the framework design is complete.</a:t>
            </a:r>
          </a:p>
          <a:p>
            <a:pPr marL="1031875" indent="-1031875"/>
            <a:r>
              <a:rPr lang="en-US" b="1" dirty="0" smtClean="0"/>
              <a:t>Step 4.	</a:t>
            </a:r>
            <a:r>
              <a:rPr lang="en-US" dirty="0" smtClean="0"/>
              <a:t>To exit the Frames application, click the</a:t>
            </a:r>
            <a:br>
              <a:rPr lang="en-US" dirty="0" smtClean="0"/>
            </a:br>
            <a:r>
              <a:rPr lang="en-US" dirty="0" smtClean="0"/>
              <a:t>Close Frame command in the Close group.</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Starting the frames application</a:t>
            </a:r>
          </a:p>
        </p:txBody>
      </p:sp>
      <p:pic>
        <p:nvPicPr>
          <p:cNvPr id="3075" name="Picture 3" descr="C:\V103\selfPaced\se103\english\docs\graphics\frames\frames_002.gif"/>
          <p:cNvPicPr>
            <a:picLocks noChangeAspect="1" noChangeArrowheads="1"/>
          </p:cNvPicPr>
          <p:nvPr/>
        </p:nvPicPr>
        <p:blipFill>
          <a:blip r:embed="rId3" cstate="print"/>
          <a:srcRect/>
          <a:stretch>
            <a:fillRect/>
          </a:stretch>
        </p:blipFill>
        <p:spPr bwMode="auto">
          <a:xfrm>
            <a:off x="6172200" y="4114800"/>
            <a:ext cx="1533525" cy="809625"/>
          </a:xfrm>
          <a:prstGeom prst="rect">
            <a:avLst/>
          </a:prstGeom>
          <a:noFill/>
        </p:spPr>
      </p:pic>
      <p:pic>
        <p:nvPicPr>
          <p:cNvPr id="3076" name="Picture 4" descr="C:\V103\selfPaced\se103\english\docs\graphics\frames\frames_004.gif"/>
          <p:cNvPicPr>
            <a:picLocks noChangeAspect="1" noChangeArrowheads="1"/>
          </p:cNvPicPr>
          <p:nvPr/>
        </p:nvPicPr>
        <p:blipFill>
          <a:blip r:embed="rId4" cstate="print"/>
          <a:srcRect/>
          <a:stretch>
            <a:fillRect/>
          </a:stretch>
        </p:blipFill>
        <p:spPr bwMode="auto">
          <a:xfrm>
            <a:off x="6629400" y="5181600"/>
            <a:ext cx="476250" cy="809625"/>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229600" cy="4572000"/>
          </a:xfrm>
        </p:spPr>
        <p:txBody>
          <a:bodyPr/>
          <a:lstStyle/>
          <a:p>
            <a:pPr marL="177800" indent="-177800" eaLnBrk="1" hangingPunct="1">
              <a:buClr>
                <a:schemeClr val="tx2"/>
              </a:buClr>
              <a:buFont typeface="Wingdings" pitchFamily="2" charset="2"/>
              <a:buChar char="§"/>
            </a:pPr>
            <a:r>
              <a:rPr lang="en-US" dirty="0" smtClean="0"/>
              <a:t>Edit a frame definition during creation or after the frame command is finished.</a:t>
            </a:r>
          </a:p>
          <a:p>
            <a:pPr marL="177800" indent="-177800" eaLnBrk="1" hangingPunct="1">
              <a:buClr>
                <a:schemeClr val="tx2"/>
              </a:buClr>
              <a:buFont typeface="Wingdings" pitchFamily="2" charset="2"/>
              <a:buChar char="§"/>
            </a:pPr>
            <a:r>
              <a:rPr lang="en-US" dirty="0" smtClean="0"/>
              <a:t>Edit frame paths, position, end conditions and component type.</a:t>
            </a:r>
            <a:br>
              <a:rPr lang="en-US" dirty="0" smtClean="0"/>
            </a:br>
            <a:endParaRPr lang="en-US" dirty="0" smtClean="0"/>
          </a:p>
          <a:p>
            <a:pPr marL="177800" indent="-177800" eaLnBrk="1" hangingPunct="1">
              <a:buClr>
                <a:schemeClr val="tx2"/>
              </a:buClr>
            </a:pPr>
            <a:r>
              <a:rPr lang="en-US" b="1" dirty="0" err="1" smtClean="0"/>
              <a:t>PathFinder</a:t>
            </a:r>
            <a:endParaRPr lang="en-US" b="1" dirty="0" smtClean="0"/>
          </a:p>
          <a:p>
            <a:pPr marL="177800" indent="-177800" eaLnBrk="1" hangingPunct="1">
              <a:buClr>
                <a:schemeClr val="tx2"/>
              </a:buClr>
              <a:buFont typeface="Wingdings" pitchFamily="2" charset="2"/>
              <a:buChar char="§"/>
            </a:pPr>
            <a:r>
              <a:rPr lang="en-US" dirty="0" smtClean="0"/>
              <a:t>In </a:t>
            </a:r>
            <a:r>
              <a:rPr lang="en-US" dirty="0" err="1" smtClean="0"/>
              <a:t>PathFinder</a:t>
            </a:r>
            <a:r>
              <a:rPr lang="en-US" dirty="0" smtClean="0"/>
              <a:t>, notice Frame Components collector (1).</a:t>
            </a:r>
            <a:br>
              <a:rPr lang="en-US" dirty="0" smtClean="0"/>
            </a:br>
            <a:r>
              <a:rPr lang="en-US" dirty="0" smtClean="0"/>
              <a:t>Whenever you create frames you will get a Frame</a:t>
            </a:r>
            <a:br>
              <a:rPr lang="en-US" dirty="0" smtClean="0"/>
            </a:br>
            <a:r>
              <a:rPr lang="en-US" dirty="0" smtClean="0"/>
              <a:t>Components collector. Control the display of all frame</a:t>
            </a:r>
            <a:br>
              <a:rPr lang="en-US" dirty="0" smtClean="0"/>
            </a:br>
            <a:r>
              <a:rPr lang="en-US" dirty="0" smtClean="0"/>
              <a:t>components by right-clicking (1) and then by clicking</a:t>
            </a:r>
            <a:br>
              <a:rPr lang="en-US" dirty="0" smtClean="0"/>
            </a:br>
            <a:r>
              <a:rPr lang="en-US" dirty="0" smtClean="0"/>
              <a:t>Show/Hide.</a:t>
            </a:r>
            <a:br>
              <a:rPr lang="en-US" dirty="0" smtClean="0"/>
            </a:br>
            <a:endParaRPr lang="en-US" dirty="0" smtClean="0"/>
          </a:p>
          <a:p>
            <a:pPr marL="177800" indent="-177800" eaLnBrk="1" hangingPunct="1">
              <a:buClr>
                <a:schemeClr val="tx2"/>
              </a:buClr>
              <a:buFont typeface="Wingdings" pitchFamily="2" charset="2"/>
              <a:buChar char="§"/>
            </a:pPr>
            <a:r>
              <a:rPr lang="en-US" dirty="0" smtClean="0"/>
              <a:t>All frames created in a single operation are grouped as a</a:t>
            </a:r>
            <a:br>
              <a:rPr lang="en-US" dirty="0" smtClean="0"/>
            </a:br>
            <a:r>
              <a:rPr lang="en-US" dirty="0" smtClean="0"/>
              <a:t>Frame set (2). Turn on/off the display of the frame group.</a:t>
            </a:r>
            <a:br>
              <a:rPr lang="en-US" dirty="0" smtClean="0"/>
            </a:br>
            <a:endParaRPr lang="en-US" dirty="0" smtClean="0"/>
          </a:p>
          <a:p>
            <a:pPr marL="177800" indent="-177800" eaLnBrk="1" hangingPunct="1">
              <a:buClr>
                <a:schemeClr val="tx2"/>
              </a:buClr>
              <a:buFont typeface="Wingdings" pitchFamily="2" charset="2"/>
              <a:buChar char="§"/>
            </a:pPr>
            <a:r>
              <a:rPr lang="en-US" dirty="0" smtClean="0"/>
              <a:t>Each frame in the group is a part file (3) with the filename of the frame component used. Turn on/off the display of any part in the group.</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Editing frames</a:t>
            </a:r>
          </a:p>
        </p:txBody>
      </p:sp>
      <p:pic>
        <p:nvPicPr>
          <p:cNvPr id="23554" name="Picture 2" descr="C:\V103\selfPaced\se103\english\docs\graphics\frames\frames_033.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239000" y="2743200"/>
            <a:ext cx="1352550" cy="264795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To edit a frame:</a:t>
            </a:r>
            <a:br>
              <a:rPr lang="en-US" dirty="0" smtClean="0"/>
            </a:br>
            <a:endParaRPr lang="en-US" dirty="0" smtClean="0"/>
          </a:p>
          <a:p>
            <a:r>
              <a:rPr lang="en-US" b="1" dirty="0" smtClean="0"/>
              <a:t>Step 1.	</a:t>
            </a:r>
            <a:r>
              <a:rPr lang="en-US" dirty="0" smtClean="0"/>
              <a:t>Click the Select tool        . </a:t>
            </a:r>
          </a:p>
          <a:p>
            <a:r>
              <a:rPr lang="en-US" b="1" dirty="0" smtClean="0"/>
              <a:t>Step 2.	</a:t>
            </a:r>
            <a:r>
              <a:rPr lang="en-US" dirty="0" smtClean="0"/>
              <a:t>In </a:t>
            </a:r>
            <a:r>
              <a:rPr lang="en-US" dirty="0" err="1" smtClean="0"/>
              <a:t>PathFinder</a:t>
            </a:r>
            <a:r>
              <a:rPr lang="en-US" dirty="0" smtClean="0"/>
              <a:t>, click the Frame group to edit.</a:t>
            </a:r>
          </a:p>
          <a:p>
            <a:pPr marL="914400" indent="-914400"/>
            <a:r>
              <a:rPr lang="en-US" b="1" dirty="0" smtClean="0"/>
              <a:t>Step 3.	</a:t>
            </a:r>
            <a:r>
              <a:rPr lang="en-US" dirty="0" smtClean="0"/>
              <a:t>Two methods of selecting the Edit Definition command are available.</a:t>
            </a:r>
          </a:p>
          <a:p>
            <a:pPr lvl="4"/>
            <a:r>
              <a:rPr lang="en-US" dirty="0" smtClean="0"/>
              <a:t>(</a:t>
            </a:r>
            <a:r>
              <a:rPr lang="en-US" b="1" dirty="0" smtClean="0"/>
              <a:t>Method 1</a:t>
            </a:r>
            <a:r>
              <a:rPr lang="en-US" dirty="0" smtClean="0"/>
              <a:t>) Right-click on the Frame set or a member</a:t>
            </a:r>
            <a:br>
              <a:rPr lang="en-US" dirty="0" smtClean="0"/>
            </a:br>
            <a:r>
              <a:rPr lang="en-US" dirty="0" smtClean="0"/>
              <a:t>of the frame set in </a:t>
            </a:r>
            <a:r>
              <a:rPr lang="en-US" dirty="0" err="1" smtClean="0"/>
              <a:t>PathFinder</a:t>
            </a:r>
            <a:r>
              <a:rPr lang="en-US" dirty="0" smtClean="0"/>
              <a:t> and then click Edit Definition. </a:t>
            </a:r>
          </a:p>
          <a:p>
            <a:pPr lvl="4"/>
            <a:r>
              <a:rPr lang="en-US" dirty="0" smtClean="0"/>
              <a:t>(</a:t>
            </a:r>
            <a:r>
              <a:rPr lang="en-US" b="1" dirty="0" smtClean="0"/>
              <a:t>Method 2</a:t>
            </a:r>
            <a:r>
              <a:rPr lang="en-US" dirty="0" smtClean="0"/>
              <a:t>) Right-click on the frame in the assembly window</a:t>
            </a:r>
            <a:br>
              <a:rPr lang="en-US" dirty="0" smtClean="0"/>
            </a:br>
            <a:r>
              <a:rPr lang="en-US" dirty="0" smtClean="0"/>
              <a:t>and then click Edit Definition. </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Edit definition process</a:t>
            </a:r>
          </a:p>
        </p:txBody>
      </p:sp>
      <p:pic>
        <p:nvPicPr>
          <p:cNvPr id="24578" name="Picture 2" descr="C:\V103\selfPaced\se103\english\docs\graphics\frames\frames_034.gif"/>
          <p:cNvPicPr>
            <a:picLocks noChangeAspect="1" noChangeArrowheads="1"/>
          </p:cNvPicPr>
          <p:nvPr/>
        </p:nvPicPr>
        <p:blipFill>
          <a:blip r:embed="rId3" cstate="print"/>
          <a:srcRect/>
          <a:stretch>
            <a:fillRect/>
          </a:stretch>
        </p:blipFill>
        <p:spPr bwMode="auto">
          <a:xfrm>
            <a:off x="3733800" y="2133600"/>
            <a:ext cx="400050" cy="352425"/>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Add or remove paths from the frame definition.</a:t>
            </a:r>
            <a:br>
              <a:rPr lang="en-US" dirty="0" smtClean="0"/>
            </a:br>
            <a:endParaRPr lang="en-US" dirty="0" smtClean="0"/>
          </a:p>
          <a:p>
            <a:r>
              <a:rPr lang="en-US" dirty="0" smtClean="0"/>
              <a:t>To edit a path definition:</a:t>
            </a:r>
            <a:br>
              <a:rPr lang="en-US" dirty="0" smtClean="0"/>
            </a:br>
            <a:endParaRPr lang="en-US" dirty="0" smtClean="0"/>
          </a:p>
          <a:p>
            <a:pPr marL="914400" indent="-914400"/>
            <a:r>
              <a:rPr lang="en-US" b="1" dirty="0" smtClean="0"/>
              <a:t>Step 1. </a:t>
            </a:r>
            <a:r>
              <a:rPr lang="en-US" dirty="0" smtClean="0"/>
              <a:t>Within the Edit Definition command, click the Select Path Step.</a:t>
            </a:r>
            <a:br>
              <a:rPr lang="en-US" dirty="0" smtClean="0"/>
            </a:br>
            <a:endParaRPr lang="en-US" dirty="0" smtClean="0"/>
          </a:p>
          <a:p>
            <a:pPr marL="914400" indent="-914400"/>
            <a:r>
              <a:rPr lang="en-US" b="1" dirty="0" smtClean="0"/>
              <a:t>Step 2. </a:t>
            </a:r>
            <a:r>
              <a:rPr lang="en-US" dirty="0" smtClean="0"/>
              <a:t>To add a path segment, select the path(s). The selected path(s) highlights along with the other paths in the frame path definition.</a:t>
            </a:r>
            <a:br>
              <a:rPr lang="en-US" dirty="0" smtClean="0"/>
            </a:br>
            <a:endParaRPr lang="en-US" dirty="0" smtClean="0"/>
          </a:p>
          <a:p>
            <a:pPr marL="914400" indent="-914400"/>
            <a:r>
              <a:rPr lang="en-US" b="1" dirty="0" smtClean="0"/>
              <a:t>Step 3. </a:t>
            </a:r>
            <a:r>
              <a:rPr lang="en-US" dirty="0" smtClean="0"/>
              <a:t>Click the Accept button or right-click to complete the path step.</a:t>
            </a:r>
            <a:br>
              <a:rPr lang="en-US" dirty="0" smtClean="0"/>
            </a:br>
            <a:endParaRPr lang="en-US" dirty="0" smtClean="0"/>
          </a:p>
          <a:p>
            <a:pPr marL="914400" indent="-914400"/>
            <a:r>
              <a:rPr lang="en-US" b="1" dirty="0" smtClean="0"/>
              <a:t>Step 4. </a:t>
            </a:r>
            <a:r>
              <a:rPr lang="en-US" dirty="0" smtClean="0"/>
              <a:t>To remove a path segment, press the Ctrl key and select the path(s). The selected path(s) no longer highlights.</a:t>
            </a:r>
            <a:br>
              <a:rPr lang="en-US" dirty="0" smtClean="0"/>
            </a:br>
            <a:endParaRPr lang="en-US" dirty="0" smtClean="0"/>
          </a:p>
          <a:p>
            <a:pPr marL="914400" indent="-914400"/>
            <a:r>
              <a:rPr lang="en-US" b="1" dirty="0" smtClean="0"/>
              <a:t>Step 5. </a:t>
            </a:r>
            <a:r>
              <a:rPr lang="en-US" dirty="0" smtClean="0"/>
              <a:t>Click the Accept button or right-click to complete the path step.</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Editing frame paths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800600"/>
          </a:xfrm>
        </p:spPr>
        <p:txBody>
          <a:bodyPr/>
          <a:lstStyle/>
          <a:p>
            <a:pPr marL="0" indent="0"/>
            <a:r>
              <a:rPr lang="en-US" dirty="0" smtClean="0"/>
              <a:t>A frame is positioned on a path by a snap point. The default snap point is defined during the creation of the frame component cross section.</a:t>
            </a:r>
            <a:br>
              <a:rPr lang="en-US" dirty="0" smtClean="0"/>
            </a:br>
            <a:endParaRPr lang="en-US" dirty="0" smtClean="0"/>
          </a:p>
          <a:p>
            <a:pPr marL="0" indent="0"/>
            <a:r>
              <a:rPr lang="en-US" dirty="0" smtClean="0"/>
              <a:t>Rectangular frame component example</a:t>
            </a:r>
          </a:p>
          <a:p>
            <a:pPr marL="0" indent="0"/>
            <a:r>
              <a:rPr lang="en-US" dirty="0" smtClean="0"/>
              <a:t>(1) Default “snap” point</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Editing frame position</a:t>
            </a:r>
          </a:p>
        </p:txBody>
      </p:sp>
      <p:pic>
        <p:nvPicPr>
          <p:cNvPr id="25602" name="Picture 2" descr="C:\V103\selfPaced\se103\english\docs\graphics\frames\frames_036.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86000" y="3048000"/>
            <a:ext cx="2940185" cy="2971800"/>
          </a:xfrm>
          <a:prstGeom prst="rect">
            <a:avLst/>
          </a:prstGeom>
          <a:noFill/>
          <a:ln>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pPr>
            <a:r>
              <a:rPr lang="en-US" dirty="0" smtClean="0"/>
              <a:t>To edit a frame(s) position</a:t>
            </a:r>
            <a:br>
              <a:rPr lang="en-US" dirty="0" smtClean="0"/>
            </a:br>
            <a:endParaRPr lang="en-US" dirty="0" smtClean="0"/>
          </a:p>
          <a:p>
            <a:pPr marL="914400" indent="-914400">
              <a:tabLst>
                <a:tab pos="914400" algn="l"/>
              </a:tabLst>
            </a:pPr>
            <a:r>
              <a:rPr lang="en-US" b="1" dirty="0" smtClean="0"/>
              <a:t>Step 1. </a:t>
            </a:r>
            <a:r>
              <a:rPr lang="en-US" dirty="0" smtClean="0"/>
              <a:t>Select a frame group or a single frame within a frame group.</a:t>
            </a:r>
          </a:p>
          <a:p>
            <a:pPr marL="914400" indent="-914400">
              <a:tabLst>
                <a:tab pos="914400" algn="l"/>
              </a:tabLst>
            </a:pPr>
            <a:r>
              <a:rPr lang="en-US" b="1" dirty="0" smtClean="0"/>
              <a:t>Step 2. </a:t>
            </a:r>
            <a:r>
              <a:rPr lang="en-US" dirty="0" smtClean="0"/>
              <a:t>Right-click and click the Edit Definition command.</a:t>
            </a:r>
          </a:p>
          <a:p>
            <a:pPr marL="914400" indent="-914400">
              <a:tabLst>
                <a:tab pos="914400" algn="l"/>
              </a:tabLst>
            </a:pPr>
            <a:r>
              <a:rPr lang="en-US" b="1" dirty="0" smtClean="0"/>
              <a:t>Step 3. </a:t>
            </a:r>
            <a:r>
              <a:rPr lang="en-US" dirty="0" smtClean="0"/>
              <a:t>Click the Modify Cross Sections step.</a:t>
            </a:r>
          </a:p>
          <a:p>
            <a:pPr marL="914400" indent="-914400">
              <a:tabLst>
                <a:tab pos="914400" algn="l"/>
              </a:tabLst>
            </a:pPr>
            <a:r>
              <a:rPr lang="en-US" b="1" dirty="0" smtClean="0"/>
              <a:t>Step 4. </a:t>
            </a:r>
            <a:r>
              <a:rPr lang="en-US" dirty="0" smtClean="0"/>
              <a:t>If a frame group is selected, all frame cross sections in the group highlight. To position all highlighted cross sections simultaneously, click the Accept button. If only a single cross section from a selected frame group needs positioning, click the Deselect button and then select the cross section to position. Click the Accept button.</a:t>
            </a:r>
          </a:p>
          <a:p>
            <a:pPr marL="914400" indent="-914400">
              <a:tabLst>
                <a:tab pos="914400" algn="l"/>
              </a:tabLst>
            </a:pPr>
            <a:r>
              <a:rPr lang="en-US" b="1" dirty="0" smtClean="0"/>
              <a:t>Step 5. </a:t>
            </a:r>
            <a:r>
              <a:rPr lang="en-US" dirty="0" smtClean="0"/>
              <a:t>Choose positioning method (hot key, snap point or angular rotation).</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Editing frame position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800600"/>
          </a:xfrm>
        </p:spPr>
        <p:txBody>
          <a:bodyPr/>
          <a:lstStyle/>
          <a:p>
            <a:pPr marL="0" indent="0"/>
            <a:r>
              <a:rPr lang="en-US" dirty="0" smtClean="0"/>
              <a:t>Hot keys are available to shift/rotate selected frame sections. All positioning is restricted to the cross section plane.</a:t>
            </a:r>
          </a:p>
          <a:p>
            <a:pPr marL="0" indent="0"/>
            <a:r>
              <a:rPr lang="en-US" dirty="0" smtClean="0"/>
              <a:t>Pressing the </a:t>
            </a:r>
            <a:r>
              <a:rPr lang="en-US" b="1" dirty="0" smtClean="0"/>
              <a:t>n</a:t>
            </a:r>
            <a:r>
              <a:rPr lang="en-US" dirty="0" smtClean="0"/>
              <a:t> key rotates the cross section in 90° increments. </a:t>
            </a:r>
          </a:p>
          <a:p>
            <a:pPr marL="0" indent="0"/>
            <a:r>
              <a:rPr lang="en-US" dirty="0" smtClean="0"/>
              <a:t>Pressing the </a:t>
            </a:r>
            <a:r>
              <a:rPr lang="en-US" b="1" dirty="0" smtClean="0"/>
              <a:t>f</a:t>
            </a:r>
            <a:r>
              <a:rPr lang="en-US" dirty="0" smtClean="0"/>
              <a:t> key flips the cross section (rotate 180°). You can also choose the Flip command on the command bar. </a:t>
            </a:r>
          </a:p>
          <a:p>
            <a:pPr marL="0" indent="0"/>
            <a:r>
              <a:rPr lang="en-US" dirty="0" smtClean="0"/>
              <a:t/>
            </a:r>
            <a:br>
              <a:rPr lang="en-US" dirty="0" smtClean="0"/>
            </a:br>
            <a:r>
              <a:rPr lang="en-US" dirty="0" smtClean="0"/>
              <a:t>↑ shifts upward</a:t>
            </a:r>
          </a:p>
          <a:p>
            <a:pPr marL="0" indent="0"/>
            <a:r>
              <a:rPr lang="en-US" dirty="0" smtClean="0"/>
              <a:t>↓ shifts downward</a:t>
            </a:r>
          </a:p>
          <a:p>
            <a:pPr marL="0" indent="0"/>
            <a:r>
              <a:rPr lang="en-US" dirty="0" smtClean="0"/>
              <a:t>← shifts to left</a:t>
            </a:r>
          </a:p>
          <a:p>
            <a:pPr marL="0" indent="0"/>
            <a:r>
              <a:rPr lang="en-US" dirty="0" smtClean="0"/>
              <a:t>→ shifts to right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Note: All shifting via arrow keys is relative to the screen.</a:t>
            </a:r>
            <a:br>
              <a:rPr lang="en-US" dirty="0" smtClean="0"/>
            </a:br>
            <a:r>
              <a:rPr lang="en-US" dirty="0" smtClean="0"/>
              <a:t>Note: Shift delta is ½ the size of the section in the direction being shifted.</a:t>
            </a:r>
          </a:p>
          <a:p>
            <a:pPr marL="0" indent="0"/>
            <a:endParaRPr lang="en-US" dirty="0" smtClean="0"/>
          </a:p>
          <a:p>
            <a:pPr marL="0" indent="0"/>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400800" cy="808038"/>
          </a:xfrm>
        </p:spPr>
        <p:txBody>
          <a:bodyPr/>
          <a:lstStyle/>
          <a:p>
            <a:pPr eaLnBrk="1" hangingPunct="1"/>
            <a:r>
              <a:rPr lang="en-US" sz="3200" i="1" dirty="0" smtClean="0"/>
              <a:t>Positioning frames with hot keys</a:t>
            </a:r>
          </a:p>
        </p:txBody>
      </p:sp>
      <p:pic>
        <p:nvPicPr>
          <p:cNvPr id="26626" name="Picture 2" descr="C:\V103\selfPaced\se103\english\docs\graphics\frames\frames_038.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3048000"/>
            <a:ext cx="4371975" cy="2428875"/>
          </a:xfrm>
          <a:prstGeom prst="rect">
            <a:avLst/>
          </a:prstGeom>
          <a:noFill/>
          <a:ln>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You can position frames using snap points. Snap points are cross section sketch </a:t>
            </a:r>
            <a:r>
              <a:rPr lang="en-US" dirty="0" err="1" smtClean="0"/>
              <a:t>keypoints</a:t>
            </a:r>
            <a:r>
              <a:rPr lang="en-US" dirty="0" smtClean="0"/>
              <a:t>, cross section range box points, and the cross section </a:t>
            </a:r>
            <a:r>
              <a:rPr lang="en-US" dirty="0" err="1" smtClean="0"/>
              <a:t>centroid</a:t>
            </a:r>
            <a:r>
              <a:rPr lang="en-US" dirty="0" smtClean="0"/>
              <a:t>.</a:t>
            </a:r>
            <a:br>
              <a:rPr lang="en-US" dirty="0" smtClean="0"/>
            </a:br>
            <a:endParaRPr lang="en-US" dirty="0" smtClean="0"/>
          </a:p>
          <a:p>
            <a:pPr marL="0" indent="0"/>
            <a:r>
              <a:rPr lang="en-US" dirty="0" smtClean="0"/>
              <a:t>To display the frame snap point commands, you must first select the Define Snap Point button        on the Frame command bar. </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Frame snap points</a:t>
            </a:r>
          </a:p>
        </p:txBody>
      </p:sp>
      <p:pic>
        <p:nvPicPr>
          <p:cNvPr id="27650" name="Picture 2" descr="C:\V103\selfPaced\se103\english\docs\graphics\frames\frames_040.gif"/>
          <p:cNvPicPr>
            <a:picLocks noChangeAspect="1" noChangeArrowheads="1"/>
          </p:cNvPicPr>
          <p:nvPr/>
        </p:nvPicPr>
        <p:blipFill>
          <a:blip r:embed="rId3" cstate="print"/>
          <a:srcRect/>
          <a:stretch>
            <a:fillRect/>
          </a:stretch>
        </p:blipFill>
        <p:spPr bwMode="auto">
          <a:xfrm>
            <a:off x="3505200" y="3200400"/>
            <a:ext cx="285750" cy="276225"/>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Show Default Snap Point</a:t>
            </a:r>
            <a:br>
              <a:rPr lang="en-US" dirty="0" smtClean="0"/>
            </a:br>
            <a:r>
              <a:rPr lang="en-US" dirty="0" smtClean="0"/>
              <a:t>Shows the default snap point (blue dot).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Show Current Snap Point</a:t>
            </a:r>
            <a:br>
              <a:rPr lang="en-US" dirty="0" smtClean="0"/>
            </a:br>
            <a:r>
              <a:rPr lang="en-US" dirty="0" smtClean="0"/>
              <a:t>Shows the current snap point (green dot).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Show Cross Section </a:t>
            </a:r>
            <a:r>
              <a:rPr lang="en-US" dirty="0" err="1" smtClean="0"/>
              <a:t>Centroid</a:t>
            </a:r>
            <a:r>
              <a:rPr lang="en-US" dirty="0" smtClean="0"/>
              <a:t/>
            </a:r>
            <a:br>
              <a:rPr lang="en-US" dirty="0" smtClean="0"/>
            </a:br>
            <a:r>
              <a:rPr lang="en-US" dirty="0" smtClean="0"/>
              <a:t>Shows the </a:t>
            </a:r>
            <a:r>
              <a:rPr lang="en-US" dirty="0" err="1" smtClean="0"/>
              <a:t>centroid</a:t>
            </a:r>
            <a:r>
              <a:rPr lang="en-US" dirty="0" smtClean="0"/>
              <a:t> of the cross section (yellow dot).</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Frame snap points</a:t>
            </a:r>
            <a:endParaRPr lang="en-US" sz="2800" i="1" dirty="0" smtClean="0"/>
          </a:p>
        </p:txBody>
      </p:sp>
      <p:pic>
        <p:nvPicPr>
          <p:cNvPr id="28674" name="Picture 2" descr="C:\V103\selfPaced\se103\english\graphic_library\frames_040e.gif"/>
          <p:cNvPicPr>
            <a:picLocks noChangeAspect="1" noChangeArrowheads="1"/>
          </p:cNvPicPr>
          <p:nvPr/>
        </p:nvPicPr>
        <p:blipFill>
          <a:blip r:embed="rId3" cstate="print"/>
          <a:srcRect/>
          <a:stretch>
            <a:fillRect/>
          </a:stretch>
        </p:blipFill>
        <p:spPr bwMode="auto">
          <a:xfrm>
            <a:off x="3733800" y="1600200"/>
            <a:ext cx="285750" cy="276225"/>
          </a:xfrm>
          <a:prstGeom prst="rect">
            <a:avLst/>
          </a:prstGeom>
          <a:noFill/>
        </p:spPr>
      </p:pic>
      <p:pic>
        <p:nvPicPr>
          <p:cNvPr id="28675" name="Picture 3" descr="C:\V103\selfPaced\se103\english\graphic_library\frames_040d.gif"/>
          <p:cNvPicPr>
            <a:picLocks noChangeAspect="1" noChangeArrowheads="1"/>
          </p:cNvPicPr>
          <p:nvPr/>
        </p:nvPicPr>
        <p:blipFill>
          <a:blip r:embed="rId4" cstate="print"/>
          <a:srcRect/>
          <a:stretch>
            <a:fillRect/>
          </a:stretch>
        </p:blipFill>
        <p:spPr bwMode="auto">
          <a:xfrm>
            <a:off x="3733800" y="2514600"/>
            <a:ext cx="285750" cy="276225"/>
          </a:xfrm>
          <a:prstGeom prst="rect">
            <a:avLst/>
          </a:prstGeom>
          <a:noFill/>
        </p:spPr>
      </p:pic>
      <p:pic>
        <p:nvPicPr>
          <p:cNvPr id="28676" name="Picture 4" descr="C:\V103\selfPaced\se103\english\graphic_library\frames_040c.gif"/>
          <p:cNvPicPr>
            <a:picLocks noChangeAspect="1" noChangeArrowheads="1"/>
          </p:cNvPicPr>
          <p:nvPr/>
        </p:nvPicPr>
        <p:blipFill>
          <a:blip r:embed="rId5" cstate="print"/>
          <a:srcRect/>
          <a:stretch>
            <a:fillRect/>
          </a:stretch>
        </p:blipFill>
        <p:spPr bwMode="auto">
          <a:xfrm>
            <a:off x="4267200" y="3429000"/>
            <a:ext cx="285750" cy="276225"/>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2209800"/>
          </a:xfrm>
        </p:spPr>
        <p:txBody>
          <a:bodyPr/>
          <a:lstStyle/>
          <a:p>
            <a:pPr marL="177800" indent="-177800" eaLnBrk="1" hangingPunct="1">
              <a:buClr>
                <a:schemeClr val="tx2"/>
              </a:buClr>
              <a:buFont typeface="Wingdings" pitchFamily="2" charset="2"/>
              <a:buChar char="§"/>
            </a:pPr>
            <a:r>
              <a:rPr lang="en-US" dirty="0" smtClean="0"/>
              <a:t>Show Range Box Points</a:t>
            </a:r>
            <a:br>
              <a:rPr lang="en-US" dirty="0" smtClean="0"/>
            </a:br>
            <a:r>
              <a:rPr lang="en-US" dirty="0" smtClean="0"/>
              <a:t>Shows the cross section range box points (red dots).</a:t>
            </a:r>
            <a:br>
              <a:rPr lang="en-US" dirty="0" smtClean="0"/>
            </a:br>
            <a:r>
              <a:rPr lang="en-US" dirty="0" smtClean="0"/>
              <a:t>When you select one of the nine default snap points, the cross section shifts such that the selected snap point connects to the path (3).</a:t>
            </a:r>
            <a:br>
              <a:rPr lang="en-US" dirty="0" smtClean="0"/>
            </a:br>
            <a:r>
              <a:rPr lang="en-US" dirty="0" smtClean="0"/>
              <a:t>The default snap point (1) lies on the path (3) in the left image. If you select handle point (2), then that point moves to the path (3) as shown in the right image.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Frame snap points</a:t>
            </a:r>
            <a:endParaRPr lang="en-US" sz="2800" i="1" dirty="0" smtClean="0"/>
          </a:p>
        </p:txBody>
      </p:sp>
      <p:pic>
        <p:nvPicPr>
          <p:cNvPr id="29698" name="Picture 2" descr="C:\V103\selfPaced\se103\english\graphic_library\frames_039.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0" y="3733800"/>
            <a:ext cx="4962525" cy="2362200"/>
          </a:xfrm>
          <a:prstGeom prst="rect">
            <a:avLst/>
          </a:prstGeom>
          <a:noFill/>
          <a:ln>
            <a:noFill/>
          </a:ln>
        </p:spPr>
      </p:pic>
      <p:pic>
        <p:nvPicPr>
          <p:cNvPr id="29699" name="Picture 3" descr="C:\V103\selfPaced\se103\english\graphic_library\frames_040b.gif"/>
          <p:cNvPicPr>
            <a:picLocks noChangeAspect="1" noChangeArrowheads="1"/>
          </p:cNvPicPr>
          <p:nvPr/>
        </p:nvPicPr>
        <p:blipFill>
          <a:blip r:embed="rId4" cstate="print"/>
          <a:srcRect/>
          <a:stretch>
            <a:fillRect/>
          </a:stretch>
        </p:blipFill>
        <p:spPr bwMode="auto">
          <a:xfrm>
            <a:off x="3581400" y="1600200"/>
            <a:ext cx="285750" cy="276225"/>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Show Cross Section Sketch</a:t>
            </a:r>
            <a:br>
              <a:rPr lang="en-US" dirty="0" smtClean="0"/>
            </a:br>
            <a:r>
              <a:rPr lang="en-US" dirty="0" smtClean="0"/>
              <a:t/>
            </a:r>
            <a:br>
              <a:rPr lang="en-US" dirty="0" smtClean="0"/>
            </a:br>
            <a:r>
              <a:rPr lang="en-US" dirty="0" smtClean="0"/>
              <a:t>Activates the </a:t>
            </a:r>
            <a:r>
              <a:rPr lang="en-US" dirty="0" err="1" smtClean="0"/>
              <a:t>keypoints</a:t>
            </a:r>
            <a:r>
              <a:rPr lang="en-US" dirty="0" smtClean="0"/>
              <a:t>         button , if a single cross section is selected. You can use this button to select any </a:t>
            </a:r>
            <a:r>
              <a:rPr lang="en-US" dirty="0" err="1" smtClean="0"/>
              <a:t>keypoint</a:t>
            </a:r>
            <a:r>
              <a:rPr lang="en-US" dirty="0" smtClean="0"/>
              <a:t> on the cross section sketch to snap to. The selected </a:t>
            </a:r>
            <a:r>
              <a:rPr lang="en-US" dirty="0" err="1" smtClean="0"/>
              <a:t>keypoint</a:t>
            </a:r>
            <a:r>
              <a:rPr lang="en-US" dirty="0" smtClean="0"/>
              <a:t> connects automatically to the frame path.</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Frame snap points</a:t>
            </a:r>
          </a:p>
        </p:txBody>
      </p:sp>
      <p:pic>
        <p:nvPicPr>
          <p:cNvPr id="30722" name="Picture 2" descr="C:\V103\selfPaced\se103\english\graphic_library\frames_040f.gif"/>
          <p:cNvPicPr>
            <a:picLocks noChangeAspect="1" noChangeArrowheads="1"/>
          </p:cNvPicPr>
          <p:nvPr/>
        </p:nvPicPr>
        <p:blipFill>
          <a:blip r:embed="rId3" cstate="print"/>
          <a:srcRect/>
          <a:stretch>
            <a:fillRect/>
          </a:stretch>
        </p:blipFill>
        <p:spPr bwMode="auto">
          <a:xfrm>
            <a:off x="4038600" y="1600200"/>
            <a:ext cx="285750" cy="276225"/>
          </a:xfrm>
          <a:prstGeom prst="rect">
            <a:avLst/>
          </a:prstGeom>
          <a:noFill/>
        </p:spPr>
      </p:pic>
      <p:pic>
        <p:nvPicPr>
          <p:cNvPr id="30723" name="Picture 3" descr="C:\V103\selfPaced\se103\english\graphic_library\frames_040g.gif"/>
          <p:cNvPicPr>
            <a:picLocks noChangeAspect="1" noChangeArrowheads="1"/>
          </p:cNvPicPr>
          <p:nvPr/>
        </p:nvPicPr>
        <p:blipFill>
          <a:blip r:embed="rId4" cstate="print"/>
          <a:srcRect/>
          <a:stretch>
            <a:fillRect/>
          </a:stretch>
        </p:blipFill>
        <p:spPr bwMode="auto">
          <a:xfrm>
            <a:off x="3429000" y="2209800"/>
            <a:ext cx="285750" cy="2762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Create the entire framework for the frame unit before creating frames.</a:t>
            </a:r>
          </a:p>
          <a:p>
            <a:pPr marL="177800" indent="-177800" eaLnBrk="1" hangingPunct="1">
              <a:buClr>
                <a:schemeClr val="tx2"/>
              </a:buClr>
              <a:buFont typeface="Wingdings" pitchFamily="2" charset="2"/>
              <a:buChar char="§"/>
            </a:pPr>
            <a:r>
              <a:rPr lang="en-US" dirty="0" smtClean="0"/>
              <a:t>The framework can be a combination of sketches and 3D line segments.</a:t>
            </a:r>
          </a:p>
          <a:p>
            <a:pPr marL="177800" indent="-177800" eaLnBrk="1" hangingPunct="1">
              <a:buClr>
                <a:schemeClr val="tx2"/>
              </a:buClr>
              <a:buFont typeface="Wingdings" pitchFamily="2" charset="2"/>
              <a:buChar char="§"/>
            </a:pPr>
            <a:r>
              <a:rPr lang="en-US" dirty="0" smtClean="0"/>
              <a:t>Use sketches when the frame is planar.</a:t>
            </a:r>
          </a:p>
          <a:p>
            <a:pPr marL="177800" indent="-177800" eaLnBrk="1" hangingPunct="1">
              <a:buClr>
                <a:schemeClr val="tx2"/>
              </a:buClr>
              <a:buFont typeface="Wingdings" pitchFamily="2" charset="2"/>
              <a:buChar char="§"/>
            </a:pPr>
            <a:r>
              <a:rPr lang="en-US" dirty="0" smtClean="0"/>
              <a:t>Use edges and other geometry from 3D parts in the assembly.</a:t>
            </a:r>
          </a:p>
          <a:p>
            <a:pPr marL="177800" indent="-177800" eaLnBrk="1" hangingPunct="1">
              <a:buClr>
                <a:schemeClr val="tx2"/>
              </a:buClr>
              <a:buFont typeface="Wingdings" pitchFamily="2" charset="2"/>
              <a:buChar char="§"/>
            </a:pPr>
            <a:r>
              <a:rPr lang="en-US" dirty="0" smtClean="0"/>
              <a:t>The framework model below contains sketch elements (blue) and 3D line segments (red).</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Creating the framework</a:t>
            </a:r>
          </a:p>
        </p:txBody>
      </p:sp>
      <p:pic>
        <p:nvPicPr>
          <p:cNvPr id="2" name="Picture 2" descr="C:\V103\selfPaced\se103\english\docs\graphics\frames\frames_005.gif"/>
          <p:cNvPicPr>
            <a:picLocks noChangeAspect="1" noChangeArrowheads="1"/>
          </p:cNvPicPr>
          <p:nvPr/>
        </p:nvPicPr>
        <p:blipFill>
          <a:blip r:embed="rId3" cstate="print"/>
          <a:srcRect/>
          <a:stretch>
            <a:fillRect/>
          </a:stretch>
        </p:blipFill>
        <p:spPr bwMode="auto">
          <a:xfrm>
            <a:off x="3657600" y="3581400"/>
            <a:ext cx="3805238" cy="2602667"/>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On command bar, specify the angular orientation (1) of a frame cross section relative to the path.</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Angular orientation of frames</a:t>
            </a:r>
          </a:p>
        </p:txBody>
      </p:sp>
      <p:pic>
        <p:nvPicPr>
          <p:cNvPr id="31746" name="Picture 2" descr="C:\V103\selfPaced\se103\english\docs\graphics\frames\frames_041.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3400" y="2895600"/>
            <a:ext cx="5210175" cy="3381375"/>
          </a:xfrm>
          <a:prstGeom prst="rect">
            <a:avLst/>
          </a:prstGeom>
          <a:noFill/>
          <a:ln>
            <a:noFill/>
          </a:ln>
        </p:spPr>
      </p:pic>
      <p:pic>
        <p:nvPicPr>
          <p:cNvPr id="31747" name="Picture 3" descr="C:\V103\selfPaced\se103\english\docs\graphics\frames\frames_042.gif"/>
          <p:cNvPicPr>
            <a:picLocks noChangeAspect="1" noChangeArrowheads="1"/>
          </p:cNvPicPr>
          <p:nvPr/>
        </p:nvPicPr>
        <p:blipFill>
          <a:blip r:embed="rId4" cstate="print"/>
          <a:srcRect/>
          <a:stretch>
            <a:fillRect/>
          </a:stretch>
        </p:blipFill>
        <p:spPr bwMode="auto">
          <a:xfrm>
            <a:off x="533400" y="2286000"/>
            <a:ext cx="1419225" cy="30480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Select a new frame cross section for an entire frame set or selected frames. Change cross sections in the Modify Cross Sections step.</a:t>
            </a:r>
          </a:p>
          <a:p>
            <a:pPr marL="177800" indent="-177800" eaLnBrk="1" hangingPunct="1">
              <a:buClr>
                <a:schemeClr val="tx2"/>
              </a:buClr>
              <a:buFont typeface="Wingdings" pitchFamily="2" charset="2"/>
              <a:buChar char="§"/>
            </a:pPr>
            <a:r>
              <a:rPr lang="en-US" dirty="0" smtClean="0"/>
              <a:t>Once the frames are selected, click the Accept button.</a:t>
            </a:r>
          </a:p>
          <a:p>
            <a:pPr marL="177800" indent="-177800" eaLnBrk="1" hangingPunct="1">
              <a:buClr>
                <a:schemeClr val="tx2"/>
              </a:buClr>
              <a:buFont typeface="Wingdings" pitchFamily="2" charset="2"/>
              <a:buChar char="§"/>
            </a:pPr>
            <a:r>
              <a:rPr lang="en-US" dirty="0" smtClean="0"/>
              <a:t>Click the Select New Cross Section Component button       . </a:t>
            </a:r>
          </a:p>
          <a:p>
            <a:pPr marL="177800" indent="-177800" eaLnBrk="1" hangingPunct="1">
              <a:buClr>
                <a:schemeClr val="tx2"/>
              </a:buClr>
              <a:buFont typeface="Wingdings" pitchFamily="2" charset="2"/>
              <a:buChar char="§"/>
            </a:pPr>
            <a:r>
              <a:rPr lang="en-US" dirty="0" smtClean="0"/>
              <a:t>The file Open dialog or the standard parts interface (depending which option is set) displays.</a:t>
            </a:r>
          </a:p>
          <a:p>
            <a:pPr marL="177800" indent="-177800" eaLnBrk="1" hangingPunct="1">
              <a:buClr>
                <a:schemeClr val="tx2"/>
              </a:buClr>
              <a:buFont typeface="Wingdings" pitchFamily="2" charset="2"/>
              <a:buChar char="§"/>
            </a:pPr>
            <a:r>
              <a:rPr lang="en-US" dirty="0" smtClean="0"/>
              <a:t>Select either new size of cross section or even a totally different type/size.</a:t>
            </a:r>
          </a:p>
          <a:p>
            <a:pPr marL="177800" indent="-177800" eaLnBrk="1" hangingPunct="1">
              <a:buClr>
                <a:schemeClr val="tx2"/>
              </a:buClr>
              <a:buFont typeface="Wingdings" pitchFamily="2" charset="2"/>
              <a:buChar char="§"/>
            </a:pPr>
            <a:r>
              <a:rPr lang="en-US" dirty="0" smtClean="0"/>
              <a:t>The default location to begin browsing for frame components is Program </a:t>
            </a:r>
            <a:r>
              <a:rPr lang="en-US" dirty="0" err="1" smtClean="0"/>
              <a:t>Files→Solid</a:t>
            </a:r>
            <a:r>
              <a:rPr lang="en-US" dirty="0" smtClean="0"/>
              <a:t> Edge </a:t>
            </a:r>
            <a:r>
              <a:rPr lang="en-US" dirty="0" smtClean="0"/>
              <a:t>ST4→</a:t>
            </a:r>
            <a:r>
              <a:rPr lang="en-US" dirty="0" smtClean="0"/>
              <a:t>Frames.</a:t>
            </a:r>
          </a:p>
          <a:p>
            <a:pPr marL="177800" indent="-177800" eaLnBrk="1" hangingPunct="1">
              <a:buClr>
                <a:schemeClr val="tx2"/>
              </a:buClr>
              <a:buFont typeface="Wingdings" pitchFamily="2" charset="2"/>
              <a:buChar char="§"/>
            </a:pPr>
            <a:r>
              <a:rPr lang="en-US" dirty="0" smtClean="0"/>
              <a:t>In the Open dialog, select the component file and then click the Open button. The frames update with the new component.</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Editing Frame Components</a:t>
            </a:r>
          </a:p>
        </p:txBody>
      </p:sp>
      <p:pic>
        <p:nvPicPr>
          <p:cNvPr id="32770" name="Picture 2" descr="C:\V103\selfPaced\se103\english\docs\graphics\frames\frames_021.gif"/>
          <p:cNvPicPr>
            <a:picLocks noChangeAspect="1" noChangeArrowheads="1"/>
          </p:cNvPicPr>
          <p:nvPr/>
        </p:nvPicPr>
        <p:blipFill>
          <a:blip r:embed="rId3" cstate="print"/>
          <a:srcRect/>
          <a:stretch>
            <a:fillRect/>
          </a:stretch>
        </p:blipFill>
        <p:spPr bwMode="auto">
          <a:xfrm>
            <a:off x="6934200" y="2514600"/>
            <a:ext cx="285750" cy="276225"/>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Edit the end conditions of adjacent frame components. On the frames command bar, click the Modify End Conditions step.</a:t>
            </a:r>
            <a:br>
              <a:rPr lang="en-US" dirty="0" smtClean="0"/>
            </a:br>
            <a:endParaRPr lang="en-US" dirty="0" smtClean="0"/>
          </a:p>
          <a:p>
            <a:pPr marL="177800" indent="-177800" eaLnBrk="1" hangingPunct="1">
              <a:buClr>
                <a:schemeClr val="tx2"/>
              </a:buClr>
              <a:buFont typeface="Wingdings" pitchFamily="2" charset="2"/>
              <a:buChar char="§"/>
            </a:pPr>
            <a:r>
              <a:rPr lang="en-US" dirty="0" smtClean="0"/>
              <a:t>Select the vertex of adjacent frame components to modify end condition between components. You can select more than one vertex. To edit the end conditions of the selected vertices, click the Accept button.</a:t>
            </a:r>
            <a:br>
              <a:rPr lang="en-US" dirty="0" smtClean="0"/>
            </a:br>
            <a:endParaRPr lang="en-US" dirty="0" smtClean="0"/>
          </a:p>
          <a:p>
            <a:pPr marL="177800" indent="-177800" eaLnBrk="1" hangingPunct="1">
              <a:buClr>
                <a:schemeClr val="tx2"/>
              </a:buClr>
              <a:buFont typeface="Wingdings" pitchFamily="2" charset="2"/>
              <a:buChar char="§"/>
            </a:pPr>
            <a:r>
              <a:rPr lang="en-US" dirty="0" smtClean="0"/>
              <a:t>Click the new end condition and the modification is applied. Edit additional end conditions by clicking the Modify End Conditions step again. When all end condition modifications are complete, click Finish.</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Editing frame end conditions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eaLnBrk="1" hangingPunct="1">
              <a:buClr>
                <a:schemeClr val="tx2"/>
              </a:buClr>
            </a:pPr>
            <a:r>
              <a:rPr lang="en-US" dirty="0" smtClean="0"/>
              <a:t>In these activities, you will edit an existing frame model. You will edit frame paths, position, end conditions and components.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Editing a corner treatment</a:t>
            </a:r>
          </a:p>
          <a:p>
            <a:pPr marL="177800" indent="-177800" eaLnBrk="1" hangingPunct="1">
              <a:buClr>
                <a:schemeClr val="tx2"/>
              </a:buClr>
              <a:buFont typeface="Wingdings" pitchFamily="2" charset="2"/>
              <a:buChar char="§"/>
            </a:pPr>
            <a:r>
              <a:rPr lang="en-US" dirty="0" smtClean="0"/>
              <a:t>Editing a path definition</a:t>
            </a:r>
          </a:p>
          <a:p>
            <a:pPr marL="177800" indent="-177800" eaLnBrk="1" hangingPunct="1">
              <a:buClr>
                <a:schemeClr val="tx2"/>
              </a:buClr>
              <a:buFont typeface="Wingdings" pitchFamily="2" charset="2"/>
              <a:buChar char="§"/>
            </a:pPr>
            <a:r>
              <a:rPr lang="en-US" dirty="0" smtClean="0"/>
              <a:t>Editing a single vertex</a:t>
            </a:r>
          </a:p>
          <a:p>
            <a:pPr marL="177800" indent="-177800" eaLnBrk="1" hangingPunct="1">
              <a:buClr>
                <a:schemeClr val="tx2"/>
              </a:buClr>
              <a:buFont typeface="Wingdings" pitchFamily="2" charset="2"/>
              <a:buChar char="§"/>
            </a:pPr>
            <a:r>
              <a:rPr lang="en-US" dirty="0" smtClean="0"/>
              <a:t>Editing frame position using hot keys</a:t>
            </a:r>
          </a:p>
          <a:p>
            <a:pPr marL="177800" indent="-177800" eaLnBrk="1" hangingPunct="1">
              <a:buClr>
                <a:schemeClr val="tx2"/>
              </a:buClr>
              <a:buFont typeface="Wingdings" pitchFamily="2" charset="2"/>
              <a:buChar char="§"/>
            </a:pPr>
            <a:r>
              <a:rPr lang="en-US" dirty="0" smtClean="0"/>
              <a:t>Editing frame position using snap points</a:t>
            </a:r>
          </a:p>
          <a:p>
            <a:pPr marL="177800" indent="-177800" eaLnBrk="1" hangingPunct="1">
              <a:buClr>
                <a:schemeClr val="tx2"/>
              </a:buClr>
              <a:buFont typeface="Wingdings" pitchFamily="2" charset="2"/>
              <a:buChar char="§"/>
            </a:pPr>
            <a:r>
              <a:rPr lang="en-US" dirty="0" smtClean="0"/>
              <a:t>Editing frame components</a:t>
            </a:r>
          </a:p>
          <a:p>
            <a:pPr marL="177800" indent="-177800" eaLnBrk="1" hangingPunct="1">
              <a:buClr>
                <a:schemeClr val="tx2"/>
              </a:buClr>
              <a:buFont typeface="Wingdings" pitchFamily="2" charset="2"/>
              <a:buChar char="§"/>
            </a:pPr>
            <a:r>
              <a:rPr lang="en-US" dirty="0" smtClean="0"/>
              <a:t>Editing frame cross section orientation</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Editing frames activities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In the Frames Options dialog, the coping option is off by default. You apply coping to non-mitered joints.</a:t>
            </a:r>
          </a:p>
          <a:p>
            <a:pPr marL="0" indent="0"/>
            <a:r>
              <a:rPr lang="en-US" dirty="0" smtClean="0"/>
              <a:t>(1) shows the result of coping turned off and (2) coping turned on.</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Coping joints</a:t>
            </a:r>
          </a:p>
        </p:txBody>
      </p:sp>
      <p:pic>
        <p:nvPicPr>
          <p:cNvPr id="33794" name="Picture 2" descr="C:\V103\selfPaced\se103\english\docs\graphics\frames\frames_074.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86000" y="2667000"/>
            <a:ext cx="3533775" cy="3667125"/>
          </a:xfrm>
          <a:prstGeom prst="rect">
            <a:avLst/>
          </a:prstGeom>
          <a:noFill/>
          <a:ln>
            <a:noFill/>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Coping joints and </a:t>
            </a:r>
            <a:r>
              <a:rPr lang="en-US" dirty="0" err="1" smtClean="0"/>
              <a:t>colinear</a:t>
            </a:r>
            <a:r>
              <a:rPr lang="en-US" dirty="0" smtClean="0"/>
              <a:t> paths</a:t>
            </a:r>
          </a:p>
          <a:p>
            <a:pPr marL="0" indent="0"/>
            <a:endParaRPr lang="en-US" dirty="0" smtClean="0"/>
          </a:p>
          <a:p>
            <a:pPr marL="0" indent="0"/>
            <a:r>
              <a:rPr lang="en-US" dirty="0" smtClean="0"/>
              <a:t>In this activity, you will use the coping non-mitered joints option. You will also learn how to handle </a:t>
            </a:r>
            <a:r>
              <a:rPr lang="en-US" dirty="0" err="1" smtClean="0"/>
              <a:t>colinear</a:t>
            </a:r>
            <a:r>
              <a:rPr lang="en-US" dirty="0" smtClean="0"/>
              <a:t> path segments.</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Activity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Create frames using delivered frame components or frame components from the Standard parts Library.</a:t>
            </a:r>
            <a:br>
              <a:rPr lang="en-US" dirty="0" smtClean="0"/>
            </a:br>
            <a:r>
              <a:rPr lang="en-US" dirty="0" smtClean="0"/>
              <a:t/>
            </a:r>
            <a:br>
              <a:rPr lang="en-US" dirty="0" smtClean="0"/>
            </a:br>
            <a:r>
              <a:rPr lang="en-US" dirty="0" smtClean="0"/>
              <a:t>A user-defined frame component can be used. This lesson covers the process of creating custom frame components.</a:t>
            </a:r>
          </a:p>
        </p:txBody>
      </p:sp>
      <p:sp>
        <p:nvSpPr>
          <p:cNvPr id="4099" name="Title 1"/>
          <p:cNvSpPr>
            <a:spLocks noGrp="1"/>
          </p:cNvSpPr>
          <p:nvPr>
            <p:ph type="title"/>
          </p:nvPr>
        </p:nvSpPr>
        <p:spPr>
          <a:xfrm>
            <a:off x="439479" y="384544"/>
            <a:ext cx="6216650" cy="808038"/>
          </a:xfrm>
        </p:spPr>
        <p:txBody>
          <a:bodyPr/>
          <a:lstStyle/>
          <a:p>
            <a:pPr eaLnBrk="1" hangingPunct="1"/>
            <a:r>
              <a:rPr lang="en-US" sz="3200" i="1" dirty="0" smtClean="0"/>
              <a:t>Creating custom frame components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A complete cross section of component must reside in either the first feature or first sketch of a part file.</a:t>
            </a:r>
            <a:br>
              <a:rPr lang="en-US" dirty="0" smtClean="0"/>
            </a:br>
            <a:endParaRPr lang="en-US" dirty="0" smtClean="0"/>
          </a:p>
          <a:p>
            <a:pPr marL="0" indent="0"/>
            <a:r>
              <a:rPr lang="en-US" dirty="0" smtClean="0"/>
              <a:t>If this component were used as is, it would</a:t>
            </a:r>
            <a:br>
              <a:rPr lang="en-US" dirty="0" smtClean="0"/>
            </a:br>
            <a:r>
              <a:rPr lang="en-US" dirty="0" smtClean="0"/>
              <a:t>produce a “solid” square tube (not hollowed</a:t>
            </a:r>
            <a:br>
              <a:rPr lang="en-US" dirty="0" smtClean="0"/>
            </a:br>
            <a:r>
              <a:rPr lang="en-US" dirty="0" smtClean="0"/>
              <a:t>out).</a:t>
            </a:r>
          </a:p>
        </p:txBody>
      </p:sp>
      <p:sp>
        <p:nvSpPr>
          <p:cNvPr id="4099" name="Title 1"/>
          <p:cNvSpPr>
            <a:spLocks noGrp="1"/>
          </p:cNvSpPr>
          <p:nvPr>
            <p:ph type="title"/>
          </p:nvPr>
        </p:nvSpPr>
        <p:spPr>
          <a:xfrm>
            <a:off x="457200" y="381000"/>
            <a:ext cx="6216650" cy="808038"/>
          </a:xfrm>
        </p:spPr>
        <p:txBody>
          <a:bodyPr/>
          <a:lstStyle/>
          <a:p>
            <a:pPr eaLnBrk="1" hangingPunct="1"/>
            <a:r>
              <a:rPr lang="en-US" sz="3200" i="1" dirty="0" smtClean="0"/>
              <a:t>Creating the frame</a:t>
            </a:r>
            <a:br>
              <a:rPr lang="en-US" sz="3200" i="1" dirty="0" smtClean="0"/>
            </a:br>
            <a:r>
              <a:rPr lang="en-US" sz="3200" i="1" dirty="0" smtClean="0"/>
              <a:t>cross section</a:t>
            </a:r>
          </a:p>
        </p:txBody>
      </p:sp>
      <p:pic>
        <p:nvPicPr>
          <p:cNvPr id="34818" name="Picture 2" descr="C:\V103\selfPaced\se103\english\docs\graphics\frames\frames_051.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562600" y="2438400"/>
            <a:ext cx="3019425" cy="3914775"/>
          </a:xfrm>
          <a:prstGeom prst="rect">
            <a:avLst/>
          </a:prstGeom>
          <a:noFill/>
          <a:ln>
            <a:noFill/>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eaLnBrk="1" hangingPunct="1">
              <a:buClr>
                <a:schemeClr val="tx2"/>
              </a:buClr>
            </a:pPr>
            <a:r>
              <a:rPr lang="en-US" dirty="0" smtClean="0"/>
              <a:t>This component produces the intended “hollowed out” square tubing.</a:t>
            </a:r>
          </a:p>
        </p:txBody>
      </p:sp>
      <p:sp>
        <p:nvSpPr>
          <p:cNvPr id="4099" name="Title 1"/>
          <p:cNvSpPr>
            <a:spLocks noGrp="1"/>
          </p:cNvSpPr>
          <p:nvPr>
            <p:ph type="title"/>
          </p:nvPr>
        </p:nvSpPr>
        <p:spPr>
          <a:xfrm>
            <a:off x="381000" y="381000"/>
            <a:ext cx="6216650" cy="808038"/>
          </a:xfrm>
        </p:spPr>
        <p:txBody>
          <a:bodyPr/>
          <a:lstStyle/>
          <a:p>
            <a:pPr eaLnBrk="1" hangingPunct="1"/>
            <a:r>
              <a:rPr lang="en-US" sz="2800" i="1" dirty="0" smtClean="0"/>
              <a:t>Creating the frame</a:t>
            </a:r>
            <a:br>
              <a:rPr lang="en-US" sz="2800" i="1" dirty="0" smtClean="0"/>
            </a:br>
            <a:r>
              <a:rPr lang="en-US" sz="2800" i="1" dirty="0" smtClean="0"/>
              <a:t>cross section</a:t>
            </a:r>
          </a:p>
        </p:txBody>
      </p:sp>
      <p:pic>
        <p:nvPicPr>
          <p:cNvPr id="35842" name="Picture 2" descr="C:\V103\selfPaced\se103\english\docs\graphics\frames\frames_052.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28800" y="2209800"/>
            <a:ext cx="5200650" cy="3914775"/>
          </a:xfrm>
          <a:prstGeom prst="rect">
            <a:avLst/>
          </a:prstGeom>
          <a:noFill/>
          <a:ln>
            <a:noFill/>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447800"/>
            <a:ext cx="8229600" cy="4572000"/>
          </a:xfrm>
        </p:spPr>
        <p:txBody>
          <a:bodyPr/>
          <a:lstStyle/>
          <a:p>
            <a:pPr marL="0" indent="0"/>
            <a:r>
              <a:rPr lang="en-US" dirty="0" smtClean="0"/>
              <a:t>The snap point is a point element in the cross section sketch. Use this point to specify the default snap/attach point for each cross section. The “snap” point indicates the point of the cross section that will be connected to the specified frame path.</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0" indent="0"/>
            <a:r>
              <a:rPr lang="en-US" dirty="0" smtClean="0"/>
              <a:t/>
            </a:r>
            <a:br>
              <a:rPr lang="en-US" dirty="0" smtClean="0"/>
            </a:br>
            <a:r>
              <a:rPr lang="en-US" dirty="0" smtClean="0"/>
              <a:t>Note: If a snap point does not exist in</a:t>
            </a:r>
            <a:br>
              <a:rPr lang="en-US" dirty="0" smtClean="0"/>
            </a:br>
            <a:r>
              <a:rPr lang="en-US" dirty="0" smtClean="0"/>
              <a:t>the frame component file, the Frames</a:t>
            </a:r>
            <a:br>
              <a:rPr lang="en-US" dirty="0" smtClean="0"/>
            </a:br>
            <a:r>
              <a:rPr lang="en-US" dirty="0" smtClean="0"/>
              <a:t>command will default to the </a:t>
            </a:r>
            <a:r>
              <a:rPr lang="en-US" dirty="0" err="1" smtClean="0"/>
              <a:t>centroid</a:t>
            </a:r>
            <a:r>
              <a:rPr lang="en-US" dirty="0" smtClean="0"/>
              <a:t/>
            </a:r>
            <a:br>
              <a:rPr lang="en-US" dirty="0" smtClean="0"/>
            </a:br>
            <a:r>
              <a:rPr lang="en-US" dirty="0" smtClean="0"/>
              <a:t>of the 2-D cross section.</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Snap point</a:t>
            </a:r>
          </a:p>
        </p:txBody>
      </p:sp>
      <p:pic>
        <p:nvPicPr>
          <p:cNvPr id="36866" name="Picture 2" descr="C:\V103\selfPaced\se103\english\docs\graphics\frames\frames_036.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181600" y="2514600"/>
            <a:ext cx="3090964" cy="31242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pPr>
            <a:r>
              <a:rPr lang="en-US" dirty="0" smtClean="0"/>
              <a:t>Square cross sectional frames applied to the framework</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Creating the framework</a:t>
            </a:r>
            <a:endParaRPr lang="en-US" sz="2800" i="1" dirty="0" smtClean="0"/>
          </a:p>
        </p:txBody>
      </p:sp>
      <p:pic>
        <p:nvPicPr>
          <p:cNvPr id="5122" name="Picture 2" descr="C:\V103\selfPaced\se103\english\docs\graphics\frames\frames_005a.gif"/>
          <p:cNvPicPr>
            <a:picLocks noChangeAspect="1" noChangeArrowheads="1"/>
          </p:cNvPicPr>
          <p:nvPr/>
        </p:nvPicPr>
        <p:blipFill>
          <a:blip r:embed="rId3" cstate="print"/>
          <a:srcRect/>
          <a:stretch>
            <a:fillRect/>
          </a:stretch>
        </p:blipFill>
        <p:spPr bwMode="auto">
          <a:xfrm>
            <a:off x="2133600" y="2438400"/>
            <a:ext cx="4786313" cy="3291037"/>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(1) relative orientation line</a:t>
            </a:r>
          </a:p>
          <a:p>
            <a:r>
              <a:rPr lang="en-US" dirty="0" smtClean="0"/>
              <a:t>(2) range box of cross section</a:t>
            </a:r>
          </a:p>
          <a:p>
            <a:r>
              <a:rPr lang="en-US" dirty="0" smtClean="0"/>
              <a:t>(3) computed </a:t>
            </a:r>
            <a:r>
              <a:rPr lang="en-US" dirty="0" err="1" smtClean="0"/>
              <a:t>centroid</a:t>
            </a:r>
            <a:r>
              <a:rPr lang="en-US" dirty="0" smtClean="0"/>
              <a:t> of range box</a:t>
            </a:r>
          </a:p>
          <a:p>
            <a:r>
              <a:rPr lang="en-US" dirty="0" smtClean="0"/>
              <a:t>(4) default snap point</a:t>
            </a:r>
          </a:p>
          <a:p>
            <a:pPr marL="0" indent="0"/>
            <a:r>
              <a:rPr lang="en-US" dirty="0" smtClean="0"/>
              <a:t/>
            </a:r>
            <a:br>
              <a:rPr lang="en-US" dirty="0" smtClean="0"/>
            </a:br>
            <a:r>
              <a:rPr lang="en-US" dirty="0" smtClean="0"/>
              <a:t>Add company specific file property information</a:t>
            </a:r>
            <a:br>
              <a:rPr lang="en-US" dirty="0" smtClean="0"/>
            </a:br>
            <a:r>
              <a:rPr lang="en-US" dirty="0" smtClean="0"/>
              <a:t>(for BOM parts list purposes).</a:t>
            </a:r>
          </a:p>
          <a:p>
            <a:pPr marL="177800" indent="-177800" eaLnBrk="1" hangingPunct="1">
              <a:buClr>
                <a:schemeClr val="tx2"/>
              </a:buClr>
              <a:buFont typeface="Wingdings" pitchFamily="2" charset="2"/>
              <a:buChar char="§"/>
            </a:pPr>
            <a:endParaRPr lang="en-US" dirty="0" smtClean="0"/>
          </a:p>
          <a:p>
            <a:pPr marL="0" indent="0"/>
            <a:r>
              <a:rPr lang="en-US" dirty="0" smtClean="0"/>
              <a:t>Note: The frame component file does not have to</a:t>
            </a:r>
            <a:br>
              <a:rPr lang="en-US" dirty="0" smtClean="0"/>
            </a:br>
            <a:r>
              <a:rPr lang="en-US" dirty="0" smtClean="0"/>
              <a:t>contain a solid body of the feature. A sketch is</a:t>
            </a:r>
            <a:br>
              <a:rPr lang="en-US" dirty="0" smtClean="0"/>
            </a:br>
            <a:r>
              <a:rPr lang="en-US" dirty="0" smtClean="0"/>
              <a:t>enough to successfully create frames. However,</a:t>
            </a:r>
            <a:br>
              <a:rPr lang="en-US" dirty="0" smtClean="0"/>
            </a:br>
            <a:r>
              <a:rPr lang="en-US" dirty="0" smtClean="0"/>
              <a:t>it is a good idea to create the solid so the preview</a:t>
            </a:r>
          </a:p>
          <a:p>
            <a:pPr marL="0" indent="0"/>
            <a:r>
              <a:rPr lang="en-US" dirty="0" smtClean="0"/>
              <a:t>will be available when selecting the frame</a:t>
            </a:r>
            <a:br>
              <a:rPr lang="en-US" dirty="0" smtClean="0"/>
            </a:br>
            <a:r>
              <a:rPr lang="en-US" dirty="0" smtClean="0"/>
              <a:t>component.</a:t>
            </a:r>
          </a:p>
          <a:p>
            <a:pPr marL="177800" indent="-177800"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Frame component definition file</a:t>
            </a:r>
          </a:p>
        </p:txBody>
      </p:sp>
      <p:pic>
        <p:nvPicPr>
          <p:cNvPr id="37890" name="Picture 2" descr="C:\V103\selfPaced\se103\english\docs\graphics\frames\frames_053.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248400" y="1447800"/>
            <a:ext cx="2114550" cy="3971925"/>
          </a:xfrm>
          <a:prstGeom prst="rect">
            <a:avLst/>
          </a:prstGeom>
          <a:noFill/>
          <a:ln>
            <a:noFill/>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(5) reference plane created to place cross section onto</a:t>
            </a:r>
          </a:p>
        </p:txBody>
      </p:sp>
      <p:sp>
        <p:nvSpPr>
          <p:cNvPr id="4099" name="Title 1"/>
          <p:cNvSpPr>
            <a:spLocks noGrp="1"/>
          </p:cNvSpPr>
          <p:nvPr>
            <p:ph type="title"/>
          </p:nvPr>
        </p:nvSpPr>
        <p:spPr>
          <a:xfrm>
            <a:off x="372139" y="379228"/>
            <a:ext cx="6216650" cy="808038"/>
          </a:xfrm>
        </p:spPr>
        <p:txBody>
          <a:bodyPr/>
          <a:lstStyle/>
          <a:p>
            <a:pPr eaLnBrk="1" hangingPunct="1"/>
            <a:r>
              <a:rPr lang="en-US" sz="3200" i="1" dirty="0" smtClean="0"/>
              <a:t>Cross section orientation on reference plane</a:t>
            </a:r>
          </a:p>
        </p:txBody>
      </p:sp>
      <p:pic>
        <p:nvPicPr>
          <p:cNvPr id="38914" name="Picture 2" descr="C:\V103\selfPaced\se103\english\docs\graphics\frames\frames_054.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5000" y="2286000"/>
            <a:ext cx="4895850" cy="3514725"/>
          </a:xfrm>
          <a:prstGeom prst="rect">
            <a:avLst/>
          </a:prstGeom>
          <a:noFill/>
          <a:ln>
            <a:noFill/>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A frame component may contain information on where holes can be drilled.</a:t>
            </a:r>
          </a:p>
          <a:p>
            <a:pPr marL="177800" indent="-177800" eaLnBrk="1" hangingPunct="1">
              <a:buClr>
                <a:schemeClr val="tx2"/>
              </a:buClr>
              <a:buFont typeface="Wingdings" pitchFamily="2" charset="2"/>
              <a:buChar char="§"/>
            </a:pPr>
            <a:r>
              <a:rPr lang="en-US" dirty="0" smtClean="0"/>
              <a:t>Hole locations (1, 2) are defined in the frame cross section.</a:t>
            </a:r>
          </a:p>
          <a:p>
            <a:pPr marL="177800" indent="-177800" eaLnBrk="1" hangingPunct="1">
              <a:buClr>
                <a:schemeClr val="tx2"/>
              </a:buClr>
              <a:buFont typeface="Wingdings" pitchFamily="2" charset="2"/>
              <a:buChar char="§"/>
            </a:pPr>
            <a:r>
              <a:rPr lang="en-US" dirty="0" smtClean="0"/>
              <a:t>Hole diameter (3) represents the maximum allowed hole size.</a:t>
            </a:r>
          </a:p>
          <a:p>
            <a:pPr marL="177800" indent="-177800" eaLnBrk="1" hangingPunct="1">
              <a:buClr>
                <a:schemeClr val="tx2"/>
              </a:buClr>
              <a:buFont typeface="Wingdings" pitchFamily="2" charset="2"/>
              <a:buChar char="§"/>
            </a:pPr>
            <a:r>
              <a:rPr lang="en-US" dirty="0" smtClean="0"/>
              <a:t>Hole position along a frame is specified during the assembly hole feature creation. A cylindrical construction surface added to the frame component defines the hole location.</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25303" y="379228"/>
            <a:ext cx="6216650" cy="808038"/>
          </a:xfrm>
        </p:spPr>
        <p:txBody>
          <a:bodyPr/>
          <a:lstStyle/>
          <a:p>
            <a:pPr eaLnBrk="1" hangingPunct="1"/>
            <a:r>
              <a:rPr lang="en-US" sz="3200" i="1" dirty="0" smtClean="0"/>
              <a:t>Defining hole locations</a:t>
            </a:r>
            <a:br>
              <a:rPr lang="en-US" sz="3200" i="1" dirty="0" smtClean="0"/>
            </a:br>
            <a:r>
              <a:rPr lang="en-US" sz="3200" i="1" dirty="0" smtClean="0"/>
              <a:t>in a frame</a:t>
            </a:r>
          </a:p>
        </p:txBody>
      </p:sp>
      <p:pic>
        <p:nvPicPr>
          <p:cNvPr id="39938" name="Picture 2" descr="C:\V103\selfPaced\se103\english\graphic_library\frame_hole_location.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14400" y="3810000"/>
            <a:ext cx="1980110" cy="2609850"/>
          </a:xfrm>
          <a:prstGeom prst="rect">
            <a:avLst/>
          </a:prstGeom>
          <a:noFill/>
          <a:ln>
            <a:noFill/>
          </a:ln>
        </p:spPr>
      </p:pic>
      <p:pic>
        <p:nvPicPr>
          <p:cNvPr id="39939" name="Picture 3" descr="C:\V103\selfPaced\se103\english\graphic_library\frame_hole_location2.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953000" y="3581400"/>
            <a:ext cx="2072498" cy="2390775"/>
          </a:xfrm>
          <a:prstGeom prst="rect">
            <a:avLst/>
          </a:prstGeom>
          <a:noFill/>
          <a:ln>
            <a:noFill/>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Once the custom frame cross section is defined, the next step is to apply frame attributes. You must be in the profile or sketch environment of the user-defined cross section.</a:t>
            </a:r>
            <a:br>
              <a:rPr lang="en-US" dirty="0" smtClean="0"/>
            </a:br>
            <a:endParaRPr lang="en-US" dirty="0" smtClean="0"/>
          </a:p>
          <a:p>
            <a:pPr marL="0" indent="0"/>
            <a:r>
              <a:rPr lang="en-US" dirty="0" smtClean="0"/>
              <a:t>To apply frame attributes, click </a:t>
            </a:r>
            <a:r>
              <a:rPr lang="en-US" dirty="0" err="1" smtClean="0"/>
              <a:t>Applications→Run</a:t>
            </a:r>
            <a:r>
              <a:rPr lang="en-US" dirty="0" smtClean="0"/>
              <a:t> Macro.</a:t>
            </a:r>
            <a:br>
              <a:rPr lang="en-US" dirty="0" smtClean="0"/>
            </a:br>
            <a:r>
              <a:rPr lang="en-US" dirty="0" smtClean="0"/>
              <a:t/>
            </a:r>
            <a:br>
              <a:rPr lang="en-US" dirty="0" smtClean="0"/>
            </a:br>
            <a:r>
              <a:rPr lang="en-US" dirty="0" smtClean="0"/>
              <a:t/>
            </a:r>
            <a:br>
              <a:rPr lang="en-US" dirty="0" smtClean="0"/>
            </a:br>
            <a:endParaRPr lang="en-US" dirty="0" smtClean="0"/>
          </a:p>
          <a:p>
            <a:pPr marL="0" indent="0"/>
            <a:r>
              <a:rPr lang="en-US" dirty="0" smtClean="0"/>
              <a:t>In the Run Macro dialog, click on the file </a:t>
            </a:r>
            <a:r>
              <a:rPr lang="en-US" i="1" dirty="0" smtClean="0"/>
              <a:t>FrameComponentsUtility.exe</a:t>
            </a:r>
            <a:r>
              <a:rPr lang="en-US" dirty="0" smtClean="0"/>
              <a:t> located in the Program Files/Solid Edge ST3/Frames folder. Click Open. </a:t>
            </a:r>
          </a:p>
          <a:p>
            <a:pPr marL="0" indent="0"/>
            <a:r>
              <a:rPr lang="en-US" dirty="0" smtClean="0"/>
              <a:t/>
            </a:r>
            <a:br>
              <a:rPr lang="en-US" dirty="0" smtClean="0"/>
            </a:br>
            <a:r>
              <a:rPr lang="en-US" dirty="0" smtClean="0"/>
              <a:t>Frame utility location</a:t>
            </a:r>
          </a:p>
          <a:p>
            <a:pPr marL="0" indent="0"/>
            <a:r>
              <a:rPr lang="en-US" i="1" dirty="0" smtClean="0"/>
              <a:t>Program Files\Solid Edge ST3\Frames\Frame Component Utility</a:t>
            </a: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Applying frame attributes</a:t>
            </a:r>
          </a:p>
        </p:txBody>
      </p:sp>
      <p:pic>
        <p:nvPicPr>
          <p:cNvPr id="40962" name="Picture 2" descr="C:\V103\selfPaced\se103\english\docs\graphics\frames\frames_055.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62000" y="3352800"/>
            <a:ext cx="1000125" cy="41910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5029200"/>
          </a:xfrm>
        </p:spPr>
        <p:txBody>
          <a:bodyPr/>
          <a:lstStyle/>
          <a:p>
            <a:pPr marL="914400" indent="-914400"/>
            <a:r>
              <a:rPr lang="en-US" b="1" dirty="0" smtClean="0"/>
              <a:t>Step 1. </a:t>
            </a:r>
            <a:r>
              <a:rPr lang="en-US" dirty="0" smtClean="0"/>
              <a:t>Click on the profile point to be defined as the handle point.</a:t>
            </a:r>
          </a:p>
          <a:p>
            <a:pPr marL="914400" indent="-914400"/>
            <a:r>
              <a:rPr lang="en-US" b="1" dirty="0" smtClean="0"/>
              <a:t>Step 2. </a:t>
            </a:r>
            <a:r>
              <a:rPr lang="en-US" dirty="0" smtClean="0"/>
              <a:t>Click on the profile line to be defined as the relative orientation.</a:t>
            </a:r>
            <a:br>
              <a:rPr lang="en-US" dirty="0" smtClean="0"/>
            </a:br>
            <a:endParaRPr lang="en-US" dirty="0" smtClean="0"/>
          </a:p>
          <a:p>
            <a:pPr marL="0" indent="0"/>
            <a:r>
              <a:rPr lang="en-US" sz="1600" dirty="0" smtClean="0"/>
              <a:t>Note: Steps 1 and 2 are order independent as long as you complete steps 1 and 2. This must be done for both handle point and orientation line for non-circular cross sections. Each section must have no more than one handle point and one orientation line defined.</a:t>
            </a:r>
            <a:br>
              <a:rPr lang="en-US" sz="1600" dirty="0" smtClean="0"/>
            </a:br>
            <a:endParaRPr lang="en-US" sz="1600" dirty="0" smtClean="0"/>
          </a:p>
          <a:p>
            <a:pPr marL="914400" indent="-914400"/>
            <a:r>
              <a:rPr lang="en-US" b="1" dirty="0" smtClean="0"/>
              <a:t>Step 3. </a:t>
            </a:r>
            <a:r>
              <a:rPr lang="en-US" dirty="0" smtClean="0"/>
              <a:t>Click Step 3 in the Frame Component Utility. The profile point and line should highlight to verify appropriate attributes have been selected.</a:t>
            </a:r>
          </a:p>
          <a:p>
            <a:pPr marL="914400" indent="-914400"/>
            <a:r>
              <a:rPr lang="en-US" b="1" dirty="0" smtClean="0"/>
              <a:t>Step 4. </a:t>
            </a:r>
            <a:r>
              <a:rPr lang="en-US" dirty="0" smtClean="0"/>
              <a:t>Click Quit to complete the addition of attributes to the cross section.</a:t>
            </a:r>
            <a:br>
              <a:rPr lang="en-US" dirty="0" smtClean="0"/>
            </a:br>
            <a:endParaRPr lang="en-US" dirty="0" smtClean="0"/>
          </a:p>
          <a:p>
            <a:pPr marL="0" indent="0"/>
            <a:r>
              <a:rPr lang="en-US" dirty="0" smtClean="0"/>
              <a:t>The “Delete ALL Frame attributes on profile elements” button scans the current profile and deletes all of the existing frame attributes that may have been previously created.</a:t>
            </a:r>
          </a:p>
          <a:p>
            <a:pPr marL="914400" indent="-914400"/>
            <a:r>
              <a:rPr lang="en-US" dirty="0" smtClean="0"/>
              <a:t>User-defined frame component is now ready for use.</a:t>
            </a:r>
          </a:p>
        </p:txBody>
      </p:sp>
      <p:sp>
        <p:nvSpPr>
          <p:cNvPr id="4099" name="Title 1"/>
          <p:cNvSpPr>
            <a:spLocks noGrp="1"/>
          </p:cNvSpPr>
          <p:nvPr>
            <p:ph type="title"/>
          </p:nvPr>
        </p:nvSpPr>
        <p:spPr>
          <a:xfrm>
            <a:off x="402265" y="373912"/>
            <a:ext cx="6216650" cy="808038"/>
          </a:xfrm>
        </p:spPr>
        <p:txBody>
          <a:bodyPr/>
          <a:lstStyle/>
          <a:p>
            <a:pPr eaLnBrk="1" hangingPunct="1"/>
            <a:r>
              <a:rPr lang="en-US" sz="3200" i="1" dirty="0" smtClean="0"/>
              <a:t>Frame components</a:t>
            </a:r>
            <a:br>
              <a:rPr lang="en-US" sz="3200" i="1" dirty="0" smtClean="0"/>
            </a:br>
            <a:r>
              <a:rPr lang="en-US" sz="3200" i="1" dirty="0" smtClean="0"/>
              <a:t>utility process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Creating a custom frame</a:t>
            </a:r>
          </a:p>
          <a:p>
            <a:pPr marL="0" indent="0"/>
            <a:r>
              <a:rPr lang="en-US" dirty="0" smtClean="0"/>
              <a:t/>
            </a:r>
            <a:br>
              <a:rPr lang="en-US" dirty="0" smtClean="0"/>
            </a:br>
            <a:r>
              <a:rPr lang="en-US" dirty="0" smtClean="0"/>
              <a:t>In this activity, you will create a custom frame.</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Activity</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marL="0" indent="0"/>
            <a:r>
              <a:rPr lang="en-US" dirty="0" smtClean="0"/>
              <a:t>The process of creating drawings of 3D frames is the same as creating 3D assembly drawings.</a:t>
            </a:r>
            <a:br>
              <a:rPr lang="en-US" dirty="0" smtClean="0"/>
            </a:br>
            <a:endParaRPr lang="en-US" dirty="0" smtClean="0"/>
          </a:p>
          <a:p>
            <a:pPr marL="0" indent="0"/>
            <a:r>
              <a:rPr lang="en-US" dirty="0" smtClean="0"/>
              <a:t>We will cover the Parts List features that pertain to frames in an activity.</a:t>
            </a:r>
          </a:p>
          <a:p>
            <a:pPr marL="0" indent="0"/>
            <a:r>
              <a:rPr lang="en-US" dirty="0" smtClean="0"/>
              <a:t>To learn more about parts lists, see the following Help topics:</a:t>
            </a:r>
          </a:p>
          <a:p>
            <a:pPr marL="0" indent="0"/>
            <a:r>
              <a:rPr lang="en-US" b="1" dirty="0" smtClean="0"/>
              <a:t>	Parts lists</a:t>
            </a:r>
            <a:endParaRPr lang="en-US" dirty="0" smtClean="0"/>
          </a:p>
          <a:p>
            <a:pPr marL="0" indent="0"/>
            <a:r>
              <a:rPr lang="en-US" b="1" dirty="0" smtClean="0"/>
              <a:t>	Exploded parts lists</a:t>
            </a:r>
            <a:endParaRPr lang="en-US" dirty="0" smtClean="0"/>
          </a:p>
          <a:p>
            <a:pPr marL="0" indent="0"/>
            <a:r>
              <a:rPr lang="en-US" b="1" dirty="0" smtClean="0"/>
              <a:t>	Using the columns tab</a:t>
            </a:r>
            <a:endParaRPr lang="en-US" dirty="0" smtClean="0"/>
          </a:p>
          <a:p>
            <a:pPr marL="0" indent="0"/>
            <a:r>
              <a:rPr lang="en-US" b="1" dirty="0" smtClean="0"/>
              <a:t>	Using the options page</a:t>
            </a:r>
            <a:br>
              <a:rPr lang="en-US" b="1" dirty="0" smtClean="0"/>
            </a:br>
            <a:endParaRPr lang="en-US" dirty="0" smtClean="0"/>
          </a:p>
          <a:p>
            <a:pPr marL="0" indent="0"/>
            <a:r>
              <a:rPr lang="en-US" dirty="0" smtClean="0"/>
              <a:t>In this activity you will create a parts list that includes cut lengths for each component and choose how you want to organize the list for downstream viewers in manufacturing or purchasing. You will also create a parts list using rough-cut sizing, where you specify an amount that the system automatically adds to the exact length of frame. The last parts list will include the total length of each frame component.</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Drafting activity</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A frame entity can be saved non-associatively to either a part or assembly file.</a:t>
            </a:r>
            <a:br>
              <a:rPr lang="en-US" dirty="0" smtClean="0"/>
            </a:br>
            <a:endParaRPr lang="en-US" dirty="0" smtClean="0"/>
          </a:p>
          <a:p>
            <a:pPr marL="0" indent="0"/>
            <a:r>
              <a:rPr lang="en-US" u="sng" dirty="0" smtClean="0"/>
              <a:t>Saving a single frame entity</a:t>
            </a:r>
            <a:br>
              <a:rPr lang="en-US" u="sng" dirty="0" smtClean="0"/>
            </a:br>
            <a:endParaRPr lang="en-US" u="sng" dirty="0" smtClean="0"/>
          </a:p>
          <a:p>
            <a:pPr marL="914400" indent="-914400"/>
            <a:r>
              <a:rPr lang="en-US" b="1" dirty="0" smtClean="0"/>
              <a:t>Step 1. </a:t>
            </a:r>
            <a:r>
              <a:rPr lang="en-US" dirty="0" smtClean="0"/>
              <a:t>In the frame section of Assembly </a:t>
            </a:r>
            <a:r>
              <a:rPr lang="en-US" dirty="0" err="1" smtClean="0"/>
              <a:t>PathFinder</a:t>
            </a:r>
            <a:r>
              <a:rPr lang="en-US" dirty="0" smtClean="0"/>
              <a:t>,</a:t>
            </a:r>
            <a:br>
              <a:rPr lang="en-US" dirty="0" smtClean="0"/>
            </a:br>
            <a:r>
              <a:rPr lang="en-US" dirty="0" smtClean="0"/>
              <a:t>right-click a single entity.</a:t>
            </a:r>
          </a:p>
          <a:p>
            <a:pPr marL="914400" indent="-914400"/>
            <a:r>
              <a:rPr lang="en-US" b="1" dirty="0" smtClean="0"/>
              <a:t>Step 2. </a:t>
            </a:r>
            <a:r>
              <a:rPr lang="en-US" dirty="0" smtClean="0"/>
              <a:t>On the shortcut menu, click Save As and on the</a:t>
            </a:r>
            <a:br>
              <a:rPr lang="en-US" dirty="0" smtClean="0"/>
            </a:br>
            <a:r>
              <a:rPr lang="en-US" dirty="0" smtClean="0"/>
              <a:t>Save As dialog box, specify a folder and name for the entity.</a:t>
            </a:r>
          </a:p>
          <a:p>
            <a:pPr marL="914400" indent="-914400"/>
            <a:r>
              <a:rPr lang="en-US" dirty="0" smtClean="0"/>
              <a:t>	The frame entity is not associative. Opening the saved entity file shows that the frame is a body feature not linked to the original model.</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Saving frame components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u="sng" dirty="0" smtClean="0"/>
              <a:t>Saving a frame set</a:t>
            </a:r>
            <a:br>
              <a:rPr lang="en-US" u="sng" dirty="0" smtClean="0"/>
            </a:br>
            <a:endParaRPr lang="en-US" u="sng" dirty="0" smtClean="0"/>
          </a:p>
          <a:p>
            <a:pPr marL="914400" indent="-914400"/>
            <a:r>
              <a:rPr lang="en-US" b="1" dirty="0" smtClean="0"/>
              <a:t>Step 1. </a:t>
            </a:r>
            <a:r>
              <a:rPr lang="en-US" dirty="0" smtClean="0"/>
              <a:t>In the frame section of Assembly </a:t>
            </a:r>
            <a:r>
              <a:rPr lang="en-US" dirty="0" err="1" smtClean="0"/>
              <a:t>PathFinder</a:t>
            </a:r>
            <a:r>
              <a:rPr lang="en-US" dirty="0" smtClean="0"/>
              <a:t>, </a:t>
            </a:r>
            <a:br>
              <a:rPr lang="en-US" dirty="0" smtClean="0"/>
            </a:br>
            <a:r>
              <a:rPr lang="en-US" dirty="0" smtClean="0"/>
              <a:t>right-click a frame set.</a:t>
            </a:r>
          </a:p>
          <a:p>
            <a:pPr marL="914400" indent="-914400"/>
            <a:r>
              <a:rPr lang="en-US" b="1" dirty="0" smtClean="0"/>
              <a:t>Step 2. </a:t>
            </a:r>
            <a:r>
              <a:rPr lang="en-US" dirty="0" smtClean="0"/>
              <a:t>On the shortcut menu, click Save As and on the Save As dialog box, specify a folder and name for the frame set. The frame set name is the default filename for the save as assembly file.</a:t>
            </a:r>
            <a:br>
              <a:rPr lang="en-US" dirty="0" smtClean="0"/>
            </a:br>
            <a:endParaRPr lang="en-US" dirty="0" smtClean="0"/>
          </a:p>
          <a:p>
            <a:pPr marL="914400" indent="-914400"/>
            <a:r>
              <a:rPr lang="en-US" dirty="0" smtClean="0"/>
              <a:t>	The frame set is not associative. Notice when the Save As assembly (i.e. </a:t>
            </a:r>
            <a:r>
              <a:rPr lang="en-US" i="1" dirty="0" smtClean="0"/>
              <a:t>Frame_5.asm</a:t>
            </a:r>
            <a:r>
              <a:rPr lang="en-US" dirty="0" smtClean="0"/>
              <a:t>) is opened that the components from the original file are copied and renamed.</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Saving frame components</a:t>
            </a:r>
            <a:endParaRPr lang="en-US" sz="2800" i="1"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Save a single frame component associatively with the Save Selected Model command.</a:t>
            </a:r>
            <a:br>
              <a:rPr lang="en-US" dirty="0" smtClean="0"/>
            </a:br>
            <a:endParaRPr lang="en-US" dirty="0" smtClean="0"/>
          </a:p>
          <a:p>
            <a:pPr marL="914400" indent="-914400"/>
            <a:r>
              <a:rPr lang="en-US" b="1" dirty="0" smtClean="0"/>
              <a:t>Step 1. </a:t>
            </a:r>
            <a:r>
              <a:rPr lang="en-US" dirty="0" smtClean="0"/>
              <a:t>Choose Application </a:t>
            </a:r>
            <a:r>
              <a:rPr lang="en-US" dirty="0" err="1" smtClean="0"/>
              <a:t>button→Save</a:t>
            </a:r>
            <a:r>
              <a:rPr lang="en-US" dirty="0" smtClean="0"/>
              <a:t> </a:t>
            </a:r>
            <a:r>
              <a:rPr lang="en-US" dirty="0" err="1" smtClean="0"/>
              <a:t>As→Save</a:t>
            </a:r>
            <a:r>
              <a:rPr lang="en-US" dirty="0" smtClean="0"/>
              <a:t> Selected Model.</a:t>
            </a:r>
          </a:p>
          <a:p>
            <a:pPr marL="914400" indent="-914400"/>
            <a:r>
              <a:rPr lang="en-US" b="1" dirty="0" smtClean="0"/>
              <a:t>Step 2. </a:t>
            </a:r>
            <a:r>
              <a:rPr lang="en-US" dirty="0" smtClean="0"/>
              <a:t>Select a frame entity to be saved to the file.</a:t>
            </a:r>
          </a:p>
          <a:p>
            <a:pPr marL="914400" indent="-914400"/>
            <a:r>
              <a:rPr lang="en-US" b="1" dirty="0" smtClean="0"/>
              <a:t>Step 3. </a:t>
            </a:r>
            <a:r>
              <a:rPr lang="en-US" dirty="0" smtClean="0"/>
              <a:t>Enter a filename and folder for the saved model.</a:t>
            </a:r>
            <a:br>
              <a:rPr lang="en-US" dirty="0" smtClean="0"/>
            </a:br>
            <a:r>
              <a:rPr lang="en-US" dirty="0" smtClean="0"/>
              <a:t>When the saved model is opened, notice that the geometry of the frame comes in as a linked </a:t>
            </a:r>
            <a:r>
              <a:rPr lang="en-US" smtClean="0"/>
              <a:t>part copy       </a:t>
            </a:r>
            <a:r>
              <a:rPr lang="en-US" dirty="0" smtClean="0"/>
              <a:t>. Any change made to the original frame entity will be reflected in the saved model.</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Saving frame components</a:t>
            </a:r>
            <a:endParaRPr lang="en-US" sz="2800" i="1" dirty="0" smtClean="0"/>
          </a:p>
        </p:txBody>
      </p:sp>
      <p:pic>
        <p:nvPicPr>
          <p:cNvPr id="1026" name="Picture 2" descr="C:\V103\selfPaced\se103\english\docs\graphics\frames\frames_072.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0" y="3810000"/>
            <a:ext cx="381000" cy="228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Use the Line Segment command in the Segments group to create 3D paths.</a:t>
            </a:r>
            <a:br>
              <a:rPr lang="en-US" dirty="0" smtClean="0"/>
            </a:br>
            <a:r>
              <a:rPr lang="en-US" dirty="0" smtClean="0"/>
              <a:t/>
            </a:r>
            <a:br>
              <a:rPr lang="en-US" dirty="0" smtClean="0"/>
            </a:br>
            <a:r>
              <a:rPr lang="en-US" dirty="0" smtClean="0"/>
              <a:t/>
            </a:r>
            <a:br>
              <a:rPr lang="en-US" dirty="0" smtClean="0"/>
            </a:br>
            <a:endParaRPr lang="en-US" dirty="0" smtClean="0"/>
          </a:p>
          <a:p>
            <a:pPr marL="177800" indent="-177800" eaLnBrk="1" hangingPunct="1">
              <a:buClr>
                <a:schemeClr val="tx2"/>
              </a:buClr>
              <a:buFont typeface="Wingdings" pitchFamily="2" charset="2"/>
              <a:buChar char="§"/>
            </a:pPr>
            <a:r>
              <a:rPr lang="en-US" dirty="0" smtClean="0"/>
              <a:t>Create line segments in 3D space without having to define a plane to draw on.</a:t>
            </a:r>
          </a:p>
          <a:p>
            <a:pPr marL="177800" indent="-177800" eaLnBrk="1" hangingPunct="1">
              <a:buClr>
                <a:schemeClr val="tx2"/>
              </a:buClr>
              <a:buFont typeface="Wingdings" pitchFamily="2" charset="2"/>
              <a:buChar char="§"/>
            </a:pPr>
            <a:r>
              <a:rPr lang="en-US" dirty="0" smtClean="0"/>
              <a:t>Use OrientXpres to control the endpoints of the line segments.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Creating 3D segments</a:t>
            </a:r>
          </a:p>
        </p:txBody>
      </p:sp>
      <p:pic>
        <p:nvPicPr>
          <p:cNvPr id="6146" name="Picture 2" descr="C:\V103\selfPaced\se103\english\docs\graphics\frames\frames_059.gif"/>
          <p:cNvPicPr>
            <a:picLocks noChangeAspect="1" noChangeArrowheads="1"/>
          </p:cNvPicPr>
          <p:nvPr/>
        </p:nvPicPr>
        <p:blipFill>
          <a:blip r:embed="rId3" cstate="print"/>
          <a:srcRect/>
          <a:stretch>
            <a:fillRect/>
          </a:stretch>
        </p:blipFill>
        <p:spPr bwMode="auto">
          <a:xfrm>
            <a:off x="1600200" y="1981200"/>
            <a:ext cx="1028700" cy="9239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233363"/>
            <a:r>
              <a:rPr lang="en-US" dirty="0" smtClean="0"/>
              <a:t>The OrientXpres tool is an interactive design aid for drawing lines, arcs, and curves in 3D space, and for editing the position of </a:t>
            </a:r>
            <a:r>
              <a:rPr lang="en-US" dirty="0" err="1" smtClean="0"/>
              <a:t>bluedots</a:t>
            </a:r>
            <a:r>
              <a:rPr lang="en-US" dirty="0" smtClean="0"/>
              <a:t> in 3D space. OrientXpres is displayed automatically when creating or editing elements which require its capabilities. For example, OrientXpres is displayed when drawing line segments in the </a:t>
            </a:r>
            <a:r>
              <a:rPr lang="en-US" dirty="0" err="1" smtClean="0"/>
              <a:t>XpresRoute</a:t>
            </a:r>
            <a:r>
              <a:rPr lang="en-US" dirty="0" smtClean="0"/>
              <a:t> and Frame applications, and when editing </a:t>
            </a:r>
            <a:r>
              <a:rPr lang="en-US" dirty="0" err="1" smtClean="0"/>
              <a:t>bluedots</a:t>
            </a:r>
            <a:r>
              <a:rPr lang="en-US" dirty="0" smtClean="0"/>
              <a:t> in the Part and Sheet Metal environments.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OrientXpres tool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233363"/>
            <a:r>
              <a:rPr lang="en-US" dirty="0" smtClean="0"/>
              <a:t>3D line segments connect to sketch elements at the locations shown. Sketch lines have connect points at endpoints (1,3) and midpoint (2). Arcs have only a center point connection (4).</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3D connect points</a:t>
            </a:r>
          </a:p>
        </p:txBody>
      </p:sp>
      <p:pic>
        <p:nvPicPr>
          <p:cNvPr id="7170" name="Picture 2" descr="C:\V103\selfPaced\se103\english\docs\graphics\frames\frames_062.gif"/>
          <p:cNvPicPr>
            <a:picLocks noChangeAspect="1" noChangeArrowheads="1"/>
          </p:cNvPicPr>
          <p:nvPr/>
        </p:nvPicPr>
        <p:blipFill>
          <a:blip r:embed="rId3" cstate="print"/>
          <a:srcRect/>
          <a:stretch>
            <a:fillRect/>
          </a:stretch>
        </p:blipFill>
        <p:spPr bwMode="auto">
          <a:xfrm>
            <a:off x="2057400" y="2743200"/>
            <a:ext cx="4648200" cy="296227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pPr>
            <a:r>
              <a:rPr lang="en-US" i="1" dirty="0" smtClean="0"/>
              <a:t>Using OrientXpres</a:t>
            </a: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Activity</a:t>
            </a:r>
          </a:p>
        </p:txBody>
      </p:sp>
      <p:pic>
        <p:nvPicPr>
          <p:cNvPr id="8194" name="Picture 2" descr="C:\V103\selfPaced\se103\english\docs\graphics\frames\orientxpres_019.gif"/>
          <p:cNvPicPr>
            <a:picLocks noChangeAspect="1" noChangeArrowheads="1"/>
          </p:cNvPicPr>
          <p:nvPr/>
        </p:nvPicPr>
        <p:blipFill>
          <a:blip r:embed="rId3" cstate="print"/>
          <a:srcRect/>
          <a:stretch>
            <a:fillRect/>
          </a:stretch>
        </p:blipFill>
        <p:spPr bwMode="auto">
          <a:xfrm>
            <a:off x="2819400" y="2209800"/>
            <a:ext cx="4143375" cy="3790950"/>
          </a:xfrm>
          <a:prstGeom prst="rect">
            <a:avLst/>
          </a:prstGeom>
          <a:noFill/>
          <a:ln>
            <a:solidFill>
              <a:schemeClr val="tx1"/>
            </a:solidFill>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14355</Document_x0020_ID>
    <Parent_x0020_ID xmlns="56CD67F7-521B-4ECA-8ACB-2552DF311DBD" xsi:nil="true"/>
    <Description0 xmlns="56CD67F7-521B-4ECA-8ACB-2552DF311DBD">Solid Edge Training - Sketching</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14086</TotalTime>
  <Words>1668</Words>
  <Application>Microsoft Office PowerPoint</Application>
  <PresentationFormat>On-screen Show (4:3)</PresentationFormat>
  <Paragraphs>352</Paragraphs>
  <Slides>59</Slides>
  <Notes>59</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Siemens_PLM_Grey_Template</vt:lpstr>
      <vt:lpstr>Solid Edge ST4 Training  Structural Frame Design </vt:lpstr>
      <vt:lpstr>Frames workflow</vt:lpstr>
      <vt:lpstr>Starting the frames application</vt:lpstr>
      <vt:lpstr>Creating the framework</vt:lpstr>
      <vt:lpstr>Creating the framework</vt:lpstr>
      <vt:lpstr>Creating 3D segments</vt:lpstr>
      <vt:lpstr>OrientXpres tool</vt:lpstr>
      <vt:lpstr>3D connect points</vt:lpstr>
      <vt:lpstr>Activity</vt:lpstr>
      <vt:lpstr>Placing frames</vt:lpstr>
      <vt:lpstr>Frame options</vt:lpstr>
      <vt:lpstr>Corner treatment options</vt:lpstr>
      <vt:lpstr>Apply corner treatment</vt:lpstr>
      <vt:lpstr>Apply radius</vt:lpstr>
      <vt:lpstr>Extend frame component</vt:lpstr>
      <vt:lpstr>No corner treatment</vt:lpstr>
      <vt:lpstr>Frame component location</vt:lpstr>
      <vt:lpstr>Browse for component</vt:lpstr>
      <vt:lpstr>Frame files dialog</vt:lpstr>
      <vt:lpstr>Frames ribbon bar</vt:lpstr>
      <vt:lpstr>Select path step</vt:lpstr>
      <vt:lpstr>Modify cross sections step</vt:lpstr>
      <vt:lpstr>Modify end conditions</vt:lpstr>
      <vt:lpstr>Placing frames on colinear paths</vt:lpstr>
      <vt:lpstr>Placing frames on colinear paths</vt:lpstr>
      <vt:lpstr>Placing frames on colinear paths</vt:lpstr>
      <vt:lpstr>Activities</vt:lpstr>
      <vt:lpstr>Automatic frame component positioning</vt:lpstr>
      <vt:lpstr>Automatic frame component positioning</vt:lpstr>
      <vt:lpstr>Editing frames</vt:lpstr>
      <vt:lpstr>Edit definition process</vt:lpstr>
      <vt:lpstr>Editing frame paths</vt:lpstr>
      <vt:lpstr>Editing frame position</vt:lpstr>
      <vt:lpstr>Editing frame position</vt:lpstr>
      <vt:lpstr>Positioning frames with hot keys</vt:lpstr>
      <vt:lpstr>Frame snap points</vt:lpstr>
      <vt:lpstr>Frame snap points</vt:lpstr>
      <vt:lpstr>Frame snap points</vt:lpstr>
      <vt:lpstr>Frame snap points</vt:lpstr>
      <vt:lpstr>Angular orientation of frames</vt:lpstr>
      <vt:lpstr>Editing Frame Components</vt:lpstr>
      <vt:lpstr>Editing frame end conditions</vt:lpstr>
      <vt:lpstr>Editing frames activities</vt:lpstr>
      <vt:lpstr>Coping joints</vt:lpstr>
      <vt:lpstr>Activity</vt:lpstr>
      <vt:lpstr>Creating custom frame components</vt:lpstr>
      <vt:lpstr>Creating the frame cross section</vt:lpstr>
      <vt:lpstr>Creating the frame cross section</vt:lpstr>
      <vt:lpstr>Snap point</vt:lpstr>
      <vt:lpstr>Frame component definition file</vt:lpstr>
      <vt:lpstr>Cross section orientation on reference plane</vt:lpstr>
      <vt:lpstr>Defining hole locations in a frame</vt:lpstr>
      <vt:lpstr>Applying frame attributes</vt:lpstr>
      <vt:lpstr>Frame components utility process</vt:lpstr>
      <vt:lpstr>Activity</vt:lpstr>
      <vt:lpstr>Drafting activity</vt:lpstr>
      <vt:lpstr>Saving frame components</vt:lpstr>
      <vt:lpstr>Saving frame components</vt:lpstr>
      <vt:lpstr>Saving frame components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Sketching</dc:title>
  <dc:creator>Douglas C. Stainbrook</dc:creator>
  <cp:lastModifiedBy>alogan</cp:lastModifiedBy>
  <cp:revision>802</cp:revision>
  <cp:lastPrinted>2005-10-17T08:52:43Z</cp:lastPrinted>
  <dcterms:created xsi:type="dcterms:W3CDTF">2008-09-25T15:14:36Z</dcterms:created>
  <dcterms:modified xsi:type="dcterms:W3CDTF">2011-06-30T18:40:26Z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