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0"/>
  </p:notesMasterIdLst>
  <p:handoutMasterIdLst>
    <p:handoutMasterId r:id="rId21"/>
  </p:handoutMasterIdLst>
  <p:sldIdLst>
    <p:sldId id="350" r:id="rId6"/>
    <p:sldId id="408" r:id="rId7"/>
    <p:sldId id="404" r:id="rId8"/>
    <p:sldId id="410" r:id="rId9"/>
    <p:sldId id="405" r:id="rId10"/>
    <p:sldId id="409" r:id="rId11"/>
    <p:sldId id="411" r:id="rId12"/>
    <p:sldId id="412" r:id="rId13"/>
    <p:sldId id="413" r:id="rId14"/>
    <p:sldId id="414" r:id="rId15"/>
    <p:sldId id="415" r:id="rId16"/>
    <p:sldId id="416" r:id="rId17"/>
    <p:sldId id="417" r:id="rId18"/>
    <p:sldId id="418" r:id="rId19"/>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82" autoAdjust="0"/>
    <p:restoredTop sz="94989" autoAdjust="0"/>
  </p:normalViewPr>
  <p:slideViewPr>
    <p:cSldViewPr>
      <p:cViewPr>
        <p:scale>
          <a:sx n="90" d="100"/>
          <a:sy n="90" d="100"/>
        </p:scale>
        <p:origin x="-7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a:t>
            </a:r>
            <a:r>
              <a:rPr lang="en-US" i="1" smtClean="0"/>
              <a:t>Edge </a:t>
            </a:r>
            <a:r>
              <a:rPr lang="en-US" i="1" smtClean="0"/>
              <a:t>ST4</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Assembly patterning</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Suppressing patterned parts in an assembly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Assembly pathfinder shows the parts contained in the pattern.  Expand the pattern and suppress individual occurrence(s) of the part or subassembly that were patterned.</a:t>
            </a:r>
          </a:p>
          <a:p>
            <a:pPr marL="0"/>
            <a:endParaRPr lang="en-US" dirty="0" smtClean="0"/>
          </a:p>
          <a:p>
            <a:pPr marL="0"/>
            <a:r>
              <a:rPr lang="en-US" dirty="0" smtClean="0"/>
              <a:t>To suppress, right click the item in pathfinder and then click suppress.</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717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00400" y="3276600"/>
            <a:ext cx="2767054"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Suppressing patterned parts in an assembly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Assembly pathfinder shows the parts contained in the pattern.  Expand the pattern and suppress individual occurrence(s) of the part or subassembly that were patterned.</a:t>
            </a:r>
          </a:p>
          <a:p>
            <a:pPr marL="0"/>
            <a:endParaRPr lang="en-US" dirty="0" smtClean="0"/>
          </a:p>
          <a:p>
            <a:pPr marL="0"/>
            <a:r>
              <a:rPr lang="en-US" dirty="0" smtClean="0"/>
              <a:t>To suppress, right click the item in pathfinder and then click suppress.</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717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00400" y="3276600"/>
            <a:ext cx="2767054"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Suppressing patterned parts in an assembly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Assembly pathfinder shows the parts contained in the pattern.  Expand the pattern and suppress individual occurrence(s) of the part or subassembly that were patterned.</a:t>
            </a:r>
          </a:p>
          <a:p>
            <a:pPr marL="0"/>
            <a:endParaRPr lang="en-US" dirty="0" smtClean="0"/>
          </a:p>
          <a:p>
            <a:pPr marL="0"/>
            <a:r>
              <a:rPr lang="en-US" dirty="0" smtClean="0"/>
              <a:t>To suppress, right click the item in pathfinder and then click suppress.</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717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00400" y="3276600"/>
            <a:ext cx="2767054"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Suppressing patterned parts in an assembly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Assembly pathfinder shows the parts contained in the pattern.  Expand the pattern and suppress individual occurrence(s) of the part or subassembly that were patterned.</a:t>
            </a:r>
          </a:p>
          <a:p>
            <a:pPr marL="0"/>
            <a:endParaRPr lang="en-US" dirty="0" smtClean="0"/>
          </a:p>
          <a:p>
            <a:pPr marL="0"/>
            <a:r>
              <a:rPr lang="en-US" dirty="0" smtClean="0"/>
              <a:t>To suppress, right click the item in pathfinder and then click suppress.</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717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00400" y="3276600"/>
            <a:ext cx="2767054"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Generating a pattern in an assembly</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8194" name="Picture 2"/>
          <p:cNvPicPr>
            <a:picLocks noChangeAspect="1" noChangeArrowheads="1"/>
          </p:cNvPicPr>
          <p:nvPr/>
        </p:nvPicPr>
        <p:blipFill>
          <a:blip r:embed="rId3" cstate="print"/>
          <a:stretch>
            <a:fillRect/>
          </a:stretch>
        </p:blipFill>
        <p:spPr bwMode="auto">
          <a:xfrm>
            <a:off x="2209800" y="2133600"/>
            <a:ext cx="4171950" cy="3743325"/>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The Pattern Part command is used to copy parts or subassemblies in a rectangular or circular pattern. </a:t>
            </a:r>
          </a:p>
          <a:p>
            <a:pPr marL="0"/>
            <a:endParaRPr lang="en-US" sz="1800" dirty="0" smtClean="0"/>
          </a:p>
          <a:p>
            <a:pPr marL="0"/>
            <a:r>
              <a:rPr lang="en-US" sz="1800" dirty="0" smtClean="0"/>
              <a:t>The pattern can be driven by either an assembly sketch pattern, or a pattern that exists within one of the parts.</a:t>
            </a:r>
          </a:p>
          <a:p>
            <a:pPr marL="0"/>
            <a:endParaRPr lang="en-US" sz="1800" dirty="0" smtClean="0"/>
          </a:p>
          <a:p>
            <a:pPr marL="0"/>
            <a:r>
              <a:rPr lang="en-US" sz="1800" dirty="0" smtClean="0"/>
              <a:t>If the pattern exists in a part, the pattern will have a reference feature, an example being a hole for a fastener to be placed.  The first part should be placed into the reference feature, and the pattern can then be created using the parts pattern.</a:t>
            </a: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smtClean="0"/>
              <a:t>Assembly Patterning</a:t>
            </a:r>
            <a:endParaRPr lang="en-US" sz="28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533400" y="381000"/>
            <a:ext cx="6216650" cy="808038"/>
          </a:xfrm>
        </p:spPr>
        <p:txBody>
          <a:bodyPr/>
          <a:lstStyle/>
          <a:p>
            <a:pPr eaLnBrk="1" hangingPunct="1"/>
            <a:r>
              <a:rPr lang="en-US" sz="3200" i="1" dirty="0" smtClean="0"/>
              <a:t>Reference feature in a part pattern</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To create an assembly pattern of parts using an existing pattern in an assembly, the first part should be placed in the pattern reference feature.</a:t>
            </a:r>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95400" y="2286000"/>
            <a:ext cx="6334125" cy="3057525"/>
          </a:xfrm>
          <a:prstGeom prst="rect">
            <a:avLst/>
          </a:prstGeom>
          <a:noFill/>
          <a:ln w="9525">
            <a:noFill/>
            <a:miter lim="800000"/>
            <a:headEnd/>
            <a:tailEnd/>
          </a:ln>
        </p:spPr>
      </p:pic>
      <p:sp>
        <p:nvSpPr>
          <p:cNvPr id="10" name="Content Placeholder 2"/>
          <p:cNvSpPr txBox="1">
            <a:spLocks/>
          </p:cNvSpPr>
          <p:nvPr/>
        </p:nvSpPr>
        <p:spPr bwMode="auto">
          <a:xfrm>
            <a:off x="609600" y="49530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1: Reference feature</a:t>
            </a:r>
            <a:r>
              <a:rPr kumimoji="0" lang="en-US" sz="2000" b="0" i="0" u="none" strike="noStrike" kern="0" cap="none" spc="0" normalizeH="0" noProof="0" dirty="0" smtClean="0">
                <a:ln>
                  <a:noFill/>
                </a:ln>
                <a:solidFill>
                  <a:schemeClr val="tx1"/>
                </a:solidFill>
                <a:effectLst/>
                <a:uLnTx/>
                <a:uFillTx/>
                <a:latin typeface="+mn-lt"/>
                <a:ea typeface="+mn-ea"/>
                <a:cs typeface="+mn-cs"/>
              </a:rPr>
              <a:t> contained in the part</a:t>
            </a:r>
          </a:p>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r>
              <a:rPr lang="en-US" sz="2000" kern="0" baseline="0" dirty="0" smtClean="0">
                <a:latin typeface="+mn-lt"/>
              </a:rPr>
              <a:t>2:</a:t>
            </a:r>
            <a:r>
              <a:rPr lang="en-US" sz="2000" kern="0" dirty="0" smtClean="0">
                <a:latin typeface="+mn-lt"/>
              </a:rPr>
              <a:t> Patterned features</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533400" y="381000"/>
            <a:ext cx="6216650" cy="808038"/>
          </a:xfrm>
        </p:spPr>
        <p:txBody>
          <a:bodyPr/>
          <a:lstStyle/>
          <a:p>
            <a:pPr eaLnBrk="1" hangingPunct="1"/>
            <a:r>
              <a:rPr lang="en-US" sz="3200" i="1" dirty="0" smtClean="0"/>
              <a:t>Reference feature in a part pattern</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The part or subassembly to be patterned does not have to be positioned on the reference feature, or on the part containing the pattern.  Pattern Part creates the pattern using the distances defined by the pattern in the part.  If the part to be patterned is offset from the reference feature, the pattern will be offset by that  same distance.</a:t>
            </a:r>
          </a:p>
          <a:p>
            <a:pPr marL="0"/>
            <a:endParaRPr lang="en-US" dirty="0" smtClean="0"/>
          </a:p>
          <a:p>
            <a:pPr marL="0"/>
            <a:r>
              <a:rPr lang="en-US" dirty="0" smtClean="0"/>
              <a:t>In most cases, such as patterning fasteners in an assembly, the first parts will be positioned in the reference feature.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8077200" cy="808038"/>
          </a:xfrm>
        </p:spPr>
        <p:txBody>
          <a:bodyPr/>
          <a:lstStyle/>
          <a:p>
            <a:pPr eaLnBrk="1" hangingPunct="1"/>
            <a:r>
              <a:rPr lang="en-US" sz="3200" i="1" dirty="0" smtClean="0"/>
              <a:t>Steps for patterning parts using an existing part pattern</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1. Position the first part in the reference feature as shown. </a:t>
            </a:r>
          </a:p>
        </p:txBody>
      </p:sp>
      <p:pic>
        <p:nvPicPr>
          <p:cNvPr id="2050" name="Picture 2"/>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819400" y="1676400"/>
            <a:ext cx="2914650" cy="2162175"/>
          </a:xfrm>
          <a:prstGeom prst="rect">
            <a:avLst/>
          </a:prstGeom>
          <a:noFill/>
          <a:ln w="9525">
            <a:noFill/>
            <a:miter lim="800000"/>
            <a:headEnd/>
            <a:tailEnd/>
          </a:ln>
        </p:spPr>
      </p:pic>
      <p:sp>
        <p:nvSpPr>
          <p:cNvPr id="6" name="Content Placeholder 2"/>
          <p:cNvSpPr txBox="1">
            <a:spLocks/>
          </p:cNvSpPr>
          <p:nvPr/>
        </p:nvSpPr>
        <p:spPr bwMode="auto">
          <a:xfrm>
            <a:off x="533400" y="38100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2. Identify</a:t>
            </a:r>
            <a:r>
              <a:rPr kumimoji="0" lang="en-US" sz="2000" b="0" i="0" u="none" strike="noStrike" kern="0" cap="none" spc="0" normalizeH="0" noProof="0" dirty="0" smtClean="0">
                <a:ln>
                  <a:noFill/>
                </a:ln>
                <a:solidFill>
                  <a:schemeClr val="tx1"/>
                </a:solidFill>
                <a:effectLst/>
                <a:uLnTx/>
                <a:uFillTx/>
                <a:latin typeface="+mn-lt"/>
                <a:ea typeface="+mn-ea"/>
                <a:cs typeface="+mn-cs"/>
              </a:rPr>
              <a:t> the part containing the pattern feature. </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2051" name="Picture 3"/>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2895600" y="4343400"/>
            <a:ext cx="2886075" cy="211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8077200" cy="808038"/>
          </a:xfrm>
        </p:spPr>
        <p:txBody>
          <a:bodyPr/>
          <a:lstStyle/>
          <a:p>
            <a:pPr eaLnBrk="1" hangingPunct="1"/>
            <a:r>
              <a:rPr lang="en-US" sz="3200" i="1" dirty="0" smtClean="0"/>
              <a:t>Steps for patterning parts using an existing part pattern</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3. Select the pattern feature on the part or assembly sketch. </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r>
              <a:rPr lang="en-US" sz="2000" kern="0" noProof="0" dirty="0" smtClean="0">
                <a:latin typeface="+mn-lt"/>
              </a:rPr>
              <a:t>4. Identify the reference feature</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3074" name="Picture 2"/>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667000" y="1828800"/>
            <a:ext cx="2667000" cy="2209800"/>
          </a:xfrm>
          <a:prstGeom prst="rect">
            <a:avLst/>
          </a:prstGeom>
          <a:noFill/>
          <a:ln w="9525">
            <a:noFill/>
            <a:miter lim="800000"/>
            <a:headEnd/>
            <a:tailEnd/>
          </a:ln>
        </p:spPr>
      </p:pic>
      <p:pic>
        <p:nvPicPr>
          <p:cNvPr id="3075" name="Picture 3"/>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2743200" y="4343400"/>
            <a:ext cx="295275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8077200" cy="808038"/>
          </a:xfrm>
        </p:spPr>
        <p:txBody>
          <a:bodyPr/>
          <a:lstStyle/>
          <a:p>
            <a:pPr eaLnBrk="1" hangingPunct="1"/>
            <a:r>
              <a:rPr lang="en-US" sz="3200" i="1" dirty="0" smtClean="0"/>
              <a:t>Steps for patterning parts using an existing part pattern</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5. Finish. The pattern of parts is created.</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4098" name="Picture 2"/>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743200" y="2057400"/>
            <a:ext cx="283845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Pattern parts from an assembly sketch</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 pattern of parts can also be created from an assembly sketch.</a:t>
            </a:r>
          </a:p>
          <a:p>
            <a:pPr marL="0"/>
            <a:endParaRPr lang="en-US" dirty="0" smtClean="0"/>
          </a:p>
          <a:p>
            <a:pPr marL="0"/>
            <a:r>
              <a:rPr lang="en-US" dirty="0" smtClean="0"/>
              <a:t>Once in the sketching environment in assembly, the patterning commands will exist on the home tab in the features group.   </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5122" name="Picture 2"/>
          <p:cNvPicPr>
            <a:picLocks noChangeAspect="1" noChangeArrowheads="1"/>
          </p:cNvPicPr>
          <p:nvPr/>
        </p:nvPicPr>
        <p:blipFill>
          <a:blip r:embed="rId3" cstate="print"/>
          <a:srcRect/>
          <a:stretch>
            <a:fillRect/>
          </a:stretch>
        </p:blipFill>
        <p:spPr bwMode="auto">
          <a:xfrm>
            <a:off x="3733800" y="2719648"/>
            <a:ext cx="1176337" cy="15399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Pattern parts from an assembly sketch</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The steps for patterning parts using an assembly sketch are the same as using an embedded pattern in a part.  Identify the sketch as the location of the pattern when prompted.</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614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14600" y="2667000"/>
            <a:ext cx="3838575" cy="3219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12906</TotalTime>
  <Words>607</Words>
  <Application>Microsoft Office PowerPoint</Application>
  <PresentationFormat>On-screen Show (4:3)</PresentationFormat>
  <Paragraphs>61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Siemens_PLM_Grey_Template</vt:lpstr>
      <vt:lpstr>Solid Edge ST4 Training  Assembly patterning </vt:lpstr>
      <vt:lpstr>Assembly Patterning</vt:lpstr>
      <vt:lpstr>Reference feature in a part pattern</vt:lpstr>
      <vt:lpstr>Reference feature in a part pattern</vt:lpstr>
      <vt:lpstr>Steps for patterning parts using an existing part pattern</vt:lpstr>
      <vt:lpstr>Steps for patterning parts using an existing part pattern</vt:lpstr>
      <vt:lpstr>Steps for patterning parts using an existing part pattern</vt:lpstr>
      <vt:lpstr>Pattern parts from an assembly sketch</vt:lpstr>
      <vt:lpstr>Pattern parts from an assembly sketch</vt:lpstr>
      <vt:lpstr>Suppressing patterned parts in an assembly</vt:lpstr>
      <vt:lpstr>Suppressing patterned parts in an assembly</vt:lpstr>
      <vt:lpstr>Suppressing patterned parts in an assembly</vt:lpstr>
      <vt:lpstr>Suppressing patterned parts in an assembly</vt:lpstr>
      <vt:lpstr>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Paul Carter</cp:lastModifiedBy>
  <cp:revision>766</cp:revision>
  <cp:lastPrinted>2005-10-17T08:52:43Z</cp:lastPrinted>
  <dcterms:created xsi:type="dcterms:W3CDTF">2008-09-25T15:14:36Z</dcterms:created>
  <dcterms:modified xsi:type="dcterms:W3CDTF">2011-07-22T22:30:54Z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