
<file path=[Content_Types].xml><?xml version="1.0" encoding="utf-8"?>
<Types xmlns="http://schemas.openxmlformats.org/package/2006/content-types">
  <Override PartName="/customXml/itemProps3.xml" ContentType="application/vnd.openxmlformats-officedocument.customXmlProperties+xml"/>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ags/tag2.xml" ContentType="application/vnd.openxmlformats-officedocument.presentationml.tags+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ags/tag1.xml" ContentType="application/vnd.openxmlformats-officedocument.presentationml.tags+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docProps/custom.xml" ContentType="application/vnd.openxmlformats-officedocument.custom-propertie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customXml/itemProps4.xml" ContentType="application/vnd.openxmlformats-officedocument.customXmlProperti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customXml/itemProps2.xml" ContentType="application/vnd.openxmlformats-officedocument.customXml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Lst>
  <p:notesMasterIdLst>
    <p:notesMasterId r:id="rId19"/>
  </p:notesMasterIdLst>
  <p:handoutMasterIdLst>
    <p:handoutMasterId r:id="rId20"/>
  </p:handoutMasterIdLst>
  <p:sldIdLst>
    <p:sldId id="350" r:id="rId6"/>
    <p:sldId id="408" r:id="rId7"/>
    <p:sldId id="420" r:id="rId8"/>
    <p:sldId id="419" r:id="rId9"/>
    <p:sldId id="421" r:id="rId10"/>
    <p:sldId id="422" r:id="rId11"/>
    <p:sldId id="428" r:id="rId12"/>
    <p:sldId id="427" r:id="rId13"/>
    <p:sldId id="423" r:id="rId14"/>
    <p:sldId id="424" r:id="rId15"/>
    <p:sldId id="425" r:id="rId16"/>
    <p:sldId id="426" r:id="rId17"/>
    <p:sldId id="418" r:id="rId18"/>
  </p:sldIdLst>
  <p:sldSz cx="9144000" cy="6858000" type="screen4x3"/>
  <p:notesSz cx="6858000" cy="9144000"/>
  <p:defaultTextStyle>
    <a:defPPr>
      <a:defRPr lang="de-DE"/>
    </a:defPPr>
    <a:lvl1pPr algn="l" rtl="0" fontAlgn="base">
      <a:spcBef>
        <a:spcPct val="0"/>
      </a:spcBef>
      <a:spcAft>
        <a:spcPct val="0"/>
      </a:spcAft>
      <a:defRPr sz="1000" kern="1200">
        <a:solidFill>
          <a:schemeClr val="tx1"/>
        </a:solidFill>
        <a:latin typeface="Arial" charset="0"/>
        <a:ea typeface="+mn-ea"/>
        <a:cs typeface="+mn-cs"/>
      </a:defRPr>
    </a:lvl1pPr>
    <a:lvl2pPr marL="457200" algn="l" rtl="0" fontAlgn="base">
      <a:spcBef>
        <a:spcPct val="0"/>
      </a:spcBef>
      <a:spcAft>
        <a:spcPct val="0"/>
      </a:spcAft>
      <a:defRPr sz="1000" kern="1200">
        <a:solidFill>
          <a:schemeClr val="tx1"/>
        </a:solidFill>
        <a:latin typeface="Arial" charset="0"/>
        <a:ea typeface="+mn-ea"/>
        <a:cs typeface="+mn-cs"/>
      </a:defRPr>
    </a:lvl2pPr>
    <a:lvl3pPr marL="914400" algn="l" rtl="0" fontAlgn="base">
      <a:spcBef>
        <a:spcPct val="0"/>
      </a:spcBef>
      <a:spcAft>
        <a:spcPct val="0"/>
      </a:spcAft>
      <a:defRPr sz="1000" kern="1200">
        <a:solidFill>
          <a:schemeClr val="tx1"/>
        </a:solidFill>
        <a:latin typeface="Arial" charset="0"/>
        <a:ea typeface="+mn-ea"/>
        <a:cs typeface="+mn-cs"/>
      </a:defRPr>
    </a:lvl3pPr>
    <a:lvl4pPr marL="1371600" algn="l" rtl="0" fontAlgn="base">
      <a:spcBef>
        <a:spcPct val="0"/>
      </a:spcBef>
      <a:spcAft>
        <a:spcPct val="0"/>
      </a:spcAft>
      <a:defRPr sz="1000" kern="1200">
        <a:solidFill>
          <a:schemeClr val="tx1"/>
        </a:solidFill>
        <a:latin typeface="Arial" charset="0"/>
        <a:ea typeface="+mn-ea"/>
        <a:cs typeface="+mn-cs"/>
      </a:defRPr>
    </a:lvl4pPr>
    <a:lvl5pPr marL="1828800" algn="l" rtl="0" fontAlgn="base">
      <a:spcBef>
        <a:spcPct val="0"/>
      </a:spcBef>
      <a:spcAft>
        <a:spcPct val="0"/>
      </a:spcAft>
      <a:defRPr sz="1000" kern="1200">
        <a:solidFill>
          <a:schemeClr val="tx1"/>
        </a:solidFill>
        <a:latin typeface="Arial" charset="0"/>
        <a:ea typeface="+mn-ea"/>
        <a:cs typeface="+mn-cs"/>
      </a:defRPr>
    </a:lvl5pPr>
    <a:lvl6pPr marL="2286000" algn="l" defTabSz="914400" rtl="0" eaLnBrk="1" latinLnBrk="0" hangingPunct="1">
      <a:defRPr sz="1000" kern="1200">
        <a:solidFill>
          <a:schemeClr val="tx1"/>
        </a:solidFill>
        <a:latin typeface="Arial" charset="0"/>
        <a:ea typeface="+mn-ea"/>
        <a:cs typeface="+mn-cs"/>
      </a:defRPr>
    </a:lvl6pPr>
    <a:lvl7pPr marL="2743200" algn="l" defTabSz="914400" rtl="0" eaLnBrk="1" latinLnBrk="0" hangingPunct="1">
      <a:defRPr sz="1000" kern="1200">
        <a:solidFill>
          <a:schemeClr val="tx1"/>
        </a:solidFill>
        <a:latin typeface="Arial" charset="0"/>
        <a:ea typeface="+mn-ea"/>
        <a:cs typeface="+mn-cs"/>
      </a:defRPr>
    </a:lvl7pPr>
    <a:lvl8pPr marL="3200400" algn="l" defTabSz="914400" rtl="0" eaLnBrk="1" latinLnBrk="0" hangingPunct="1">
      <a:defRPr sz="1000" kern="1200">
        <a:solidFill>
          <a:schemeClr val="tx1"/>
        </a:solidFill>
        <a:latin typeface="Arial" charset="0"/>
        <a:ea typeface="+mn-ea"/>
        <a:cs typeface="+mn-cs"/>
      </a:defRPr>
    </a:lvl8pPr>
    <a:lvl9pPr marL="3657600" algn="l" defTabSz="914400" rtl="0" eaLnBrk="1" latinLnBrk="0" hangingPunct="1">
      <a:defRPr sz="10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000000"/>
    <a:srgbClr val="1F1FE1"/>
    <a:srgbClr val="91AAAA"/>
    <a:srgbClr val="AFB9C3"/>
    <a:srgbClr val="919BA5"/>
    <a:srgbClr val="D0D3DA"/>
    <a:srgbClr val="A0B6C0"/>
    <a:srgbClr val="FFD500"/>
    <a:srgbClr val="FFFF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511" autoAdjust="0"/>
    <p:restoredTop sz="94989" autoAdjust="0"/>
  </p:normalViewPr>
  <p:slideViewPr>
    <p:cSldViewPr>
      <p:cViewPr>
        <p:scale>
          <a:sx n="90" d="100"/>
          <a:sy n="90" d="100"/>
        </p:scale>
        <p:origin x="-1614" y="-7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77" d="100"/>
          <a:sy n="77" d="100"/>
        </p:scale>
        <p:origin x="-1680" y="-84"/>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tableStyles" Target="tableStyles.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notesMaster" Target="notesMasters/notesMaster1.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305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defRPr sz="1200">
                <a:latin typeface="Siemens Sans" pitchFamily="2" charset="0"/>
              </a:defRPr>
            </a:lvl1pPr>
          </a:lstStyle>
          <a:p>
            <a:pPr>
              <a:defRPr/>
            </a:pPr>
            <a:endParaRPr lang="en-US"/>
          </a:p>
        </p:txBody>
      </p:sp>
      <p:sp>
        <p:nvSpPr>
          <p:cNvPr id="173059"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lgn="r">
              <a:defRPr sz="1200">
                <a:latin typeface="Siemens Sans" pitchFamily="2" charset="0"/>
              </a:defRPr>
            </a:lvl1pPr>
          </a:lstStyle>
          <a:p>
            <a:pPr>
              <a:defRPr/>
            </a:pPr>
            <a:endParaRPr lang="en-US"/>
          </a:p>
        </p:txBody>
      </p:sp>
      <p:sp>
        <p:nvSpPr>
          <p:cNvPr id="173060"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0" tIns="0" rIns="0" bIns="0" numCol="1" anchor="b" anchorCtr="0" compatLnSpc="1">
            <a:prstTxWarp prst="textNoShape">
              <a:avLst/>
            </a:prstTxWarp>
          </a:bodyPr>
          <a:lstStyle>
            <a:lvl1pPr>
              <a:defRPr sz="1200">
                <a:latin typeface="Siemens Sans" pitchFamily="2" charset="0"/>
              </a:defRPr>
            </a:lvl1pPr>
          </a:lstStyle>
          <a:p>
            <a:pPr>
              <a:defRPr/>
            </a:pPr>
            <a:endParaRPr lang="en-US"/>
          </a:p>
        </p:txBody>
      </p:sp>
      <p:sp>
        <p:nvSpPr>
          <p:cNvPr id="173061"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0" tIns="0" rIns="0" bIns="0" numCol="1" anchor="b" anchorCtr="0" compatLnSpc="1">
            <a:prstTxWarp prst="textNoShape">
              <a:avLst/>
            </a:prstTxWarp>
          </a:bodyPr>
          <a:lstStyle>
            <a:lvl1pPr algn="r">
              <a:defRPr sz="1200">
                <a:latin typeface="Siemens Sans" pitchFamily="2" charset="0"/>
              </a:defRPr>
            </a:lvl1pPr>
          </a:lstStyle>
          <a:p>
            <a:pPr>
              <a:defRPr/>
            </a:pPr>
            <a:fld id="{14030EA5-0D25-46AF-9CD1-31BA56CA32A5}" type="slidenum">
              <a:rPr lang="de-DE"/>
              <a:pPr>
                <a:defRPr/>
              </a:pPr>
              <a:t>‹#›</a:t>
            </a:fld>
            <a:endParaRPr lang="de-DE"/>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782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Siemens Sans" pitchFamily="2" charset="0"/>
              </a:defRPr>
            </a:lvl1pPr>
          </a:lstStyle>
          <a:p>
            <a:pPr>
              <a:defRPr/>
            </a:pPr>
            <a:endParaRPr lang="en-US"/>
          </a:p>
        </p:txBody>
      </p:sp>
      <p:sp>
        <p:nvSpPr>
          <p:cNvPr id="7782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Siemens Sans" pitchFamily="2" charset="0"/>
              </a:defRPr>
            </a:lvl1pPr>
          </a:lstStyle>
          <a:p>
            <a:pPr>
              <a:defRPr/>
            </a:pPr>
            <a:endParaRPr lang="en-US"/>
          </a:p>
        </p:txBody>
      </p:sp>
      <p:sp>
        <p:nvSpPr>
          <p:cNvPr id="5632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7782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de-DE" noProof="0" smtClean="0"/>
              <a:t>Textmasterformate durch Klicken bearbeiten</a:t>
            </a:r>
          </a:p>
          <a:p>
            <a:pPr lvl="1"/>
            <a:r>
              <a:rPr lang="de-DE" noProof="0" smtClean="0"/>
              <a:t>Zweite Ebene</a:t>
            </a:r>
          </a:p>
          <a:p>
            <a:pPr lvl="2"/>
            <a:r>
              <a:rPr lang="de-DE" noProof="0" smtClean="0"/>
              <a:t>Dritte Ebene</a:t>
            </a:r>
          </a:p>
          <a:p>
            <a:pPr lvl="3"/>
            <a:r>
              <a:rPr lang="de-DE" noProof="0" smtClean="0"/>
              <a:t>Vierte Ebene</a:t>
            </a:r>
          </a:p>
          <a:p>
            <a:pPr lvl="4"/>
            <a:r>
              <a:rPr lang="de-DE" noProof="0" smtClean="0"/>
              <a:t>Fünfte Ebene</a:t>
            </a:r>
          </a:p>
        </p:txBody>
      </p:sp>
      <p:sp>
        <p:nvSpPr>
          <p:cNvPr id="7783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Siemens Sans" pitchFamily="2" charset="0"/>
              </a:defRPr>
            </a:lvl1pPr>
          </a:lstStyle>
          <a:p>
            <a:pPr>
              <a:defRPr/>
            </a:pPr>
            <a:endParaRPr lang="en-US"/>
          </a:p>
        </p:txBody>
      </p:sp>
      <p:sp>
        <p:nvSpPr>
          <p:cNvPr id="7783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Siemens Sans" pitchFamily="2" charset="0"/>
              </a:defRPr>
            </a:lvl1pPr>
          </a:lstStyle>
          <a:p>
            <a:pPr>
              <a:defRPr/>
            </a:pPr>
            <a:fld id="{9FC1193D-FE16-435B-A8A8-B7E9C7477BC6}" type="slidenum">
              <a:rPr lang="de-DE"/>
              <a:pPr>
                <a:defRPr/>
              </a:pPr>
              <a:t>‹#›</a:t>
            </a:fld>
            <a:endParaRPr lang="de-DE"/>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Siemens Sans" pitchFamily="2" charset="0"/>
        <a:ea typeface="+mn-ea"/>
        <a:cs typeface="+mn-cs"/>
      </a:defRPr>
    </a:lvl1pPr>
    <a:lvl2pPr marL="457200" algn="l" rtl="0" eaLnBrk="0" fontAlgn="base" hangingPunct="0">
      <a:spcBef>
        <a:spcPct val="30000"/>
      </a:spcBef>
      <a:spcAft>
        <a:spcPct val="0"/>
      </a:spcAft>
      <a:defRPr sz="1200" kern="1200">
        <a:solidFill>
          <a:schemeClr val="tx1"/>
        </a:solidFill>
        <a:latin typeface="Siemens Sans" pitchFamily="2" charset="0"/>
        <a:ea typeface="+mn-ea"/>
        <a:cs typeface="+mn-cs"/>
      </a:defRPr>
    </a:lvl2pPr>
    <a:lvl3pPr marL="914400" algn="l" rtl="0" eaLnBrk="0" fontAlgn="base" hangingPunct="0">
      <a:spcBef>
        <a:spcPct val="30000"/>
      </a:spcBef>
      <a:spcAft>
        <a:spcPct val="0"/>
      </a:spcAft>
      <a:defRPr sz="1200" kern="1200">
        <a:solidFill>
          <a:schemeClr val="tx1"/>
        </a:solidFill>
        <a:latin typeface="Siemens Sans" pitchFamily="2" charset="0"/>
        <a:ea typeface="+mn-ea"/>
        <a:cs typeface="+mn-cs"/>
      </a:defRPr>
    </a:lvl3pPr>
    <a:lvl4pPr marL="1371600" algn="l" rtl="0" eaLnBrk="0" fontAlgn="base" hangingPunct="0">
      <a:spcBef>
        <a:spcPct val="30000"/>
      </a:spcBef>
      <a:spcAft>
        <a:spcPct val="0"/>
      </a:spcAft>
      <a:defRPr sz="1200" kern="1200">
        <a:solidFill>
          <a:schemeClr val="tx1"/>
        </a:solidFill>
        <a:latin typeface="Siemens Sans" pitchFamily="2" charset="0"/>
        <a:ea typeface="+mn-ea"/>
        <a:cs typeface="+mn-cs"/>
      </a:defRPr>
    </a:lvl4pPr>
    <a:lvl5pPr marL="1828800" algn="l" rtl="0" eaLnBrk="0" fontAlgn="base" hangingPunct="0">
      <a:spcBef>
        <a:spcPct val="30000"/>
      </a:spcBef>
      <a:spcAft>
        <a:spcPct val="0"/>
      </a:spcAft>
      <a:defRPr sz="1200" kern="1200">
        <a:solidFill>
          <a:schemeClr val="tx1"/>
        </a:solidFill>
        <a:latin typeface="Siemens Sans" pitchFamily="2"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a:ln/>
        </p:spPr>
      </p:sp>
      <p:sp>
        <p:nvSpPr>
          <p:cNvPr id="57347" name="Notes Placeholder 2"/>
          <p:cNvSpPr>
            <a:spLocks noGrp="1"/>
          </p:cNvSpPr>
          <p:nvPr>
            <p:ph type="body" idx="1"/>
          </p:nvPr>
        </p:nvSpPr>
        <p:spPr>
          <a:noFill/>
          <a:ln/>
        </p:spPr>
        <p:txBody>
          <a:bodyPr/>
          <a:lstStyle/>
          <a:p>
            <a:endParaRPr lang="en-US" smtClean="0"/>
          </a:p>
        </p:txBody>
      </p:sp>
      <p:sp>
        <p:nvSpPr>
          <p:cNvPr id="57348" name="Slide Number Placeholder 3"/>
          <p:cNvSpPr>
            <a:spLocks noGrp="1"/>
          </p:cNvSpPr>
          <p:nvPr>
            <p:ph type="sldNum" sz="quarter" idx="5"/>
          </p:nvPr>
        </p:nvSpPr>
        <p:spPr>
          <a:noFill/>
        </p:spPr>
        <p:txBody>
          <a:bodyPr/>
          <a:lstStyle/>
          <a:p>
            <a:fld id="{5AF9CA54-5C2B-43EA-A296-02BA50FAAC06}" type="slidenum">
              <a:rPr lang="de-DE" smtClean="0"/>
              <a:pPr/>
              <a:t>1</a:t>
            </a:fld>
            <a:endParaRPr lang="de-DE"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10</a:t>
            </a:fld>
            <a:endParaRPr lang="de-DE"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11</a:t>
            </a:fld>
            <a:endParaRPr lang="de-DE"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12</a:t>
            </a:fld>
            <a:endParaRPr lang="de-DE"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13</a:t>
            </a:fld>
            <a:endParaRPr lang="de-DE"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2</a:t>
            </a:fld>
            <a:endParaRPr lang="de-DE"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3</a:t>
            </a:fld>
            <a:endParaRPr lang="de-DE"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4</a:t>
            </a:fld>
            <a:endParaRPr lang="de-DE"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5</a:t>
            </a:fld>
            <a:endParaRPr lang="de-DE"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6</a:t>
            </a:fld>
            <a:endParaRPr lang="de-DE"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7</a:t>
            </a:fld>
            <a:endParaRPr lang="de-DE"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8</a:t>
            </a:fld>
            <a:endParaRPr lang="de-DE"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9</a:t>
            </a:fld>
            <a:endParaRPr lang="de-DE" smtClean="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tags" Target="../tags/tag2.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Text Box 158"/>
          <p:cNvSpPr txBox="1">
            <a:spLocks noChangeArrowheads="1"/>
          </p:cNvSpPr>
          <p:nvPr/>
        </p:nvSpPr>
        <p:spPr bwMode="auto">
          <a:xfrm>
            <a:off x="555625" y="6272213"/>
            <a:ext cx="8193088" cy="277812"/>
          </a:xfrm>
          <a:prstGeom prst="rect">
            <a:avLst/>
          </a:prstGeom>
          <a:noFill/>
          <a:ln w="9525">
            <a:noFill/>
            <a:miter lim="800000"/>
            <a:headEnd/>
            <a:tailEnd/>
          </a:ln>
          <a:effectLst/>
        </p:spPr>
        <p:txBody>
          <a:bodyPr lIns="0" tIns="0" rIns="0" bIns="0" anchor="b"/>
          <a:lstStyle/>
          <a:p>
            <a:pPr algn="r">
              <a:spcBef>
                <a:spcPct val="50000"/>
              </a:spcBef>
              <a:defRPr/>
            </a:pPr>
            <a:endParaRPr lang="en-US" sz="1200" b="1" dirty="0">
              <a:solidFill>
                <a:schemeClr val="bg2"/>
              </a:solidFill>
            </a:endParaRPr>
          </a:p>
          <a:p>
            <a:pPr algn="r">
              <a:spcBef>
                <a:spcPct val="50000"/>
              </a:spcBef>
              <a:defRPr/>
            </a:pPr>
            <a:r>
              <a:rPr lang="en-US" dirty="0">
                <a:solidFill>
                  <a:schemeClr val="bg2"/>
                </a:solidFill>
              </a:rPr>
              <a:t>© </a:t>
            </a:r>
            <a:r>
              <a:rPr lang="en-US" dirty="0" smtClean="0">
                <a:solidFill>
                  <a:schemeClr val="bg2"/>
                </a:solidFill>
              </a:rPr>
              <a:t>2011. </a:t>
            </a:r>
            <a:r>
              <a:rPr lang="en-US" dirty="0">
                <a:solidFill>
                  <a:schemeClr val="bg2"/>
                </a:solidFill>
              </a:rPr>
              <a:t>Siemens Product Lifecycle Management Software Inc. All rights reserved</a:t>
            </a:r>
          </a:p>
        </p:txBody>
      </p:sp>
      <p:grpSp>
        <p:nvGrpSpPr>
          <p:cNvPr id="5" name="Group 164"/>
          <p:cNvGrpSpPr>
            <a:grpSpLocks/>
          </p:cNvGrpSpPr>
          <p:nvPr/>
        </p:nvGrpSpPr>
        <p:grpSpPr bwMode="auto">
          <a:xfrm>
            <a:off x="287338" y="260350"/>
            <a:ext cx="8856662" cy="973138"/>
            <a:chOff x="181" y="164"/>
            <a:chExt cx="5579" cy="613"/>
          </a:xfrm>
        </p:grpSpPr>
        <p:sp>
          <p:nvSpPr>
            <p:cNvPr id="6" name="Rectangle 160"/>
            <p:cNvSpPr>
              <a:spLocks noChangeArrowheads="1"/>
            </p:cNvSpPr>
            <p:nvPr>
              <p:custDataLst>
                <p:tags r:id="rId1"/>
              </p:custDataLst>
            </p:nvPr>
          </p:nvSpPr>
          <p:spPr bwMode="auto">
            <a:xfrm>
              <a:off x="181" y="164"/>
              <a:ext cx="5579" cy="613"/>
            </a:xfrm>
            <a:prstGeom prst="rect">
              <a:avLst/>
            </a:prstGeom>
            <a:solidFill>
              <a:srgbClr val="FEFFFF"/>
            </a:solidFill>
            <a:ln w="9525">
              <a:noFill/>
              <a:miter lim="800000"/>
              <a:headEnd/>
              <a:tailEnd/>
            </a:ln>
            <a:effectLst/>
          </p:spPr>
          <p:txBody>
            <a:bodyPr wrap="none" anchor="ctr"/>
            <a:lstStyle/>
            <a:p>
              <a:pPr algn="ctr" eaLnBrk="0" hangingPunct="0">
                <a:defRPr/>
              </a:pPr>
              <a:endParaRPr lang="en-US" sz="2000">
                <a:solidFill>
                  <a:srgbClr val="FFFFFF"/>
                </a:solidFill>
              </a:endParaRPr>
            </a:p>
          </p:txBody>
        </p:sp>
        <p:pic>
          <p:nvPicPr>
            <p:cNvPr id="7" name="Picture 163" descr="sie_logo_petrol_rgb_2"/>
            <p:cNvPicPr>
              <a:picLocks noChangeAspect="1" noChangeArrowheads="1"/>
            </p:cNvPicPr>
            <p:nvPr userDrawn="1"/>
          </p:nvPicPr>
          <p:blipFill>
            <a:blip r:embed="rId3" cstate="print"/>
            <a:srcRect/>
            <a:stretch>
              <a:fillRect/>
            </a:stretch>
          </p:blipFill>
          <p:spPr bwMode="auto">
            <a:xfrm>
              <a:off x="4536" y="267"/>
              <a:ext cx="1008" cy="202"/>
            </a:xfrm>
            <a:prstGeom prst="rect">
              <a:avLst/>
            </a:prstGeom>
            <a:noFill/>
            <a:ln w="9525">
              <a:noFill/>
              <a:miter lim="800000"/>
              <a:headEnd/>
              <a:tailEnd/>
            </a:ln>
          </p:spPr>
        </p:pic>
      </p:grpSp>
      <p:sp>
        <p:nvSpPr>
          <p:cNvPr id="8" name="Text Box 165"/>
          <p:cNvSpPr txBox="1">
            <a:spLocks noChangeArrowheads="1"/>
          </p:cNvSpPr>
          <p:nvPr/>
        </p:nvSpPr>
        <p:spPr bwMode="auto">
          <a:xfrm>
            <a:off x="5105400" y="6488113"/>
            <a:ext cx="3651250" cy="274637"/>
          </a:xfrm>
          <a:prstGeom prst="rect">
            <a:avLst/>
          </a:prstGeom>
          <a:noFill/>
          <a:ln w="9525">
            <a:noFill/>
            <a:miter lim="800000"/>
            <a:headEnd/>
            <a:tailEnd/>
          </a:ln>
        </p:spPr>
        <p:txBody>
          <a:bodyPr lIns="0" tIns="0" rIns="0" bIns="0" anchor="b"/>
          <a:lstStyle/>
          <a:p>
            <a:pPr algn="r" eaLnBrk="0" hangingPunct="0">
              <a:defRPr/>
            </a:pPr>
            <a:r>
              <a:rPr lang="en-US" sz="1200">
                <a:solidFill>
                  <a:srgbClr val="000000"/>
                </a:solidFill>
              </a:rPr>
              <a:t>Siemens PLM Software</a:t>
            </a:r>
          </a:p>
        </p:txBody>
      </p:sp>
      <p:sp>
        <p:nvSpPr>
          <p:cNvPr id="4252" name="Rectangle 156"/>
          <p:cNvSpPr>
            <a:spLocks noGrp="1" noChangeArrowheads="1"/>
          </p:cNvSpPr>
          <p:nvPr>
            <p:ph type="ctrTitle" sz="quarter"/>
          </p:nvPr>
        </p:nvSpPr>
        <p:spPr>
          <a:xfrm>
            <a:off x="539750" y="1420813"/>
            <a:ext cx="8208963" cy="1246187"/>
          </a:xfrm>
        </p:spPr>
        <p:txBody>
          <a:bodyPr anchor="t"/>
          <a:lstStyle>
            <a:lvl1pPr>
              <a:lnSpc>
                <a:spcPts val="4800"/>
              </a:lnSpc>
              <a:defRPr sz="4000"/>
            </a:lvl1pPr>
          </a:lstStyle>
          <a:p>
            <a:r>
              <a:rPr lang="en-US" smtClean="0"/>
              <a:t>Click to edit Master title style</a:t>
            </a:r>
            <a:endParaRPr lang="en-US"/>
          </a:p>
        </p:txBody>
      </p:sp>
      <p:sp>
        <p:nvSpPr>
          <p:cNvPr id="4253" name="Rectangle 157"/>
          <p:cNvSpPr>
            <a:spLocks noGrp="1" noChangeArrowheads="1"/>
          </p:cNvSpPr>
          <p:nvPr>
            <p:ph type="subTitle" sz="quarter" idx="1"/>
          </p:nvPr>
        </p:nvSpPr>
        <p:spPr>
          <a:xfrm>
            <a:off x="539750" y="2770188"/>
            <a:ext cx="8208963" cy="1511300"/>
          </a:xfrm>
        </p:spPr>
        <p:txBody>
          <a:bodyPr/>
          <a:lstStyle>
            <a:lvl1pPr>
              <a:defRPr/>
            </a:lvl1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97663" y="263525"/>
            <a:ext cx="2051050" cy="60102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39750" y="263525"/>
            <a:ext cx="6005513" cy="60102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itle 3"/>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39750" y="1592263"/>
            <a:ext cx="4027488" cy="46815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19638" y="1592263"/>
            <a:ext cx="4029075" cy="46815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ags" Target="../tags/tag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177"/>
          <p:cNvGrpSpPr>
            <a:grpSpLocks/>
          </p:cNvGrpSpPr>
          <p:nvPr/>
        </p:nvGrpSpPr>
        <p:grpSpPr bwMode="auto">
          <a:xfrm>
            <a:off x="287338" y="260350"/>
            <a:ext cx="8856662" cy="973138"/>
            <a:chOff x="181" y="164"/>
            <a:chExt cx="5579" cy="613"/>
          </a:xfrm>
        </p:grpSpPr>
        <p:sp>
          <p:nvSpPr>
            <p:cNvPr id="1197" name="Rectangle 173"/>
            <p:cNvSpPr>
              <a:spLocks noChangeArrowheads="1"/>
            </p:cNvSpPr>
            <p:nvPr>
              <p:custDataLst>
                <p:tags r:id="rId13"/>
              </p:custDataLst>
            </p:nvPr>
          </p:nvSpPr>
          <p:spPr bwMode="auto">
            <a:xfrm>
              <a:off x="181" y="164"/>
              <a:ext cx="5579" cy="613"/>
            </a:xfrm>
            <a:prstGeom prst="rect">
              <a:avLst/>
            </a:prstGeom>
            <a:solidFill>
              <a:srgbClr val="FEFFFF"/>
            </a:solidFill>
            <a:ln w="9525">
              <a:noFill/>
              <a:miter lim="800000"/>
              <a:headEnd/>
              <a:tailEnd/>
            </a:ln>
            <a:effectLst/>
          </p:spPr>
          <p:txBody>
            <a:bodyPr wrap="none" anchor="ctr"/>
            <a:lstStyle/>
            <a:p>
              <a:pPr algn="ctr" eaLnBrk="0" hangingPunct="0">
                <a:defRPr/>
              </a:pPr>
              <a:endParaRPr lang="en-US" sz="2000">
                <a:solidFill>
                  <a:srgbClr val="FFFFFF"/>
                </a:solidFill>
              </a:endParaRPr>
            </a:p>
          </p:txBody>
        </p:sp>
        <p:pic>
          <p:nvPicPr>
            <p:cNvPr id="1033" name="Picture 176" descr="sie_logo_petrol_rgb_2"/>
            <p:cNvPicPr>
              <a:picLocks noChangeAspect="1" noChangeArrowheads="1"/>
            </p:cNvPicPr>
            <p:nvPr userDrawn="1"/>
          </p:nvPicPr>
          <p:blipFill>
            <a:blip r:embed="rId14" cstate="print"/>
            <a:srcRect/>
            <a:stretch>
              <a:fillRect/>
            </a:stretch>
          </p:blipFill>
          <p:spPr bwMode="auto">
            <a:xfrm>
              <a:off x="4536" y="267"/>
              <a:ext cx="1008" cy="202"/>
            </a:xfrm>
            <a:prstGeom prst="rect">
              <a:avLst/>
            </a:prstGeom>
            <a:noFill/>
            <a:ln w="9525">
              <a:noFill/>
              <a:miter lim="800000"/>
              <a:headEnd/>
              <a:tailEnd/>
            </a:ln>
          </p:spPr>
        </p:pic>
      </p:grpSp>
      <p:sp>
        <p:nvSpPr>
          <p:cNvPr id="1027" name="Rectangle 165"/>
          <p:cNvSpPr>
            <a:spLocks noGrp="1" noChangeArrowheads="1"/>
          </p:cNvSpPr>
          <p:nvPr>
            <p:ph type="body" idx="1"/>
          </p:nvPr>
        </p:nvSpPr>
        <p:spPr bwMode="auto">
          <a:xfrm>
            <a:off x="539750" y="1592263"/>
            <a:ext cx="8208963" cy="4681537"/>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190" name="Text Box 166"/>
          <p:cNvSpPr txBox="1">
            <a:spLocks noChangeArrowheads="1"/>
          </p:cNvSpPr>
          <p:nvPr/>
        </p:nvSpPr>
        <p:spPr bwMode="auto">
          <a:xfrm>
            <a:off x="554038" y="6488113"/>
            <a:ext cx="877887" cy="274637"/>
          </a:xfrm>
          <a:prstGeom prst="rect">
            <a:avLst/>
          </a:prstGeom>
          <a:noFill/>
          <a:ln w="9525">
            <a:noFill/>
            <a:miter lim="800000"/>
            <a:headEnd/>
            <a:tailEnd/>
          </a:ln>
        </p:spPr>
        <p:txBody>
          <a:bodyPr lIns="0" tIns="0" rIns="0" bIns="0" anchor="b"/>
          <a:lstStyle/>
          <a:p>
            <a:pPr eaLnBrk="0" hangingPunct="0">
              <a:defRPr/>
            </a:pPr>
            <a:r>
              <a:rPr lang="en-US" sz="1200">
                <a:solidFill>
                  <a:srgbClr val="000000"/>
                </a:solidFill>
              </a:rPr>
              <a:t>Page </a:t>
            </a:r>
            <a:fld id="{1DB5F747-68FE-44B2-BD76-9A4C5465C67D}" type="slidenum">
              <a:rPr lang="en-US" sz="1200">
                <a:solidFill>
                  <a:srgbClr val="000000"/>
                </a:solidFill>
              </a:rPr>
              <a:pPr eaLnBrk="0" hangingPunct="0">
                <a:defRPr/>
              </a:pPr>
              <a:t>‹#›</a:t>
            </a:fld>
            <a:endParaRPr lang="en-US" sz="1200">
              <a:solidFill>
                <a:srgbClr val="000000"/>
              </a:solidFill>
            </a:endParaRPr>
          </a:p>
        </p:txBody>
      </p:sp>
      <p:sp>
        <p:nvSpPr>
          <p:cNvPr id="1029" name="Rectangle 168"/>
          <p:cNvSpPr>
            <a:spLocks noGrp="1" noChangeArrowheads="1"/>
          </p:cNvSpPr>
          <p:nvPr>
            <p:ph type="title"/>
          </p:nvPr>
        </p:nvSpPr>
        <p:spPr bwMode="auto">
          <a:xfrm>
            <a:off x="539750" y="263525"/>
            <a:ext cx="6140450" cy="808038"/>
          </a:xfrm>
          <a:prstGeom prst="rect">
            <a:avLst/>
          </a:prstGeom>
          <a:noFill/>
          <a:ln w="9525">
            <a:noFill/>
            <a:miter lim="800000"/>
            <a:headEnd/>
            <a:tailEnd/>
          </a:ln>
        </p:spPr>
        <p:txBody>
          <a:bodyPr vert="horz" wrap="square" lIns="0" tIns="0" rIns="0" bIns="0" numCol="1" anchor="b" anchorCtr="0" compatLnSpc="1">
            <a:prstTxWarp prst="textNoShape">
              <a:avLst/>
            </a:prstTxWarp>
          </a:bodyPr>
          <a:lstStyle/>
          <a:p>
            <a:pPr lvl="0"/>
            <a:r>
              <a:rPr lang="en-US" smtClean="0"/>
              <a:t>Click to edit Master title style</a:t>
            </a:r>
          </a:p>
        </p:txBody>
      </p:sp>
      <p:sp>
        <p:nvSpPr>
          <p:cNvPr id="1193" name="Text Box 169"/>
          <p:cNvSpPr txBox="1">
            <a:spLocks noChangeArrowheads="1"/>
          </p:cNvSpPr>
          <p:nvPr/>
        </p:nvSpPr>
        <p:spPr bwMode="auto">
          <a:xfrm>
            <a:off x="555625" y="6272213"/>
            <a:ext cx="8193088" cy="277812"/>
          </a:xfrm>
          <a:prstGeom prst="rect">
            <a:avLst/>
          </a:prstGeom>
          <a:noFill/>
          <a:ln w="9525">
            <a:noFill/>
            <a:miter lim="800000"/>
            <a:headEnd/>
            <a:tailEnd/>
          </a:ln>
          <a:effectLst/>
        </p:spPr>
        <p:txBody>
          <a:bodyPr lIns="0" tIns="0" rIns="0" bIns="0" anchor="b"/>
          <a:lstStyle/>
          <a:p>
            <a:pPr algn="r">
              <a:spcBef>
                <a:spcPct val="50000"/>
              </a:spcBef>
              <a:defRPr/>
            </a:pPr>
            <a:endParaRPr lang="en-US" sz="1200" b="1" dirty="0">
              <a:solidFill>
                <a:schemeClr val="bg2"/>
              </a:solidFill>
            </a:endParaRPr>
          </a:p>
          <a:p>
            <a:pPr algn="r">
              <a:spcBef>
                <a:spcPct val="50000"/>
              </a:spcBef>
              <a:defRPr/>
            </a:pPr>
            <a:r>
              <a:rPr lang="en-US" dirty="0">
                <a:solidFill>
                  <a:schemeClr val="bg2"/>
                </a:solidFill>
              </a:rPr>
              <a:t>© </a:t>
            </a:r>
            <a:r>
              <a:rPr lang="en-US" dirty="0" smtClean="0">
                <a:solidFill>
                  <a:schemeClr val="bg2"/>
                </a:solidFill>
              </a:rPr>
              <a:t>2011. </a:t>
            </a:r>
            <a:r>
              <a:rPr lang="en-US" dirty="0">
                <a:solidFill>
                  <a:schemeClr val="bg2"/>
                </a:solidFill>
              </a:rPr>
              <a:t>Siemens Product Lifecycle Management Software Inc. All rights reserved</a:t>
            </a:r>
          </a:p>
        </p:txBody>
      </p:sp>
      <p:sp>
        <p:nvSpPr>
          <p:cNvPr id="1194" name="Text Box 170"/>
          <p:cNvSpPr txBox="1">
            <a:spLocks noChangeArrowheads="1"/>
          </p:cNvSpPr>
          <p:nvPr/>
        </p:nvSpPr>
        <p:spPr bwMode="auto">
          <a:xfrm>
            <a:off x="5105400" y="6488113"/>
            <a:ext cx="3651250" cy="274637"/>
          </a:xfrm>
          <a:prstGeom prst="rect">
            <a:avLst/>
          </a:prstGeom>
          <a:noFill/>
          <a:ln w="9525">
            <a:noFill/>
            <a:miter lim="800000"/>
            <a:headEnd/>
            <a:tailEnd/>
          </a:ln>
        </p:spPr>
        <p:txBody>
          <a:bodyPr lIns="0" tIns="0" rIns="0" bIns="0" anchor="b"/>
          <a:lstStyle/>
          <a:p>
            <a:pPr algn="r" eaLnBrk="0" hangingPunct="0">
              <a:defRPr/>
            </a:pPr>
            <a:r>
              <a:rPr lang="en-US" sz="1200">
                <a:solidFill>
                  <a:srgbClr val="000000"/>
                </a:solidFill>
              </a:rPr>
              <a:t>Siemens PLM Software</a:t>
            </a:r>
          </a:p>
        </p:txBody>
      </p:sp>
    </p:spTree>
  </p:cSld>
  <p:clrMap bg1="lt1" tx1="dk1" bg2="lt2" tx2="dk2" accent1="accent1" accent2="accent2" accent3="accent3" accent4="accent4" accent5="accent5" accent6="accent6" hlink="hlink" folHlink="folHlink"/>
  <p:sldLayoutIdLst>
    <p:sldLayoutId id="2147484535" r:id="rId1"/>
    <p:sldLayoutId id="2147484525" r:id="rId2"/>
    <p:sldLayoutId id="2147484526" r:id="rId3"/>
    <p:sldLayoutId id="2147484527" r:id="rId4"/>
    <p:sldLayoutId id="2147484528" r:id="rId5"/>
    <p:sldLayoutId id="2147484529" r:id="rId6"/>
    <p:sldLayoutId id="2147484530" r:id="rId7"/>
    <p:sldLayoutId id="2147484531" r:id="rId8"/>
    <p:sldLayoutId id="2147484532" r:id="rId9"/>
    <p:sldLayoutId id="2147484533" r:id="rId10"/>
    <p:sldLayoutId id="2147484534" r:id="rId11"/>
  </p:sldLayoutIdLst>
  <p:timing>
    <p:tnLst>
      <p:par>
        <p:cTn id="1" dur="indefinite" restart="never" nodeType="tmRoot"/>
      </p:par>
    </p:tnLst>
  </p:timing>
  <p:txStyles>
    <p:titleStyle>
      <a:lvl1pPr algn="l" rtl="0" eaLnBrk="0" fontAlgn="base" hangingPunct="0">
        <a:spcBef>
          <a:spcPct val="0"/>
        </a:spcBef>
        <a:spcAft>
          <a:spcPct val="0"/>
        </a:spcAft>
        <a:defRPr sz="2000" b="1">
          <a:solidFill>
            <a:schemeClr val="tx1"/>
          </a:solidFill>
          <a:latin typeface="+mj-lt"/>
          <a:ea typeface="+mj-ea"/>
          <a:cs typeface="+mj-cs"/>
        </a:defRPr>
      </a:lvl1pPr>
      <a:lvl2pPr algn="l" rtl="0" eaLnBrk="0" fontAlgn="base" hangingPunct="0">
        <a:spcBef>
          <a:spcPct val="0"/>
        </a:spcBef>
        <a:spcAft>
          <a:spcPct val="0"/>
        </a:spcAft>
        <a:defRPr sz="2000" b="1">
          <a:solidFill>
            <a:schemeClr val="tx1"/>
          </a:solidFill>
          <a:latin typeface="Arial" charset="0"/>
        </a:defRPr>
      </a:lvl2pPr>
      <a:lvl3pPr algn="l" rtl="0" eaLnBrk="0" fontAlgn="base" hangingPunct="0">
        <a:spcBef>
          <a:spcPct val="0"/>
        </a:spcBef>
        <a:spcAft>
          <a:spcPct val="0"/>
        </a:spcAft>
        <a:defRPr sz="2000" b="1">
          <a:solidFill>
            <a:schemeClr val="tx1"/>
          </a:solidFill>
          <a:latin typeface="Arial" charset="0"/>
        </a:defRPr>
      </a:lvl3pPr>
      <a:lvl4pPr algn="l" rtl="0" eaLnBrk="0" fontAlgn="base" hangingPunct="0">
        <a:spcBef>
          <a:spcPct val="0"/>
        </a:spcBef>
        <a:spcAft>
          <a:spcPct val="0"/>
        </a:spcAft>
        <a:defRPr sz="2000" b="1">
          <a:solidFill>
            <a:schemeClr val="tx1"/>
          </a:solidFill>
          <a:latin typeface="Arial" charset="0"/>
        </a:defRPr>
      </a:lvl4pPr>
      <a:lvl5pPr algn="l" rtl="0" eaLnBrk="0" fontAlgn="base" hangingPunct="0">
        <a:spcBef>
          <a:spcPct val="0"/>
        </a:spcBef>
        <a:spcAft>
          <a:spcPct val="0"/>
        </a:spcAft>
        <a:defRPr sz="2000" b="1">
          <a:solidFill>
            <a:schemeClr val="tx1"/>
          </a:solidFill>
          <a:latin typeface="Arial" charset="0"/>
        </a:defRPr>
      </a:lvl5pPr>
      <a:lvl6pPr marL="457200" algn="l" rtl="0" eaLnBrk="1" fontAlgn="base" hangingPunct="1">
        <a:spcBef>
          <a:spcPct val="0"/>
        </a:spcBef>
        <a:spcAft>
          <a:spcPct val="0"/>
        </a:spcAft>
        <a:defRPr sz="2000" b="1">
          <a:solidFill>
            <a:schemeClr val="tx1"/>
          </a:solidFill>
          <a:latin typeface="Arial" charset="0"/>
        </a:defRPr>
      </a:lvl6pPr>
      <a:lvl7pPr marL="914400" algn="l" rtl="0" eaLnBrk="1" fontAlgn="base" hangingPunct="1">
        <a:spcBef>
          <a:spcPct val="0"/>
        </a:spcBef>
        <a:spcAft>
          <a:spcPct val="0"/>
        </a:spcAft>
        <a:defRPr sz="2000" b="1">
          <a:solidFill>
            <a:schemeClr val="tx1"/>
          </a:solidFill>
          <a:latin typeface="Arial" charset="0"/>
        </a:defRPr>
      </a:lvl7pPr>
      <a:lvl8pPr marL="1371600" algn="l" rtl="0" eaLnBrk="1" fontAlgn="base" hangingPunct="1">
        <a:spcBef>
          <a:spcPct val="0"/>
        </a:spcBef>
        <a:spcAft>
          <a:spcPct val="0"/>
        </a:spcAft>
        <a:defRPr sz="2000" b="1">
          <a:solidFill>
            <a:schemeClr val="tx1"/>
          </a:solidFill>
          <a:latin typeface="Arial" charset="0"/>
        </a:defRPr>
      </a:lvl8pPr>
      <a:lvl9pPr marL="1828800" algn="l" rtl="0" eaLnBrk="1" fontAlgn="base" hangingPunct="1">
        <a:spcBef>
          <a:spcPct val="0"/>
        </a:spcBef>
        <a:spcAft>
          <a:spcPct val="0"/>
        </a:spcAft>
        <a:defRPr sz="2000" b="1">
          <a:solidFill>
            <a:schemeClr val="tx1"/>
          </a:solidFill>
          <a:latin typeface="Arial" charset="0"/>
        </a:defRPr>
      </a:lvl9pPr>
    </p:titleStyle>
    <p:bodyStyle>
      <a:lvl1pPr marL="342900" indent="-342900" algn="l" rtl="0" eaLnBrk="0" fontAlgn="base" hangingPunct="0">
        <a:spcBef>
          <a:spcPct val="0"/>
        </a:spcBef>
        <a:spcAft>
          <a:spcPct val="0"/>
        </a:spcAft>
        <a:buFont typeface="Wingdings" pitchFamily="2" charset="2"/>
        <a:defRPr sz="2000">
          <a:solidFill>
            <a:schemeClr val="tx1"/>
          </a:solidFill>
          <a:latin typeface="+mn-lt"/>
          <a:ea typeface="+mn-ea"/>
          <a:cs typeface="+mn-cs"/>
        </a:defRPr>
      </a:lvl1pPr>
      <a:lvl2pPr marL="190500" indent="-188913" algn="l" rtl="0" eaLnBrk="0" fontAlgn="base" hangingPunct="0">
        <a:spcBef>
          <a:spcPct val="0"/>
        </a:spcBef>
        <a:spcAft>
          <a:spcPct val="0"/>
        </a:spcAft>
        <a:buClr>
          <a:schemeClr val="tx2"/>
        </a:buClr>
        <a:buFont typeface="Wingdings" pitchFamily="2" charset="2"/>
        <a:buChar char="§"/>
        <a:defRPr sz="2000">
          <a:solidFill>
            <a:schemeClr val="tx1"/>
          </a:solidFill>
          <a:latin typeface="+mn-lt"/>
        </a:defRPr>
      </a:lvl2pPr>
      <a:lvl3pPr marL="381000" indent="-188913" algn="l" rtl="0" eaLnBrk="0" fontAlgn="base" hangingPunct="0">
        <a:spcBef>
          <a:spcPct val="0"/>
        </a:spcBef>
        <a:spcAft>
          <a:spcPct val="0"/>
        </a:spcAft>
        <a:buClr>
          <a:schemeClr val="tx2"/>
        </a:buClr>
        <a:buFont typeface="Wingdings" pitchFamily="2" charset="2"/>
        <a:buChar char="§"/>
        <a:defRPr sz="2000">
          <a:solidFill>
            <a:schemeClr val="tx1"/>
          </a:solidFill>
          <a:latin typeface="+mn-lt"/>
        </a:defRPr>
      </a:lvl3pPr>
      <a:lvl4pPr marL="573088" indent="-190500" algn="l" rtl="0" eaLnBrk="0" fontAlgn="base" hangingPunct="0">
        <a:spcBef>
          <a:spcPct val="0"/>
        </a:spcBef>
        <a:spcAft>
          <a:spcPct val="0"/>
        </a:spcAft>
        <a:buClr>
          <a:schemeClr val="tx2"/>
        </a:buClr>
        <a:buFont typeface="Wingdings" pitchFamily="2" charset="2"/>
        <a:buChar char="§"/>
        <a:defRPr sz="2000">
          <a:solidFill>
            <a:schemeClr val="tx1"/>
          </a:solidFill>
          <a:latin typeface="+mn-lt"/>
        </a:defRPr>
      </a:lvl4pPr>
      <a:lvl5pPr marL="763588" indent="-188913" algn="l" rtl="0" eaLnBrk="0" fontAlgn="base" hangingPunct="0">
        <a:spcBef>
          <a:spcPct val="0"/>
        </a:spcBef>
        <a:spcAft>
          <a:spcPct val="0"/>
        </a:spcAft>
        <a:buClr>
          <a:schemeClr val="tx2"/>
        </a:buClr>
        <a:buFont typeface="Wingdings" pitchFamily="2" charset="2"/>
        <a:buChar char="§"/>
        <a:defRPr sz="2000">
          <a:solidFill>
            <a:schemeClr val="tx1"/>
          </a:solidFill>
          <a:latin typeface="+mn-lt"/>
        </a:defRPr>
      </a:lvl5pPr>
      <a:lvl6pPr marL="1220788" indent="-188913" algn="l" rtl="0" eaLnBrk="1" fontAlgn="base" hangingPunct="1">
        <a:spcBef>
          <a:spcPct val="0"/>
        </a:spcBef>
        <a:spcAft>
          <a:spcPct val="0"/>
        </a:spcAft>
        <a:buClr>
          <a:schemeClr val="tx2"/>
        </a:buClr>
        <a:buFont typeface="Wingdings" pitchFamily="2" charset="2"/>
        <a:buChar char="§"/>
        <a:defRPr sz="2000">
          <a:solidFill>
            <a:schemeClr val="tx1"/>
          </a:solidFill>
          <a:latin typeface="+mn-lt"/>
        </a:defRPr>
      </a:lvl6pPr>
      <a:lvl7pPr marL="1677988" indent="-188913" algn="l" rtl="0" eaLnBrk="1" fontAlgn="base" hangingPunct="1">
        <a:spcBef>
          <a:spcPct val="0"/>
        </a:spcBef>
        <a:spcAft>
          <a:spcPct val="0"/>
        </a:spcAft>
        <a:buClr>
          <a:schemeClr val="tx2"/>
        </a:buClr>
        <a:buFont typeface="Wingdings" pitchFamily="2" charset="2"/>
        <a:buChar char="§"/>
        <a:defRPr sz="2000">
          <a:solidFill>
            <a:schemeClr val="tx1"/>
          </a:solidFill>
          <a:latin typeface="+mn-lt"/>
        </a:defRPr>
      </a:lvl7pPr>
      <a:lvl8pPr marL="2135188" indent="-188913" algn="l" rtl="0" eaLnBrk="1" fontAlgn="base" hangingPunct="1">
        <a:spcBef>
          <a:spcPct val="0"/>
        </a:spcBef>
        <a:spcAft>
          <a:spcPct val="0"/>
        </a:spcAft>
        <a:buClr>
          <a:schemeClr val="tx2"/>
        </a:buClr>
        <a:buFont typeface="Wingdings" pitchFamily="2" charset="2"/>
        <a:buChar char="§"/>
        <a:defRPr sz="2000">
          <a:solidFill>
            <a:schemeClr val="tx1"/>
          </a:solidFill>
          <a:latin typeface="+mn-lt"/>
        </a:defRPr>
      </a:lvl8pPr>
      <a:lvl9pPr marL="2592388" indent="-188913" algn="l" rtl="0" eaLnBrk="1" fontAlgn="base" hangingPunct="1">
        <a:spcBef>
          <a:spcPct val="0"/>
        </a:spcBef>
        <a:spcAft>
          <a:spcPct val="0"/>
        </a:spcAft>
        <a:buClr>
          <a:schemeClr val="tx2"/>
        </a:buClr>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533400" y="1828800"/>
            <a:ext cx="8208963" cy="1246187"/>
          </a:xfrm>
        </p:spPr>
        <p:txBody>
          <a:bodyPr/>
          <a:lstStyle/>
          <a:p>
            <a:pPr algn="ctr"/>
            <a:r>
              <a:rPr lang="en-US" i="1" dirty="0" smtClean="0"/>
              <a:t>Solid </a:t>
            </a:r>
            <a:r>
              <a:rPr lang="en-US" i="1" smtClean="0"/>
              <a:t>Edge </a:t>
            </a:r>
            <a:r>
              <a:rPr lang="en-US" i="1" smtClean="0"/>
              <a:t>ST4</a:t>
            </a:r>
            <a:r>
              <a:rPr lang="en-US" i="1" dirty="0" smtClean="0"/>
              <a:t/>
            </a:r>
            <a:br>
              <a:rPr lang="en-US" i="1" dirty="0" smtClean="0"/>
            </a:br>
            <a:r>
              <a:rPr lang="en-US" i="1" dirty="0" smtClean="0"/>
              <a:t>Training</a:t>
            </a:r>
            <a:br>
              <a:rPr lang="en-US" i="1" dirty="0" smtClean="0"/>
            </a:br>
            <a:r>
              <a:rPr lang="en-US" dirty="0" smtClean="0"/>
              <a:t/>
            </a:r>
            <a:br>
              <a:rPr lang="en-US" dirty="0" smtClean="0"/>
            </a:br>
            <a:r>
              <a:rPr lang="en-US" dirty="0" smtClean="0"/>
              <a:t>Designing in the context of an assembly</a:t>
            </a:r>
            <a:endParaRPr lang="en-US" b="0"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457200" y="1371600"/>
            <a:ext cx="8153400" cy="4953000"/>
          </a:xfrm>
        </p:spPr>
        <p:txBody>
          <a:bodyPr/>
          <a:lstStyle/>
          <a:p>
            <a:pPr marL="0"/>
            <a:r>
              <a:rPr lang="en-US" sz="1800" dirty="0" smtClean="0"/>
              <a:t>Depending on the approach you use, the included geometry can be associative or non-associative to the original edges.</a:t>
            </a:r>
          </a:p>
          <a:p>
            <a:pPr marL="0"/>
            <a:endParaRPr lang="en-US" sz="1800" dirty="0" smtClean="0"/>
          </a:p>
          <a:p>
            <a:pPr marL="0"/>
            <a:r>
              <a:rPr lang="en-US" sz="1800" dirty="0" smtClean="0"/>
              <a:t>When you create new geometry associatively, then modify the original, or parent geometry; the child geometry also updates. If you change the size of the parent part, the included child geometry for the base feature also updates.</a:t>
            </a:r>
            <a:endParaRPr lang="en-US" sz="1800" dirty="0"/>
          </a:p>
        </p:txBody>
      </p:sp>
      <p:sp>
        <p:nvSpPr>
          <p:cNvPr id="4099" name="Title 1"/>
          <p:cNvSpPr>
            <a:spLocks noGrp="1"/>
          </p:cNvSpPr>
          <p:nvPr>
            <p:ph type="title"/>
          </p:nvPr>
        </p:nvSpPr>
        <p:spPr>
          <a:xfrm>
            <a:off x="381000" y="228600"/>
            <a:ext cx="7543800" cy="808038"/>
          </a:xfrm>
        </p:spPr>
        <p:txBody>
          <a:bodyPr/>
          <a:lstStyle/>
          <a:p>
            <a:r>
              <a:rPr lang="en-US" sz="2400" dirty="0" smtClean="0"/>
              <a:t>Inter-part </a:t>
            </a:r>
            <a:r>
              <a:rPr lang="en-US" sz="2400" dirty="0" err="1" smtClean="0"/>
              <a:t>associativity</a:t>
            </a:r>
            <a:endParaRPr lang="en-US" sz="2400" dirty="0"/>
          </a:p>
        </p:txBody>
      </p:sp>
      <p:pic>
        <p:nvPicPr>
          <p:cNvPr id="2050" name="Picture 2"/>
          <p:cNvPicPr>
            <a:picLocks noChangeAspect="1" noChangeArrowheads="1"/>
          </p:cNvPicPr>
          <p:nvPr/>
        </p:nvPicPr>
        <p:blipFill>
          <a:blip r:embed="rId3" cstate="print">
            <a:clrChange>
              <a:clrFrom>
                <a:srgbClr val="FEFEFE"/>
              </a:clrFrom>
              <a:clrTo>
                <a:srgbClr val="FEFEFE">
                  <a:alpha val="0"/>
                </a:srgbClr>
              </a:clrTo>
            </a:clrChange>
          </a:blip>
          <a:srcRect/>
          <a:stretch>
            <a:fillRect/>
          </a:stretch>
        </p:blipFill>
        <p:spPr bwMode="auto">
          <a:xfrm>
            <a:off x="2057400" y="3429000"/>
            <a:ext cx="5408447" cy="236696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457200" y="1371600"/>
            <a:ext cx="8153400" cy="4953000"/>
          </a:xfrm>
        </p:spPr>
        <p:txBody>
          <a:bodyPr/>
          <a:lstStyle/>
          <a:p>
            <a:pPr marL="0"/>
            <a:r>
              <a:rPr lang="en-US" sz="1800" dirty="0" smtClean="0"/>
              <a:t>The following commands and functions in Solid Edge allow you to use existing geometry associatively:</a:t>
            </a:r>
          </a:p>
          <a:p>
            <a:pPr>
              <a:buFont typeface="Arial" pitchFamily="34" charset="0"/>
              <a:buChar char="•"/>
            </a:pPr>
            <a:r>
              <a:rPr lang="en-US" sz="1800" dirty="0" smtClean="0"/>
              <a:t>Include command</a:t>
            </a:r>
          </a:p>
          <a:p>
            <a:pPr>
              <a:buFont typeface="Arial" pitchFamily="34" charset="0"/>
              <a:buChar char="•"/>
            </a:pPr>
            <a:r>
              <a:rPr lang="en-US" sz="1800" dirty="0" smtClean="0"/>
              <a:t>Inter-Part Copy command</a:t>
            </a:r>
          </a:p>
          <a:p>
            <a:pPr>
              <a:buFont typeface="Arial" pitchFamily="34" charset="0"/>
              <a:buChar char="•"/>
            </a:pPr>
            <a:r>
              <a:rPr lang="en-US" sz="1800" dirty="0" smtClean="0"/>
              <a:t>Assembly-Driven Part Features</a:t>
            </a:r>
          </a:p>
          <a:p>
            <a:pPr>
              <a:buFont typeface="Arial" pitchFamily="34" charset="0"/>
              <a:buChar char="•"/>
            </a:pPr>
            <a:r>
              <a:rPr lang="en-US" sz="1800" dirty="0" smtClean="0"/>
              <a:t>Reference Plane Definition</a:t>
            </a:r>
          </a:p>
          <a:p>
            <a:pPr>
              <a:buFont typeface="Arial" pitchFamily="34" charset="0"/>
              <a:buChar char="•"/>
            </a:pPr>
            <a:r>
              <a:rPr lang="en-US" sz="1800" dirty="0" smtClean="0"/>
              <a:t>Feature Extent Definition</a:t>
            </a:r>
          </a:p>
          <a:p>
            <a:pPr>
              <a:buFont typeface="Arial" pitchFamily="34" charset="0"/>
              <a:buChar char="•"/>
            </a:pPr>
            <a:r>
              <a:rPr lang="en-US" sz="1800" dirty="0" smtClean="0"/>
              <a:t>Variable Table</a:t>
            </a:r>
            <a:endParaRPr lang="en-US" sz="1800" dirty="0"/>
          </a:p>
        </p:txBody>
      </p:sp>
      <p:sp>
        <p:nvSpPr>
          <p:cNvPr id="4099" name="Title 1"/>
          <p:cNvSpPr>
            <a:spLocks noGrp="1"/>
          </p:cNvSpPr>
          <p:nvPr>
            <p:ph type="title"/>
          </p:nvPr>
        </p:nvSpPr>
        <p:spPr>
          <a:xfrm>
            <a:off x="381000" y="228600"/>
            <a:ext cx="7543800" cy="808038"/>
          </a:xfrm>
        </p:spPr>
        <p:txBody>
          <a:bodyPr/>
          <a:lstStyle/>
          <a:p>
            <a:r>
              <a:rPr lang="en-US" sz="2400" dirty="0" smtClean="0"/>
              <a:t>Associative Geometry</a:t>
            </a:r>
            <a:endParaRPr lang="en-US" sz="24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457200" y="1371600"/>
            <a:ext cx="8153400" cy="4953000"/>
          </a:xfrm>
        </p:spPr>
        <p:txBody>
          <a:bodyPr/>
          <a:lstStyle/>
          <a:p>
            <a:pPr marL="0"/>
            <a:r>
              <a:rPr lang="en-US" sz="1800" dirty="0" smtClean="0"/>
              <a:t>As you develop the design concepts for a new assembly, it is useful to create a layout of the preliminary design. The Sketch command in the Assembly environment allows you to draw 2D sketch geometry on part or assembly reference planes. </a:t>
            </a:r>
          </a:p>
          <a:p>
            <a:pPr marL="0"/>
            <a:endParaRPr lang="en-US" sz="1800" dirty="0" smtClean="0"/>
          </a:p>
          <a:p>
            <a:pPr marL="0"/>
            <a:r>
              <a:rPr lang="en-US" sz="1800" dirty="0" smtClean="0"/>
              <a:t>You can draw assembly sketches on the three default assembly reference planes or you can create new assembly reference planes to draw sketches on.</a:t>
            </a:r>
          </a:p>
          <a:p>
            <a:pPr marL="0"/>
            <a:endParaRPr lang="en-US" sz="1800" dirty="0" smtClean="0"/>
          </a:p>
          <a:p>
            <a:pPr marL="0"/>
            <a:endParaRPr lang="en-US" sz="1800" dirty="0" smtClean="0"/>
          </a:p>
          <a:p>
            <a:pPr marL="0"/>
            <a:endParaRPr lang="en-US" sz="1800" dirty="0" smtClean="0"/>
          </a:p>
          <a:p>
            <a:pPr marL="0"/>
            <a:r>
              <a:rPr lang="en-US" sz="1800" dirty="0" smtClean="0"/>
              <a:t> </a:t>
            </a:r>
          </a:p>
          <a:p>
            <a:pPr marL="0"/>
            <a:endParaRPr lang="en-US" sz="1800" dirty="0" smtClean="0"/>
          </a:p>
          <a:p>
            <a:r>
              <a:rPr lang="en-US" sz="1800" dirty="0" smtClean="0"/>
              <a:t>You can use assembly sketches to do the following:</a:t>
            </a:r>
          </a:p>
          <a:p>
            <a:pPr>
              <a:buFont typeface="Arial" pitchFamily="34" charset="0"/>
              <a:buChar char="•"/>
            </a:pPr>
            <a:r>
              <a:rPr lang="en-US" sz="1800" dirty="0" smtClean="0"/>
              <a:t>Create 3D ordered geometry within parts.</a:t>
            </a:r>
          </a:p>
          <a:p>
            <a:pPr>
              <a:buFont typeface="Arial" pitchFamily="34" charset="0"/>
              <a:buChar char="•"/>
            </a:pPr>
            <a:r>
              <a:rPr lang="en-US" sz="1800" dirty="0" smtClean="0"/>
              <a:t>Create assembly features.</a:t>
            </a:r>
          </a:p>
          <a:p>
            <a:pPr>
              <a:buFont typeface="Arial" pitchFamily="34" charset="0"/>
              <a:buChar char="•"/>
            </a:pPr>
            <a:r>
              <a:rPr lang="en-US" sz="1800" dirty="0" smtClean="0"/>
              <a:t>Position 3D parts relative to the sketch geometry.</a:t>
            </a:r>
          </a:p>
          <a:p>
            <a:pPr>
              <a:buFont typeface="Arial" pitchFamily="34" charset="0"/>
              <a:buChar char="•"/>
            </a:pPr>
            <a:r>
              <a:rPr lang="en-US" sz="1800" dirty="0" smtClean="0"/>
              <a:t>Position an assembly sketch relative to a 3D part.</a:t>
            </a:r>
          </a:p>
          <a:p>
            <a:pPr marL="0"/>
            <a:endParaRPr lang="en-US" sz="1800" dirty="0"/>
          </a:p>
        </p:txBody>
      </p:sp>
      <p:sp>
        <p:nvSpPr>
          <p:cNvPr id="4099" name="Title 1"/>
          <p:cNvSpPr>
            <a:spLocks noGrp="1"/>
          </p:cNvSpPr>
          <p:nvPr>
            <p:ph type="title"/>
          </p:nvPr>
        </p:nvSpPr>
        <p:spPr>
          <a:xfrm>
            <a:off x="381000" y="228600"/>
            <a:ext cx="7543800" cy="808038"/>
          </a:xfrm>
        </p:spPr>
        <p:txBody>
          <a:bodyPr/>
          <a:lstStyle/>
          <a:p>
            <a:r>
              <a:rPr lang="en-US" sz="2400" dirty="0" smtClean="0"/>
              <a:t>Assembly layouts</a:t>
            </a:r>
            <a:endParaRPr lang="en-US" sz="2400" dirty="0"/>
          </a:p>
        </p:txBody>
      </p:sp>
      <p:pic>
        <p:nvPicPr>
          <p:cNvPr id="3075" name="Picture 3"/>
          <p:cNvPicPr>
            <a:picLocks noChangeAspect="1" noChangeArrowheads="1"/>
          </p:cNvPicPr>
          <p:nvPr/>
        </p:nvPicPr>
        <p:blipFill>
          <a:blip r:embed="rId3" cstate="print"/>
          <a:srcRect/>
          <a:stretch>
            <a:fillRect/>
          </a:stretch>
        </p:blipFill>
        <p:spPr bwMode="auto">
          <a:xfrm>
            <a:off x="3124200" y="3429000"/>
            <a:ext cx="1752600" cy="124301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Title 1"/>
          <p:cNvSpPr>
            <a:spLocks noGrp="1"/>
          </p:cNvSpPr>
          <p:nvPr>
            <p:ph type="title"/>
          </p:nvPr>
        </p:nvSpPr>
        <p:spPr>
          <a:xfrm>
            <a:off x="457200" y="381000"/>
            <a:ext cx="6781800" cy="808038"/>
          </a:xfrm>
        </p:spPr>
        <p:txBody>
          <a:bodyPr/>
          <a:lstStyle/>
          <a:p>
            <a:pPr eaLnBrk="1" hangingPunct="1"/>
            <a:r>
              <a:rPr lang="en-US" sz="3200" i="1" dirty="0" smtClean="0"/>
              <a:t>Activities</a:t>
            </a:r>
            <a:endParaRPr lang="en-US" sz="2800" i="1" dirty="0" smtClean="0"/>
          </a:p>
        </p:txBody>
      </p:sp>
      <p:sp>
        <p:nvSpPr>
          <p:cNvPr id="4" name="Content Placeholder 2"/>
          <p:cNvSpPr>
            <a:spLocks noGrp="1"/>
          </p:cNvSpPr>
          <p:nvPr>
            <p:ph idx="1"/>
          </p:nvPr>
        </p:nvSpPr>
        <p:spPr>
          <a:xfrm>
            <a:off x="457200" y="1371600"/>
            <a:ext cx="7924800" cy="1066800"/>
          </a:xfrm>
        </p:spPr>
        <p:txBody>
          <a:bodyPr/>
          <a:lstStyle/>
          <a:p>
            <a:pPr marL="0"/>
            <a:r>
              <a:rPr lang="en-US" dirty="0" smtClean="0"/>
              <a:t>Activity: Transferring and dispersing assemblies</a:t>
            </a:r>
          </a:p>
          <a:p>
            <a:pPr marL="0"/>
            <a:r>
              <a:rPr lang="en-US" dirty="0" smtClean="0"/>
              <a:t>Activity – Inter-part assembly modeling</a:t>
            </a:r>
          </a:p>
          <a:p>
            <a:pPr marL="0"/>
            <a:r>
              <a:rPr lang="en-US" dirty="0" smtClean="0"/>
              <a:t>Activity – layout sketches in assembly</a:t>
            </a:r>
          </a:p>
          <a:p>
            <a:pPr marL="0"/>
            <a:endParaRPr lang="en-US" dirty="0" smtClean="0"/>
          </a:p>
        </p:txBody>
      </p:sp>
      <p:sp>
        <p:nvSpPr>
          <p:cNvPr id="6" name="Content Placeholder 2"/>
          <p:cNvSpPr txBox="1">
            <a:spLocks/>
          </p:cNvSpPr>
          <p:nvPr/>
        </p:nvSpPr>
        <p:spPr bwMode="auto">
          <a:xfrm>
            <a:off x="533400" y="4038600"/>
            <a:ext cx="7924800" cy="106680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342900" algn="l" defTabSz="914400" rtl="0" eaLnBrk="0" fontAlgn="base" latinLnBrk="0" hangingPunct="0">
              <a:lnSpc>
                <a:spcPct val="100000"/>
              </a:lnSpc>
              <a:spcBef>
                <a:spcPct val="0"/>
              </a:spcBef>
              <a:spcAft>
                <a:spcPct val="0"/>
              </a:spcAft>
              <a:buClrTx/>
              <a:buSzTx/>
              <a:buFont typeface="Wingdings" pitchFamily="2" charset="2"/>
              <a:buNone/>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457200" y="1371600"/>
            <a:ext cx="8153400" cy="4953000"/>
          </a:xfrm>
        </p:spPr>
        <p:txBody>
          <a:bodyPr/>
          <a:lstStyle/>
          <a:p>
            <a:pPr marL="0"/>
            <a:r>
              <a:rPr lang="en-US" sz="1800" dirty="0" smtClean="0"/>
              <a:t>Top-down assembly modeling is an assembly-centric modeling method where the assembly design is started at the highest level possible, and individual parts and subassemblies are defined within the context of the overall assembly. With this approach, an assembly layout is typically created first, and this assembly layout is used to define individual part geometry and position.</a:t>
            </a:r>
          </a:p>
          <a:p>
            <a:pPr marL="0"/>
            <a:endParaRPr lang="en-US" sz="1800" dirty="0" smtClean="0"/>
          </a:p>
          <a:p>
            <a:pPr marL="0"/>
            <a:r>
              <a:rPr lang="en-US" sz="1800" dirty="0" smtClean="0"/>
              <a:t>This approach is often used at companies where the product being designed is large enough that it requires many people to complete the design. A senior-level designer might create the initial assembly layout, then divide the assembly layout into logical subassemblies and parts for the remainder of the organization to complete.</a:t>
            </a:r>
            <a:endParaRPr lang="en-US" sz="1800" dirty="0"/>
          </a:p>
        </p:txBody>
      </p:sp>
      <p:sp>
        <p:nvSpPr>
          <p:cNvPr id="4099" name="Title 1"/>
          <p:cNvSpPr>
            <a:spLocks noGrp="1"/>
          </p:cNvSpPr>
          <p:nvPr>
            <p:ph type="title"/>
          </p:nvPr>
        </p:nvSpPr>
        <p:spPr>
          <a:xfrm>
            <a:off x="381000" y="228600"/>
            <a:ext cx="7543800" cy="808038"/>
          </a:xfrm>
        </p:spPr>
        <p:txBody>
          <a:bodyPr/>
          <a:lstStyle/>
          <a:p>
            <a:pPr eaLnBrk="1" hangingPunct="1"/>
            <a:r>
              <a:rPr lang="en-US" sz="2400" dirty="0" smtClean="0"/>
              <a:t>Top-Down assembly modeling</a:t>
            </a:r>
            <a:endParaRPr lang="en-US" sz="2400" i="1"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457200" y="1371600"/>
            <a:ext cx="8153400" cy="4953000"/>
          </a:xfrm>
        </p:spPr>
        <p:txBody>
          <a:bodyPr/>
          <a:lstStyle/>
          <a:p>
            <a:pPr marL="0"/>
            <a:r>
              <a:rPr lang="en-US" sz="1800" dirty="0" smtClean="0"/>
              <a:t>Bottom-up assembly modeling is a part-centric modeling method where the assembly design is started with a principal structural or functional element, and individual parts are designed in relative isolation from the overall assembly. Component parts and subassemblies are defined as the process moves up towards the top-level assembly. With this approach, as the design of a key component is completed, its geometry may or may not be used to aid the design of related mating components.</a:t>
            </a:r>
          </a:p>
          <a:p>
            <a:pPr marL="0"/>
            <a:endParaRPr lang="en-US" sz="1800" dirty="0" smtClean="0"/>
          </a:p>
          <a:p>
            <a:pPr marL="0"/>
            <a:r>
              <a:rPr lang="en-US" sz="1800" dirty="0" smtClean="0"/>
              <a:t>This approach is often used at companies where the product being designed is small enough that one or only a few people are needed to complete the design.</a:t>
            </a:r>
            <a:endParaRPr lang="en-US" sz="1800" dirty="0"/>
          </a:p>
        </p:txBody>
      </p:sp>
      <p:sp>
        <p:nvSpPr>
          <p:cNvPr id="4099" name="Title 1"/>
          <p:cNvSpPr>
            <a:spLocks noGrp="1"/>
          </p:cNvSpPr>
          <p:nvPr>
            <p:ph type="title"/>
          </p:nvPr>
        </p:nvSpPr>
        <p:spPr>
          <a:xfrm>
            <a:off x="381000" y="228600"/>
            <a:ext cx="7543800" cy="808038"/>
          </a:xfrm>
        </p:spPr>
        <p:txBody>
          <a:bodyPr/>
          <a:lstStyle/>
          <a:p>
            <a:r>
              <a:rPr lang="en-US" sz="2400" dirty="0" smtClean="0"/>
              <a:t>Bottom-Up assembly modeling</a:t>
            </a:r>
            <a:endParaRPr lang="en-US" sz="24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457200" y="1371600"/>
            <a:ext cx="8153400" cy="4953000"/>
          </a:xfrm>
        </p:spPr>
        <p:txBody>
          <a:bodyPr/>
          <a:lstStyle/>
          <a:p>
            <a:pPr marL="0"/>
            <a:r>
              <a:rPr lang="en-US" sz="1800" dirty="0" smtClean="0"/>
              <a:t>Solid Edge provides tools that allow you to take advantage of the benefits of both approaches as needed. Many organizations use a combination of both methods, using the method which best suits the immediate requirements. For example, you can use the top-down approach to create the initial assembly layout and to define the document structure needed. You can then copy the assembly layout geometry to subassembly and part documents to divide the work among the organization.</a:t>
            </a:r>
          </a:p>
          <a:p>
            <a:pPr marL="0"/>
            <a:endParaRPr lang="en-US" sz="1800" dirty="0" smtClean="0"/>
          </a:p>
          <a:p>
            <a:pPr marL="0"/>
            <a:r>
              <a:rPr lang="en-US" sz="1800" dirty="0" smtClean="0"/>
              <a:t>You can shift to the bottom-up approach in areas of the design that use purchased parts, existing parts from an earlier project, or where you are modeling standard parts in 3D that were created on an earlier 2D CAD system.</a:t>
            </a:r>
          </a:p>
          <a:p>
            <a:pPr marL="0"/>
            <a:endParaRPr lang="en-US" sz="1800" dirty="0" smtClean="0"/>
          </a:p>
          <a:p>
            <a:pPr marL="0"/>
            <a:r>
              <a:rPr lang="en-US" sz="1800" dirty="0" smtClean="0"/>
              <a:t>The suite of commands and tools in Solid Edge also allow you to use either approach associatively or non-associatively, as you see fit.</a:t>
            </a:r>
            <a:endParaRPr lang="en-US" sz="1800" dirty="0"/>
          </a:p>
        </p:txBody>
      </p:sp>
      <p:sp>
        <p:nvSpPr>
          <p:cNvPr id="4099" name="Title 1"/>
          <p:cNvSpPr>
            <a:spLocks noGrp="1"/>
          </p:cNvSpPr>
          <p:nvPr>
            <p:ph type="title"/>
          </p:nvPr>
        </p:nvSpPr>
        <p:spPr>
          <a:xfrm>
            <a:off x="381000" y="228600"/>
            <a:ext cx="7543800" cy="808038"/>
          </a:xfrm>
        </p:spPr>
        <p:txBody>
          <a:bodyPr/>
          <a:lstStyle/>
          <a:p>
            <a:r>
              <a:rPr lang="en-US" sz="2400" dirty="0" smtClean="0"/>
              <a:t>Combining both approaches</a:t>
            </a:r>
            <a:endParaRPr lang="en-US" sz="24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457200" y="1371600"/>
            <a:ext cx="8153400" cy="4953000"/>
          </a:xfrm>
        </p:spPr>
        <p:txBody>
          <a:bodyPr/>
          <a:lstStyle/>
          <a:p>
            <a:pPr marL="0">
              <a:buFont typeface="Arial" pitchFamily="34" charset="0"/>
              <a:buChar char="•"/>
            </a:pPr>
            <a:r>
              <a:rPr lang="en-US" sz="1800" dirty="0" smtClean="0"/>
              <a:t>Creating and Publishing Virtual Components </a:t>
            </a:r>
          </a:p>
          <a:p>
            <a:pPr marL="0">
              <a:buFont typeface="Arial" pitchFamily="34" charset="0"/>
              <a:buChar char="•"/>
            </a:pPr>
            <a:r>
              <a:rPr lang="en-US" sz="1800" dirty="0" smtClean="0"/>
              <a:t>Create In-Place </a:t>
            </a:r>
          </a:p>
          <a:p>
            <a:pPr marL="0">
              <a:buFont typeface="Arial" pitchFamily="34" charset="0"/>
              <a:buChar char="•"/>
            </a:pPr>
            <a:r>
              <a:rPr lang="en-US" sz="1800" dirty="0" smtClean="0"/>
              <a:t>Inter-Part </a:t>
            </a:r>
            <a:r>
              <a:rPr lang="en-US" sz="1800" dirty="0" err="1" smtClean="0"/>
              <a:t>Associativity</a:t>
            </a:r>
            <a:r>
              <a:rPr lang="en-US" sz="1800" dirty="0" smtClean="0"/>
              <a:t> </a:t>
            </a:r>
          </a:p>
          <a:p>
            <a:pPr marL="0">
              <a:buFont typeface="Arial" pitchFamily="34" charset="0"/>
              <a:buChar char="•"/>
            </a:pPr>
            <a:r>
              <a:rPr lang="en-US" sz="1800" dirty="0" smtClean="0"/>
              <a:t>Include command </a:t>
            </a:r>
          </a:p>
          <a:p>
            <a:pPr marL="274320">
              <a:buFont typeface="Arial" pitchFamily="34" charset="0"/>
              <a:buChar char="•"/>
            </a:pPr>
            <a:r>
              <a:rPr lang="en-US" sz="1800" dirty="0" smtClean="0"/>
              <a:t>define the extent of the feature associatively by selecting a </a:t>
            </a:r>
            <a:r>
              <a:rPr lang="en-US" sz="1800" dirty="0" err="1" smtClean="0"/>
              <a:t>keypoint</a:t>
            </a:r>
            <a:r>
              <a:rPr lang="en-US" sz="1800" dirty="0" smtClean="0"/>
              <a:t> on another part in the assembly.</a:t>
            </a:r>
            <a:endParaRPr lang="en-US" sz="1800" dirty="0"/>
          </a:p>
        </p:txBody>
      </p:sp>
      <p:sp>
        <p:nvSpPr>
          <p:cNvPr id="4099" name="Title 1"/>
          <p:cNvSpPr>
            <a:spLocks noGrp="1"/>
          </p:cNvSpPr>
          <p:nvPr>
            <p:ph type="title"/>
          </p:nvPr>
        </p:nvSpPr>
        <p:spPr>
          <a:xfrm>
            <a:off x="381000" y="228600"/>
            <a:ext cx="7543800" cy="808038"/>
          </a:xfrm>
        </p:spPr>
        <p:txBody>
          <a:bodyPr/>
          <a:lstStyle/>
          <a:p>
            <a:r>
              <a:rPr lang="en-US" sz="2400" dirty="0" smtClean="0"/>
              <a:t>Top-Down tools</a:t>
            </a:r>
            <a:endParaRPr lang="en-US" sz="24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457200" y="1371600"/>
            <a:ext cx="8153400" cy="4953000"/>
          </a:xfrm>
        </p:spPr>
        <p:txBody>
          <a:bodyPr/>
          <a:lstStyle/>
          <a:p>
            <a:pPr marL="0">
              <a:buFont typeface="Arial" pitchFamily="34" charset="0"/>
              <a:buChar char="•"/>
            </a:pPr>
            <a:r>
              <a:rPr lang="en-US" sz="1800" dirty="0" smtClean="0"/>
              <a:t>Part Copy command.</a:t>
            </a:r>
            <a:endParaRPr lang="en-US" sz="1800" dirty="0"/>
          </a:p>
        </p:txBody>
      </p:sp>
      <p:sp>
        <p:nvSpPr>
          <p:cNvPr id="4099" name="Title 1"/>
          <p:cNvSpPr>
            <a:spLocks noGrp="1"/>
          </p:cNvSpPr>
          <p:nvPr>
            <p:ph type="title"/>
          </p:nvPr>
        </p:nvSpPr>
        <p:spPr>
          <a:xfrm>
            <a:off x="381000" y="228600"/>
            <a:ext cx="7543800" cy="808038"/>
          </a:xfrm>
        </p:spPr>
        <p:txBody>
          <a:bodyPr/>
          <a:lstStyle/>
          <a:p>
            <a:r>
              <a:rPr lang="en-US" sz="2400" dirty="0" smtClean="0"/>
              <a:t>Bottom-Up tools</a:t>
            </a:r>
            <a:endParaRPr lang="en-US" sz="24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457200" y="1371600"/>
            <a:ext cx="8153400" cy="4953000"/>
          </a:xfrm>
        </p:spPr>
        <p:txBody>
          <a:bodyPr/>
          <a:lstStyle/>
          <a:p>
            <a:pPr marL="0"/>
            <a:r>
              <a:rPr lang="en-US" sz="1800" dirty="0" smtClean="0"/>
              <a:t>Solid Edge allows you to create a new subassembly for parts you want to transfer. The New Subassembly button on the Transfer to Assembly Level dialog box accesses  the Create New Subassembly dialog box.  You can use this dialog box to specify a template, file name and location for the new database.  You can also use the dialog box to define the position of the transferred parts in the new subassembly. </a:t>
            </a:r>
          </a:p>
          <a:p>
            <a:endParaRPr lang="en-US" sz="1800" dirty="0" smtClean="0"/>
          </a:p>
          <a:p>
            <a:r>
              <a:rPr lang="en-US" sz="1800" dirty="0" smtClean="0"/>
              <a:t>You have two options when defining the part position.</a:t>
            </a:r>
          </a:p>
          <a:p>
            <a:endParaRPr lang="en-US" sz="1800" dirty="0" smtClean="0"/>
          </a:p>
          <a:p>
            <a:pPr>
              <a:buFont typeface="Arial" pitchFamily="34" charset="0"/>
              <a:buChar char="•"/>
            </a:pPr>
            <a:r>
              <a:rPr lang="en-US" sz="1800" dirty="0" smtClean="0"/>
              <a:t>Position First Selected Part at Origin and Others Relative to It</a:t>
            </a:r>
          </a:p>
          <a:p>
            <a:pPr>
              <a:buFont typeface="Arial" pitchFamily="34" charset="0"/>
              <a:buChar char="•"/>
            </a:pPr>
            <a:r>
              <a:rPr lang="en-US" sz="1800" dirty="0" smtClean="0"/>
              <a:t>Maintain Current Offsets From Assembly Origin</a:t>
            </a:r>
            <a:endParaRPr lang="en-US" sz="1800" dirty="0"/>
          </a:p>
        </p:txBody>
      </p:sp>
      <p:sp>
        <p:nvSpPr>
          <p:cNvPr id="4099" name="Title 1"/>
          <p:cNvSpPr>
            <a:spLocks noGrp="1"/>
          </p:cNvSpPr>
          <p:nvPr>
            <p:ph type="title"/>
          </p:nvPr>
        </p:nvSpPr>
        <p:spPr>
          <a:xfrm>
            <a:off x="381000" y="228600"/>
            <a:ext cx="7543800" cy="808038"/>
          </a:xfrm>
        </p:spPr>
        <p:txBody>
          <a:bodyPr/>
          <a:lstStyle/>
          <a:p>
            <a:r>
              <a:rPr lang="en-US" sz="2400" dirty="0" smtClean="0"/>
              <a:t>Transferring parts to a new subassembly</a:t>
            </a:r>
            <a:endParaRPr lang="en-US" sz="24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457200" y="1371600"/>
            <a:ext cx="8153400" cy="4953000"/>
          </a:xfrm>
        </p:spPr>
        <p:txBody>
          <a:bodyPr/>
          <a:lstStyle/>
          <a:p>
            <a:pPr marL="0"/>
            <a:r>
              <a:rPr lang="en-US" sz="1800" dirty="0" smtClean="0"/>
              <a:t>You can use the Disperse command to disperse a subassembly by reassigning the parts to the next highest subassembly and removing the reference to the existing subassembly. The command will disperse only the top-level occurrence of a subassembly. For example, if a subassembly exists as an occurrence within the assembly being dispersed, the subassembly remains unchanged, but is moved up to the next higher assembly level.</a:t>
            </a:r>
          </a:p>
          <a:p>
            <a:pPr marL="0"/>
            <a:endParaRPr lang="en-US" sz="1800" dirty="0" smtClean="0"/>
          </a:p>
          <a:p>
            <a:pPr marL="0"/>
            <a:r>
              <a:rPr lang="en-US" sz="1800" dirty="0" smtClean="0"/>
              <a:t>The command does not modify the dispersed subassembly on the disk. The part occurrences are copied to the next higher level and the reference to the subassembly is deleted. When you save the top-level assembly, since it is no longer in the assembly structure, the dispersed subassembly occurrence is not saved.</a:t>
            </a:r>
          </a:p>
          <a:p>
            <a:pPr marL="0"/>
            <a:endParaRPr lang="en-US" sz="1800" dirty="0" smtClean="0"/>
          </a:p>
          <a:p>
            <a:pPr marL="0"/>
            <a:r>
              <a:rPr lang="en-US" sz="1800" dirty="0" smtClean="0"/>
              <a:t>If the subassembly being dispersed contains a pattern, the parts of the pattern are placed at the proper location in the next higher level and a ground constraint is placed on each of the parts. The parts will not be grouped in the </a:t>
            </a:r>
            <a:r>
              <a:rPr lang="en-US" sz="1800" dirty="0" err="1" smtClean="0"/>
              <a:t>PathFinder</a:t>
            </a:r>
            <a:r>
              <a:rPr lang="en-US" sz="1800" dirty="0" smtClean="0"/>
              <a:t> under a pattern node, but will be ordered the same in the next higher assembly.</a:t>
            </a:r>
            <a:endParaRPr lang="en-US" sz="1800" dirty="0"/>
          </a:p>
        </p:txBody>
      </p:sp>
      <p:sp>
        <p:nvSpPr>
          <p:cNvPr id="4099" name="Title 1"/>
          <p:cNvSpPr>
            <a:spLocks noGrp="1"/>
          </p:cNvSpPr>
          <p:nvPr>
            <p:ph type="title"/>
          </p:nvPr>
        </p:nvSpPr>
        <p:spPr>
          <a:xfrm>
            <a:off x="381000" y="228600"/>
            <a:ext cx="7543800" cy="808038"/>
          </a:xfrm>
        </p:spPr>
        <p:txBody>
          <a:bodyPr/>
          <a:lstStyle/>
          <a:p>
            <a:r>
              <a:rPr lang="en-US" sz="2400" dirty="0" smtClean="0"/>
              <a:t>Dispersing subassemblies</a:t>
            </a:r>
            <a:endParaRPr lang="en-US" sz="24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457200" y="1371600"/>
            <a:ext cx="8153400" cy="4953000"/>
          </a:xfrm>
        </p:spPr>
        <p:txBody>
          <a:bodyPr/>
          <a:lstStyle/>
          <a:p>
            <a:pPr marL="0"/>
            <a:r>
              <a:rPr lang="en-US" sz="1800" dirty="0" smtClean="0"/>
              <a:t>When constructing the parts and assemblies for a design project, you can use the geometry on other parts in the assembly to help you construct a new part or subassembly. For example, you can use the Include command to create 2D geometry for the base feature of a new part by copying edges on an existing part.</a:t>
            </a:r>
            <a:endParaRPr lang="en-US" sz="1800" dirty="0"/>
          </a:p>
        </p:txBody>
      </p:sp>
      <p:sp>
        <p:nvSpPr>
          <p:cNvPr id="4099" name="Title 1"/>
          <p:cNvSpPr>
            <a:spLocks noGrp="1"/>
          </p:cNvSpPr>
          <p:nvPr>
            <p:ph type="title"/>
          </p:nvPr>
        </p:nvSpPr>
        <p:spPr>
          <a:xfrm>
            <a:off x="381000" y="228600"/>
            <a:ext cx="7543800" cy="808038"/>
          </a:xfrm>
        </p:spPr>
        <p:txBody>
          <a:bodyPr/>
          <a:lstStyle/>
          <a:p>
            <a:r>
              <a:rPr lang="en-US" sz="2400" dirty="0" smtClean="0"/>
              <a:t>Inter-part </a:t>
            </a:r>
            <a:r>
              <a:rPr lang="en-US" sz="2400" dirty="0" err="1" smtClean="0"/>
              <a:t>associativity</a:t>
            </a:r>
            <a:endParaRPr lang="en-US" sz="2400" dirty="0"/>
          </a:p>
        </p:txBody>
      </p:sp>
      <p:pic>
        <p:nvPicPr>
          <p:cNvPr id="1027" name="Picture 3"/>
          <p:cNvPicPr>
            <a:picLocks noChangeAspect="1" noChangeArrowheads="1"/>
          </p:cNvPicPr>
          <p:nvPr/>
        </p:nvPicPr>
        <p:blipFill>
          <a:blip r:embed="rId3" cstate="print">
            <a:clrChange>
              <a:clrFrom>
                <a:srgbClr val="FFFEFE"/>
              </a:clrFrom>
              <a:clrTo>
                <a:srgbClr val="FFFEFE">
                  <a:alpha val="0"/>
                </a:srgbClr>
              </a:clrTo>
            </a:clrChange>
          </a:blip>
          <a:srcRect/>
          <a:stretch>
            <a:fillRect/>
          </a:stretch>
        </p:blipFill>
        <p:spPr bwMode="auto">
          <a:xfrm>
            <a:off x="1981200" y="2895600"/>
            <a:ext cx="4524375" cy="241458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COLORSETCLASSNAME" val="ColorSet1"/>
  <p:tag name="COLORS" val="White;White;-2;-2;-1"/>
</p:tagLst>
</file>

<file path=ppt/tags/tag2.xml><?xml version="1.0" encoding="utf-8"?>
<p:tagLst xmlns:a="http://schemas.openxmlformats.org/drawingml/2006/main" xmlns:r="http://schemas.openxmlformats.org/officeDocument/2006/relationships" xmlns:p="http://schemas.openxmlformats.org/presentationml/2006/main">
  <p:tag name="COLORSETCLASSNAME" val="ColorSet1"/>
  <p:tag name="COLORS" val="White;White;-2;-2;-1"/>
</p:tagLst>
</file>

<file path=ppt/theme/theme1.xml><?xml version="1.0" encoding="utf-8"?>
<a:theme xmlns:a="http://schemas.openxmlformats.org/drawingml/2006/main" name="Siemens_PLM_Grey_Template">
  <a:themeElements>
    <a:clrScheme name="Siemens PLM Grey Template 1">
      <a:dk1>
        <a:srgbClr val="000000"/>
      </a:dk1>
      <a:lt1>
        <a:srgbClr val="D0D3DA"/>
      </a:lt1>
      <a:dk2>
        <a:srgbClr val="949EAA"/>
      </a:dk2>
      <a:lt2>
        <a:srgbClr val="FFFFFF"/>
      </a:lt2>
      <a:accent1>
        <a:srgbClr val="AFB4BE"/>
      </a:accent1>
      <a:accent2>
        <a:srgbClr val="FF9900"/>
      </a:accent2>
      <a:accent3>
        <a:srgbClr val="E4E6EA"/>
      </a:accent3>
      <a:accent4>
        <a:srgbClr val="000000"/>
      </a:accent4>
      <a:accent5>
        <a:srgbClr val="D4D6DB"/>
      </a:accent5>
      <a:accent6>
        <a:srgbClr val="E78A00"/>
      </a:accent6>
      <a:hlink>
        <a:srgbClr val="336699"/>
      </a:hlink>
      <a:folHlink>
        <a:srgbClr val="990000"/>
      </a:folHlink>
    </a:clrScheme>
    <a:fontScheme name="Siemens PLM Grey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28575" cap="flat" cmpd="sng" algn="ctr">
          <a:solidFill>
            <a:srgbClr val="C00000"/>
          </a:solidFill>
          <a:prstDash val="solid"/>
          <a:round/>
          <a:headEnd type="none" w="med" len="med"/>
          <a:tailEnd type="none" w="med" len="med"/>
        </a:ln>
        <a:effectLst>
          <a:outerShdw blurRad="50800" dist="38100" dir="2700000" algn="tl" rotWithShape="0">
            <a:prstClr val="black">
              <a:alpha val="40000"/>
            </a:prstClr>
          </a:outerShdw>
        </a:effectLst>
      </a:spPr>
      <a:bodyPr vert="horz" wrap="square" lIns="0" tIns="0" rIns="0" bIns="0" numCol="1" rtlCol="0"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sz="1000" b="0" i="0" u="none" strike="noStrike" cap="none" normalizeH="0" baseline="0" smtClean="0">
            <a:ln>
              <a:noFill/>
            </a:ln>
            <a:solidFill>
              <a:schemeClr val="tx1"/>
            </a:solidFill>
            <a:effectLst/>
            <a:latin typeface="Arial" charset="0"/>
          </a:defRPr>
        </a:defPPr>
      </a:lstStyle>
    </a:spDef>
    <a:lnDef>
      <a:spPr bwMode="auto">
        <a:solidFill>
          <a:schemeClr val="accent1"/>
        </a:solidFill>
        <a:ln w="25400" cap="flat" cmpd="sng" algn="ctr">
          <a:solidFill>
            <a:srgbClr val="FF0000"/>
          </a:solidFill>
          <a:prstDash val="solid"/>
          <a:round/>
          <a:headEnd type="none" w="med" len="med"/>
          <a:tailEnd type="triangle"/>
        </a:ln>
        <a:effectLst>
          <a:outerShdw blurRad="50800" dist="38100" dir="2700000" algn="tl" rotWithShape="0">
            <a:prstClr val="black">
              <a:alpha val="40000"/>
            </a:prstClr>
          </a:outerShdw>
        </a:effectLst>
      </a:spPr>
      <a:bodyPr/>
      <a:lstStyle/>
    </a:lnDef>
  </a:objectDefaults>
  <a:extraClrSchemeLst>
    <a:extraClrScheme>
      <a:clrScheme name="Siemens PLM Grey Template 1">
        <a:dk1>
          <a:srgbClr val="000000"/>
        </a:dk1>
        <a:lt1>
          <a:srgbClr val="D0D3DA"/>
        </a:lt1>
        <a:dk2>
          <a:srgbClr val="949EAA"/>
        </a:dk2>
        <a:lt2>
          <a:srgbClr val="FFFFFF"/>
        </a:lt2>
        <a:accent1>
          <a:srgbClr val="AFB4BE"/>
        </a:accent1>
        <a:accent2>
          <a:srgbClr val="FF9900"/>
        </a:accent2>
        <a:accent3>
          <a:srgbClr val="E4E6EA"/>
        </a:accent3>
        <a:accent4>
          <a:srgbClr val="000000"/>
        </a:accent4>
        <a:accent5>
          <a:srgbClr val="D4D6DB"/>
        </a:accent5>
        <a:accent6>
          <a:srgbClr val="E78A00"/>
        </a:accent6>
        <a:hlink>
          <a:srgbClr val="336699"/>
        </a:hlink>
        <a:folHlink>
          <a:srgbClr val="9900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767CD561B52CA4E8ACB2552DF311DBD" ma:contentTypeVersion="0" ma:contentTypeDescription="Create a new document." ma:contentTypeScope="" ma:versionID="10e107eaf9d0837392c1f1a983e69498">
  <xsd:schema xmlns:xsd="http://www.w3.org/2001/XMLSchema" xmlns:p="http://schemas.microsoft.com/office/2006/metadata/properties" xmlns:ns2="56CD67F7-521B-4ECA-8ACB-2552DF311DBD" targetNamespace="http://schemas.microsoft.com/office/2006/metadata/properties" ma:root="true" ma:fieldsID="80dd823656e7c2657ada7ce637836d5a" ns2:_="">
    <xsd:import namespace="56CD67F7-521B-4ECA-8ACB-2552DF311DBD"/>
    <xsd:element name="properties">
      <xsd:complexType>
        <xsd:sequence>
          <xsd:element name="documentManagement">
            <xsd:complexType>
              <xsd:all>
                <xsd:element ref="ns2:Parent_x0020_ID" minOccurs="0"/>
                <xsd:element ref="ns2:Parent_x0020_Type"/>
                <xsd:element ref="ns2:Document_x0020_ID"/>
                <xsd:element ref="ns2:Rev"/>
                <xsd:element ref="ns2:Description0"/>
                <xsd:element ref="ns2:Document_x0020_Type"/>
                <xsd:element ref="ns2:SE_x0020_Release"/>
              </xsd:all>
            </xsd:complexType>
          </xsd:element>
        </xsd:sequence>
      </xsd:complexType>
    </xsd:element>
  </xsd:schema>
  <xsd:schema xmlns:xsd="http://www.w3.org/2001/XMLSchema" xmlns:dms="http://schemas.microsoft.com/office/2006/documentManagement/types" targetNamespace="56CD67F7-521B-4ECA-8ACB-2552DF311DBD" elementFormDefault="qualified">
    <xsd:import namespace="http://schemas.microsoft.com/office/2006/documentManagement/types"/>
    <xsd:element name="Parent_x0020_ID" ma:index="8" nillable="true" ma:displayName="Parent ID" ma:internalName="Parent_x0020_ID">
      <xsd:simpleType>
        <xsd:restriction base="dms:Number"/>
      </xsd:simpleType>
    </xsd:element>
    <xsd:element name="Parent_x0020_Type" ma:index="9" ma:displayName="Parent Type" ma:format="Dropdown" ma:internalName="Parent_x0020_Type">
      <xsd:simpleType>
        <xsd:restriction base="dms:Choice">
          <xsd:enumeration value="None"/>
          <xsd:enumeration value="Task"/>
          <xsd:enumeration value="Project"/>
          <xsd:enumeration value="Theme"/>
          <xsd:enumeration value="Release"/>
        </xsd:restriction>
      </xsd:simpleType>
    </xsd:element>
    <xsd:element name="Document_x0020_ID" ma:index="10" ma:displayName="Document ID" ma:decimals="0" ma:internalName="Document_x0020_ID">
      <xsd:simpleType>
        <xsd:restriction base="dms:Number"/>
      </xsd:simpleType>
    </xsd:element>
    <xsd:element name="Rev" ma:index="11" ma:displayName="Rev" ma:decimals="0" ma:internalName="Rev">
      <xsd:simpleType>
        <xsd:restriction base="dms:Number"/>
      </xsd:simpleType>
    </xsd:element>
    <xsd:element name="Description0" ma:index="12" ma:displayName="Description" ma:internalName="Description0">
      <xsd:simpleType>
        <xsd:restriction base="dms:Note"/>
      </xsd:simpleType>
    </xsd:element>
    <xsd:element name="Document_x0020_Type" ma:index="13" ma:displayName="Document Type" ma:format="Dropdown" ma:internalName="Document_x0020_Type">
      <xsd:simpleType>
        <xsd:restriction base="dms:Choice">
          <xsd:enumeration value="Plan-Concept"/>
          <xsd:enumeration value="Plan-CmdSpec"/>
          <xsd:enumeration value="Plan-ReqSpec"/>
          <xsd:enumeration value="Plan-EnvSpec"/>
          <xsd:enumeration value="Plan-UIQC"/>
          <xsd:enumeration value="Plan-UseTestPlan"/>
          <xsd:enumeration value="Plan-UseReport"/>
          <xsd:enumeration value="Plan-OvrSpec"/>
          <xsd:enumeration value="Dev-DgnSpec"/>
          <xsd:enumeration value="Dev-APISpec"/>
          <xsd:enumeration value="Dev-TechNote"/>
          <xsd:enumeration value="Cert-TestPlan"/>
          <xsd:enumeration value="Cert-Testcase"/>
          <xsd:enumeration value="Cert-ATPResults"/>
          <xsd:enumeration value="Cert-BetaReport"/>
          <xsd:enumeration value="Release"/>
          <xsd:enumeration value="Review"/>
          <xsd:enumeration value="Template"/>
          <xsd:enumeration value="Commitment"/>
        </xsd:restriction>
      </xsd:simpleType>
    </xsd:element>
    <xsd:element name="SE_x0020_Release" ma:index="14" ma:displayName="SE Release" ma:default="" ma:format="Dropdown" ma:internalName="SE_x0020_Release">
      <xsd:simpleType>
        <xsd:restriction base="dms:Choice">
          <xsd:enumeration value="None"/>
          <xsd:enumeration value="V103"/>
          <xsd:enumeration value="V102"/>
          <xsd:enumeration value="V21"/>
          <xsd:enumeration value="V20"/>
          <xsd:enumeration value="V19"/>
          <xsd:enumeration value="V18"/>
          <xsd:enumeration value="V17"/>
          <xsd:enumeration value="V16"/>
          <xsd:enumeration value="V15"/>
          <xsd:enumeration value="V14"/>
          <xsd:enumeration value="V12"/>
          <xsd:enumeration value="V11"/>
          <xsd:enumeration value="V10"/>
          <xsd:enumeration value="Future"/>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4" ma:displayName="Content Type" ma:readOnly="tru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LongProperties xmlns="http://schemas.microsoft.com/office/2006/metadata/longProperties"/>
</file>

<file path=customXml/item4.xml><?xml version="1.0" encoding="utf-8"?>
<p:properties xmlns:p="http://schemas.microsoft.com/office/2006/metadata/properties" xmlns:xsi="http://www.w3.org/2001/XMLSchema-instance">
  <documentManagement>
    <Document_x0020_ID xmlns="56CD67F7-521B-4ECA-8ACB-2552DF311DBD"/>
    <Parent_x0020_ID xmlns="56CD67F7-521B-4ECA-8ACB-2552DF311DBD" xsi:nil="true"/>
    <Description0 xmlns="56CD67F7-521B-4ECA-8ACB-2552DF311DBD">Solid Edge Training - Constructing procedural features</Description0>
    <Parent_x0020_Type xmlns="56CD67F7-521B-4ECA-8ACB-2552DF311DBD">Release</Parent_x0020_Type>
    <SE_x0020_Release xmlns="56CD67F7-521B-4ECA-8ACB-2552DF311DBD">V103</SE_x0020_Release>
    <Document_x0020_Type xmlns="56CD67F7-521B-4ECA-8ACB-2552DF311DBD">Release</Document_x0020_Type>
    <Rev xmlns="56CD67F7-521B-4ECA-8ACB-2552DF311DBD">1</Rev>
  </documentManagement>
</p:properties>
</file>

<file path=customXml/itemProps1.xml><?xml version="1.0" encoding="utf-8"?>
<ds:datastoreItem xmlns:ds="http://schemas.openxmlformats.org/officeDocument/2006/customXml" ds:itemID="{072BBDA4-B85B-4330-A420-3A23C18FABE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6CD67F7-521B-4ECA-8ACB-2552DF311DBD"/>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2.xml><?xml version="1.0" encoding="utf-8"?>
<ds:datastoreItem xmlns:ds="http://schemas.openxmlformats.org/officeDocument/2006/customXml" ds:itemID="{3EA8FBD1-1A24-411A-80C5-187D747F34A3}">
  <ds:schemaRefs>
    <ds:schemaRef ds:uri="http://schemas.microsoft.com/sharepoint/v3/contenttype/forms"/>
  </ds:schemaRefs>
</ds:datastoreItem>
</file>

<file path=customXml/itemProps3.xml><?xml version="1.0" encoding="utf-8"?>
<ds:datastoreItem xmlns:ds="http://schemas.openxmlformats.org/officeDocument/2006/customXml" ds:itemID="{2A7D46F4-7B95-4701-823E-869469091AC0}">
  <ds:schemaRefs>
    <ds:schemaRef ds:uri="http://schemas.microsoft.com/office/2006/metadata/longProperties"/>
  </ds:schemaRefs>
</ds:datastoreItem>
</file>

<file path=customXml/itemProps4.xml><?xml version="1.0" encoding="utf-8"?>
<ds:datastoreItem xmlns:ds="http://schemas.openxmlformats.org/officeDocument/2006/customXml" ds:itemID="{0035C548-D4C6-4EFA-BB7B-ECC8F7477B5B}">
  <ds:schemaRefs>
    <ds:schemaRef ds:uri="http://schemas.microsoft.com/office/2006/metadata/properties"/>
    <ds:schemaRef ds:uri="56CD67F7-521B-4ECA-8ACB-2552DF311DBD"/>
  </ds:schemaRefs>
</ds:datastoreItem>
</file>

<file path=docProps/app.xml><?xml version="1.0" encoding="utf-8"?>
<Properties xmlns="http://schemas.openxmlformats.org/officeDocument/2006/extended-properties" xmlns:vt="http://schemas.openxmlformats.org/officeDocument/2006/docPropsVTypes">
  <Template>Siemens_PLM_Grey_Template</Template>
  <TotalTime>13821</TotalTime>
  <Words>958</Words>
  <Application>Microsoft Office PowerPoint</Application>
  <PresentationFormat>On-screen Show (4:3)</PresentationFormat>
  <Paragraphs>81</Paragraphs>
  <Slides>13</Slides>
  <Notes>13</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Siemens_PLM_Grey_Template</vt:lpstr>
      <vt:lpstr>Solid Edge ST4 Training  Designing in the context of an assembly</vt:lpstr>
      <vt:lpstr>Top-Down assembly modeling</vt:lpstr>
      <vt:lpstr>Bottom-Up assembly modeling</vt:lpstr>
      <vt:lpstr>Combining both approaches</vt:lpstr>
      <vt:lpstr>Top-Down tools</vt:lpstr>
      <vt:lpstr>Bottom-Up tools</vt:lpstr>
      <vt:lpstr>Transferring parts to a new subassembly</vt:lpstr>
      <vt:lpstr>Dispersing subassemblies</vt:lpstr>
      <vt:lpstr>Inter-part associativity</vt:lpstr>
      <vt:lpstr>Inter-part associativity</vt:lpstr>
      <vt:lpstr>Associative Geometry</vt:lpstr>
      <vt:lpstr>Assembly layouts</vt:lpstr>
      <vt:lpstr>Activities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Constructing procedural features</dc:title>
  <dc:creator>Douglas C. Stainbrook</dc:creator>
  <cp:lastModifiedBy>Paul Carter</cp:lastModifiedBy>
  <cp:revision>813</cp:revision>
  <cp:lastPrinted>2005-10-17T08:52:43Z</cp:lastPrinted>
  <dcterms:created xsi:type="dcterms:W3CDTF">2008-09-25T15:14:36Z</dcterms:created>
  <dcterms:modified xsi:type="dcterms:W3CDTF">2011-07-22T22:39:17Z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
    <vt:lpwstr>Document</vt:lpwstr>
  </property>
</Properties>
</file>