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2"/>
  </p:notesMasterIdLst>
  <p:handoutMasterIdLst>
    <p:handoutMasterId r:id="rId23"/>
  </p:handoutMasterIdLst>
  <p:sldIdLst>
    <p:sldId id="350" r:id="rId6"/>
    <p:sldId id="408" r:id="rId7"/>
    <p:sldId id="419" r:id="rId8"/>
    <p:sldId id="420" r:id="rId9"/>
    <p:sldId id="421" r:id="rId10"/>
    <p:sldId id="424" r:id="rId11"/>
    <p:sldId id="425" r:id="rId12"/>
    <p:sldId id="427" r:id="rId13"/>
    <p:sldId id="426" r:id="rId14"/>
    <p:sldId id="428" r:id="rId15"/>
    <p:sldId id="429" r:id="rId16"/>
    <p:sldId id="430" r:id="rId17"/>
    <p:sldId id="431" r:id="rId18"/>
    <p:sldId id="432" r:id="rId19"/>
    <p:sldId id="433" r:id="rId20"/>
    <p:sldId id="418" r:id="rId21"/>
  </p:sldIdLst>
  <p:sldSz cx="9144000" cy="6858000" type="screen4x3"/>
  <p:notesSz cx="6858000" cy="9144000"/>
  <p:defaultTextStyle>
    <a:defPPr>
      <a:defRPr lang="de-DE"/>
    </a:defPPr>
    <a:lvl1pPr algn="l"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sz="1000" kern="1200">
        <a:solidFill>
          <a:schemeClr val="tx1"/>
        </a:solidFill>
        <a:latin typeface="Arial" charset="0"/>
        <a:ea typeface="+mn-ea"/>
        <a:cs typeface="+mn-cs"/>
      </a:defRPr>
    </a:lvl2pPr>
    <a:lvl3pPr marL="914400" algn="l" rtl="0" fontAlgn="base">
      <a:spcBef>
        <a:spcPct val="0"/>
      </a:spcBef>
      <a:spcAft>
        <a:spcPct val="0"/>
      </a:spcAft>
      <a:defRPr sz="1000" kern="1200">
        <a:solidFill>
          <a:schemeClr val="tx1"/>
        </a:solidFill>
        <a:latin typeface="Arial" charset="0"/>
        <a:ea typeface="+mn-ea"/>
        <a:cs typeface="+mn-cs"/>
      </a:defRPr>
    </a:lvl3pPr>
    <a:lvl4pPr marL="1371600" algn="l" rtl="0" fontAlgn="base">
      <a:spcBef>
        <a:spcPct val="0"/>
      </a:spcBef>
      <a:spcAft>
        <a:spcPct val="0"/>
      </a:spcAft>
      <a:defRPr sz="1000" kern="1200">
        <a:solidFill>
          <a:schemeClr val="tx1"/>
        </a:solidFill>
        <a:latin typeface="Arial" charset="0"/>
        <a:ea typeface="+mn-ea"/>
        <a:cs typeface="+mn-cs"/>
      </a:defRPr>
    </a:lvl4pPr>
    <a:lvl5pPr marL="1828800" algn="l" rtl="0" fontAlgn="base">
      <a:spcBef>
        <a:spcPct val="0"/>
      </a:spcBef>
      <a:spcAft>
        <a:spcPct val="0"/>
      </a:spcAft>
      <a:defRPr sz="1000" kern="1200">
        <a:solidFill>
          <a:schemeClr val="tx1"/>
        </a:solidFill>
        <a:latin typeface="Arial" charset="0"/>
        <a:ea typeface="+mn-ea"/>
        <a:cs typeface="+mn-cs"/>
      </a:defRPr>
    </a:lvl5pPr>
    <a:lvl6pPr marL="2286000" algn="l" defTabSz="914400" rtl="0" eaLnBrk="1" latinLnBrk="0" hangingPunct="1">
      <a:defRPr sz="1000" kern="1200">
        <a:solidFill>
          <a:schemeClr val="tx1"/>
        </a:solidFill>
        <a:latin typeface="Arial" charset="0"/>
        <a:ea typeface="+mn-ea"/>
        <a:cs typeface="+mn-cs"/>
      </a:defRPr>
    </a:lvl6pPr>
    <a:lvl7pPr marL="2743200" algn="l" defTabSz="914400" rtl="0" eaLnBrk="1" latinLnBrk="0" hangingPunct="1">
      <a:defRPr sz="1000" kern="1200">
        <a:solidFill>
          <a:schemeClr val="tx1"/>
        </a:solidFill>
        <a:latin typeface="Arial" charset="0"/>
        <a:ea typeface="+mn-ea"/>
        <a:cs typeface="+mn-cs"/>
      </a:defRPr>
    </a:lvl7pPr>
    <a:lvl8pPr marL="3200400" algn="l" defTabSz="914400" rtl="0" eaLnBrk="1" latinLnBrk="0" hangingPunct="1">
      <a:defRPr sz="1000" kern="1200">
        <a:solidFill>
          <a:schemeClr val="tx1"/>
        </a:solidFill>
        <a:latin typeface="Arial" charset="0"/>
        <a:ea typeface="+mn-ea"/>
        <a:cs typeface="+mn-cs"/>
      </a:defRPr>
    </a:lvl8pPr>
    <a:lvl9pPr marL="3657600" algn="l" defTabSz="914400" rtl="0" eaLnBrk="1" latinLnBrk="0" hangingPunct="1">
      <a:defRPr sz="1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00"/>
    <a:srgbClr val="1F1FE1"/>
    <a:srgbClr val="91AAAA"/>
    <a:srgbClr val="AFB9C3"/>
    <a:srgbClr val="919BA5"/>
    <a:srgbClr val="D0D3DA"/>
    <a:srgbClr val="A0B6C0"/>
    <a:srgbClr val="FFD5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1" autoAdjust="0"/>
    <p:restoredTop sz="94989" autoAdjust="0"/>
  </p:normalViewPr>
  <p:slideViewPr>
    <p:cSldViewPr>
      <p:cViewPr>
        <p:scale>
          <a:sx n="90" d="100"/>
          <a:sy n="90" d="100"/>
        </p:scale>
        <p:origin x="-96" y="-22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1680"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1730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1730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1730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a:defRPr sz="1200">
                <a:latin typeface="Siemens Sans" pitchFamily="2" charset="0"/>
              </a:defRPr>
            </a:lvl1pPr>
          </a:lstStyle>
          <a:p>
            <a:pPr>
              <a:defRPr/>
            </a:pPr>
            <a:fld id="{14030EA5-0D25-46AF-9CD1-31BA56CA32A5}" type="slidenum">
              <a:rPr lang="de-DE"/>
              <a:pPr>
                <a:defRPr/>
              </a:pPr>
              <a:t>‹#›</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778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78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778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778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Siemens Sans" pitchFamily="2" charset="0"/>
              </a:defRPr>
            </a:lvl1pPr>
          </a:lstStyle>
          <a:p>
            <a:pPr>
              <a:defRPr/>
            </a:pPr>
            <a:fld id="{9FC1193D-FE16-435B-A8A8-B7E9C7477BC6}" type="slidenum">
              <a:rPr lang="de-DE"/>
              <a:pPr>
                <a:defRPr/>
              </a:pPr>
              <a:t>‹#›</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Siemens Sans" pitchFamily="2" charset="0"/>
        <a:ea typeface="+mn-ea"/>
        <a:cs typeface="+mn-cs"/>
      </a:defRPr>
    </a:lvl1pPr>
    <a:lvl2pPr marL="457200" algn="l" rtl="0" eaLnBrk="0" fontAlgn="base" hangingPunct="0">
      <a:spcBef>
        <a:spcPct val="30000"/>
      </a:spcBef>
      <a:spcAft>
        <a:spcPct val="0"/>
      </a:spcAft>
      <a:defRPr sz="1200" kern="1200">
        <a:solidFill>
          <a:schemeClr val="tx1"/>
        </a:solidFill>
        <a:latin typeface="Siemens Sans" pitchFamily="2" charset="0"/>
        <a:ea typeface="+mn-ea"/>
        <a:cs typeface="+mn-cs"/>
      </a:defRPr>
    </a:lvl2pPr>
    <a:lvl3pPr marL="914400" algn="l" rtl="0" eaLnBrk="0" fontAlgn="base" hangingPunct="0">
      <a:spcBef>
        <a:spcPct val="30000"/>
      </a:spcBef>
      <a:spcAft>
        <a:spcPct val="0"/>
      </a:spcAft>
      <a:defRPr sz="1200" kern="1200">
        <a:solidFill>
          <a:schemeClr val="tx1"/>
        </a:solidFill>
        <a:latin typeface="Siemens Sans" pitchFamily="2" charset="0"/>
        <a:ea typeface="+mn-ea"/>
        <a:cs typeface="+mn-cs"/>
      </a:defRPr>
    </a:lvl3pPr>
    <a:lvl4pPr marL="1371600" algn="l" rtl="0" eaLnBrk="0" fontAlgn="base" hangingPunct="0">
      <a:spcBef>
        <a:spcPct val="30000"/>
      </a:spcBef>
      <a:spcAft>
        <a:spcPct val="0"/>
      </a:spcAft>
      <a:defRPr sz="1200" kern="1200">
        <a:solidFill>
          <a:schemeClr val="tx1"/>
        </a:solidFill>
        <a:latin typeface="Siemens Sans" pitchFamily="2" charset="0"/>
        <a:ea typeface="+mn-ea"/>
        <a:cs typeface="+mn-cs"/>
      </a:defRPr>
    </a:lvl4pPr>
    <a:lvl5pPr marL="1828800" algn="l" rtl="0" eaLnBrk="0" fontAlgn="base" hangingPunct="0">
      <a:spcBef>
        <a:spcPct val="30000"/>
      </a:spcBef>
      <a:spcAft>
        <a:spcPct val="0"/>
      </a:spcAft>
      <a:defRPr sz="1200" kern="1200">
        <a:solidFill>
          <a:schemeClr val="tx1"/>
        </a:solidFill>
        <a:latin typeface="Siemens Sans"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5AF9CA54-5C2B-43EA-A296-02BA50FAAC06}" type="slidenum">
              <a:rPr lang="de-DE" smtClean="0"/>
              <a:pPr/>
              <a:t>1</a:t>
            </a:fld>
            <a:endParaRPr lang="de-D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10</a:t>
            </a:fld>
            <a:endParaRPr lang="de-DE"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11</a:t>
            </a:fld>
            <a:endParaRPr lang="de-DE"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12</a:t>
            </a:fld>
            <a:endParaRPr lang="de-DE"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13</a:t>
            </a:fld>
            <a:endParaRPr lang="de-DE"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14</a:t>
            </a:fld>
            <a:endParaRPr lang="de-DE"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15</a:t>
            </a:fld>
            <a:endParaRPr lang="de-DE"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16</a:t>
            </a:fld>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a:t>
            </a:fld>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a:t>
            </a:fld>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a:t>
            </a:fld>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5</a:t>
            </a:fld>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6</a:t>
            </a:fld>
            <a:endParaRPr 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7</a:t>
            </a:fld>
            <a:endParaRPr 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8</a:t>
            </a:fld>
            <a:endParaRPr lang="de-D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9</a:t>
            </a:fld>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58"/>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bg2"/>
                </a:solidFill>
              </a:rPr>
              <a:t>© </a:t>
            </a:r>
            <a:r>
              <a:rPr lang="en-US" dirty="0" smtClean="0">
                <a:solidFill>
                  <a:schemeClr val="bg2"/>
                </a:solidFill>
              </a:rPr>
              <a:t>2011. </a:t>
            </a:r>
            <a:r>
              <a:rPr lang="en-US" dirty="0">
                <a:solidFill>
                  <a:schemeClr val="bg2"/>
                </a:solidFill>
              </a:rPr>
              <a:t>Siemens Product Lifecycle Management Software Inc. All rights reserved</a:t>
            </a:r>
          </a:p>
        </p:txBody>
      </p:sp>
      <p:grpSp>
        <p:nvGrpSpPr>
          <p:cNvPr id="5" name="Group 164"/>
          <p:cNvGrpSpPr>
            <a:grpSpLocks/>
          </p:cNvGrpSpPr>
          <p:nvPr/>
        </p:nvGrpSpPr>
        <p:grpSpPr bwMode="auto">
          <a:xfrm>
            <a:off x="287338" y="260350"/>
            <a:ext cx="8856662" cy="973138"/>
            <a:chOff x="181" y="164"/>
            <a:chExt cx="5579" cy="613"/>
          </a:xfrm>
        </p:grpSpPr>
        <p:sp>
          <p:nvSpPr>
            <p:cNvPr id="6" name="Rectangle 160"/>
            <p:cNvSpPr>
              <a:spLocks noChangeArrowheads="1"/>
            </p:cNvSpPr>
            <p:nvPr>
              <p:custDataLst>
                <p:tags r:id="rId1"/>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7" name="Picture 163" descr="sie_logo_petrol_rgb_2"/>
            <p:cNvPicPr>
              <a:picLocks noChangeAspect="1" noChangeArrowheads="1"/>
            </p:cNvPicPr>
            <p:nvPr userDrawn="1"/>
          </p:nvPicPr>
          <p:blipFill>
            <a:blip r:embed="rId3" cstate="print"/>
            <a:srcRect/>
            <a:stretch>
              <a:fillRect/>
            </a:stretch>
          </p:blipFill>
          <p:spPr bwMode="auto">
            <a:xfrm>
              <a:off x="4536" y="267"/>
              <a:ext cx="1008" cy="202"/>
            </a:xfrm>
            <a:prstGeom prst="rect">
              <a:avLst/>
            </a:prstGeom>
            <a:noFill/>
            <a:ln w="9525">
              <a:noFill/>
              <a:miter lim="800000"/>
              <a:headEnd/>
              <a:tailEnd/>
            </a:ln>
          </p:spPr>
        </p:pic>
      </p:grpSp>
      <p:sp>
        <p:nvSpPr>
          <p:cNvPr id="8" name="Text Box 165"/>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
        <p:nvSpPr>
          <p:cNvPr id="4252" name="Rectangle 156"/>
          <p:cNvSpPr>
            <a:spLocks noGrp="1" noChangeArrowheads="1"/>
          </p:cNvSpPr>
          <p:nvPr>
            <p:ph type="ctrTitle" sz="quarter"/>
          </p:nvPr>
        </p:nvSpPr>
        <p:spPr>
          <a:xfrm>
            <a:off x="539750" y="1420813"/>
            <a:ext cx="8208963" cy="1246187"/>
          </a:xfrm>
        </p:spPr>
        <p:txBody>
          <a:bodyPr anchor="t"/>
          <a:lstStyle>
            <a:lvl1pPr>
              <a:lnSpc>
                <a:spcPts val="4800"/>
              </a:lnSpc>
              <a:defRPr sz="4000"/>
            </a:lvl1pPr>
          </a:lstStyle>
          <a:p>
            <a:r>
              <a:rPr lang="en-US" smtClean="0"/>
              <a:t>Click to edit Master title style</a:t>
            </a:r>
            <a:endParaRPr lang="en-US"/>
          </a:p>
        </p:txBody>
      </p:sp>
      <p:sp>
        <p:nvSpPr>
          <p:cNvPr id="4253" name="Rectangle 157"/>
          <p:cNvSpPr>
            <a:spLocks noGrp="1" noChangeArrowheads="1"/>
          </p:cNvSpPr>
          <p:nvPr>
            <p:ph type="subTitle" sz="quarter" idx="1"/>
          </p:nvPr>
        </p:nvSpPr>
        <p:spPr>
          <a:xfrm>
            <a:off x="539750" y="2770188"/>
            <a:ext cx="8208963" cy="1511300"/>
          </a:xfrm>
        </p:spPr>
        <p:txBody>
          <a:bodyPr/>
          <a:lstStyle>
            <a:lvl1pPr>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7663" y="263525"/>
            <a:ext cx="2051050" cy="6010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9750" y="263525"/>
            <a:ext cx="6005513" cy="6010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9750" y="1592263"/>
            <a:ext cx="4027488"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9638" y="1592263"/>
            <a:ext cx="4029075"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77"/>
          <p:cNvGrpSpPr>
            <a:grpSpLocks/>
          </p:cNvGrpSpPr>
          <p:nvPr/>
        </p:nvGrpSpPr>
        <p:grpSpPr bwMode="auto">
          <a:xfrm>
            <a:off x="287338" y="260350"/>
            <a:ext cx="8856662" cy="973138"/>
            <a:chOff x="181" y="164"/>
            <a:chExt cx="5579" cy="613"/>
          </a:xfrm>
        </p:grpSpPr>
        <p:sp>
          <p:nvSpPr>
            <p:cNvPr id="1197" name="Rectangle 173"/>
            <p:cNvSpPr>
              <a:spLocks noChangeArrowheads="1"/>
            </p:cNvSpPr>
            <p:nvPr>
              <p:custDataLst>
                <p:tags r:id="rId13"/>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1033" name="Picture 176" descr="sie_logo_petrol_rgb_2"/>
            <p:cNvPicPr>
              <a:picLocks noChangeAspect="1" noChangeArrowheads="1"/>
            </p:cNvPicPr>
            <p:nvPr userDrawn="1"/>
          </p:nvPicPr>
          <p:blipFill>
            <a:blip r:embed="rId14" cstate="print"/>
            <a:srcRect/>
            <a:stretch>
              <a:fillRect/>
            </a:stretch>
          </p:blipFill>
          <p:spPr bwMode="auto">
            <a:xfrm>
              <a:off x="4536" y="267"/>
              <a:ext cx="1008" cy="202"/>
            </a:xfrm>
            <a:prstGeom prst="rect">
              <a:avLst/>
            </a:prstGeom>
            <a:noFill/>
            <a:ln w="9525">
              <a:noFill/>
              <a:miter lim="800000"/>
              <a:headEnd/>
              <a:tailEnd/>
            </a:ln>
          </p:spPr>
        </p:pic>
      </p:grpSp>
      <p:sp>
        <p:nvSpPr>
          <p:cNvPr id="1027" name="Rectangle 165"/>
          <p:cNvSpPr>
            <a:spLocks noGrp="1" noChangeArrowheads="1"/>
          </p:cNvSpPr>
          <p:nvPr>
            <p:ph type="body" idx="1"/>
          </p:nvPr>
        </p:nvSpPr>
        <p:spPr bwMode="auto">
          <a:xfrm>
            <a:off x="539750" y="1592263"/>
            <a:ext cx="8208963" cy="46815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90" name="Text Box 166"/>
          <p:cNvSpPr txBox="1">
            <a:spLocks noChangeArrowheads="1"/>
          </p:cNvSpPr>
          <p:nvPr/>
        </p:nvSpPr>
        <p:spPr bwMode="auto">
          <a:xfrm>
            <a:off x="554038" y="6488113"/>
            <a:ext cx="877887" cy="274637"/>
          </a:xfrm>
          <a:prstGeom prst="rect">
            <a:avLst/>
          </a:prstGeom>
          <a:noFill/>
          <a:ln w="9525">
            <a:noFill/>
            <a:miter lim="800000"/>
            <a:headEnd/>
            <a:tailEnd/>
          </a:ln>
        </p:spPr>
        <p:txBody>
          <a:bodyPr lIns="0" tIns="0" rIns="0" bIns="0" anchor="b"/>
          <a:lstStyle/>
          <a:p>
            <a:pPr eaLnBrk="0" hangingPunct="0">
              <a:defRPr/>
            </a:pPr>
            <a:r>
              <a:rPr lang="en-US" sz="1200">
                <a:solidFill>
                  <a:srgbClr val="000000"/>
                </a:solidFill>
              </a:rPr>
              <a:t>Page </a:t>
            </a:r>
            <a:fld id="{1DB5F747-68FE-44B2-BD76-9A4C5465C67D}" type="slidenum">
              <a:rPr lang="en-US" sz="1200">
                <a:solidFill>
                  <a:srgbClr val="000000"/>
                </a:solidFill>
              </a:rPr>
              <a:pPr eaLnBrk="0" hangingPunct="0">
                <a:defRPr/>
              </a:pPr>
              <a:t>‹#›</a:t>
            </a:fld>
            <a:endParaRPr lang="en-US" sz="1200">
              <a:solidFill>
                <a:srgbClr val="000000"/>
              </a:solidFill>
            </a:endParaRPr>
          </a:p>
        </p:txBody>
      </p:sp>
      <p:sp>
        <p:nvSpPr>
          <p:cNvPr id="1029" name="Rectangle 168"/>
          <p:cNvSpPr>
            <a:spLocks noGrp="1" noChangeArrowheads="1"/>
          </p:cNvSpPr>
          <p:nvPr>
            <p:ph type="title"/>
          </p:nvPr>
        </p:nvSpPr>
        <p:spPr bwMode="auto">
          <a:xfrm>
            <a:off x="539750" y="263525"/>
            <a:ext cx="6140450" cy="808038"/>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193" name="Text Box 169"/>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bg2"/>
                </a:solidFill>
              </a:rPr>
              <a:t>© </a:t>
            </a:r>
            <a:r>
              <a:rPr lang="en-US" dirty="0" smtClean="0">
                <a:solidFill>
                  <a:schemeClr val="bg2"/>
                </a:solidFill>
              </a:rPr>
              <a:t>2011. </a:t>
            </a:r>
            <a:r>
              <a:rPr lang="en-US" dirty="0">
                <a:solidFill>
                  <a:schemeClr val="bg2"/>
                </a:solidFill>
              </a:rPr>
              <a:t>Siemens Product Lifecycle Management Software Inc. All rights reserved</a:t>
            </a:r>
          </a:p>
        </p:txBody>
      </p:sp>
      <p:sp>
        <p:nvSpPr>
          <p:cNvPr id="1194" name="Text Box 170"/>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Tree>
  </p:cSld>
  <p:clrMap bg1="lt1" tx1="dk1" bg2="lt2" tx2="dk2" accent1="accent1" accent2="accent2" accent3="accent3" accent4="accent4" accent5="accent5" accent6="accent6" hlink="hlink" folHlink="folHlink"/>
  <p:sldLayoutIdLst>
    <p:sldLayoutId id="2147484535" r:id="rId1"/>
    <p:sldLayoutId id="2147484525" r:id="rId2"/>
    <p:sldLayoutId id="2147484526" r:id="rId3"/>
    <p:sldLayoutId id="2147484527" r:id="rId4"/>
    <p:sldLayoutId id="2147484528" r:id="rId5"/>
    <p:sldLayoutId id="2147484529" r:id="rId6"/>
    <p:sldLayoutId id="2147484530" r:id="rId7"/>
    <p:sldLayoutId id="2147484531" r:id="rId8"/>
    <p:sldLayoutId id="2147484532" r:id="rId9"/>
    <p:sldLayoutId id="2147484533" r:id="rId10"/>
    <p:sldLayoutId id="2147484534" r:id="rId11"/>
  </p:sldLayoutIdLst>
  <p:timing>
    <p:tnLst>
      <p:par>
        <p:cTn id="1" dur="indefinite" restart="never" nodeType="tmRoot"/>
      </p:par>
    </p:tnLst>
  </p:timing>
  <p:txStyles>
    <p:titleStyle>
      <a:lvl1pPr algn="l" rtl="0" eaLnBrk="0" fontAlgn="base" hangingPunct="0">
        <a:spcBef>
          <a:spcPct val="0"/>
        </a:spcBef>
        <a:spcAft>
          <a:spcPct val="0"/>
        </a:spcAft>
        <a:defRPr sz="2000" b="1">
          <a:solidFill>
            <a:schemeClr val="tx1"/>
          </a:solidFill>
          <a:latin typeface="+mj-lt"/>
          <a:ea typeface="+mj-ea"/>
          <a:cs typeface="+mj-cs"/>
        </a:defRPr>
      </a:lvl1pPr>
      <a:lvl2pPr algn="l" rtl="0" eaLnBrk="0" fontAlgn="base" hangingPunct="0">
        <a:spcBef>
          <a:spcPct val="0"/>
        </a:spcBef>
        <a:spcAft>
          <a:spcPct val="0"/>
        </a:spcAft>
        <a:defRPr sz="2000" b="1">
          <a:solidFill>
            <a:schemeClr val="tx1"/>
          </a:solidFill>
          <a:latin typeface="Arial" charset="0"/>
        </a:defRPr>
      </a:lvl2pPr>
      <a:lvl3pPr algn="l" rtl="0" eaLnBrk="0" fontAlgn="base" hangingPunct="0">
        <a:spcBef>
          <a:spcPct val="0"/>
        </a:spcBef>
        <a:spcAft>
          <a:spcPct val="0"/>
        </a:spcAft>
        <a:defRPr sz="2000" b="1">
          <a:solidFill>
            <a:schemeClr val="tx1"/>
          </a:solidFill>
          <a:latin typeface="Arial" charset="0"/>
        </a:defRPr>
      </a:lvl3pPr>
      <a:lvl4pPr algn="l" rtl="0" eaLnBrk="0" fontAlgn="base" hangingPunct="0">
        <a:spcBef>
          <a:spcPct val="0"/>
        </a:spcBef>
        <a:spcAft>
          <a:spcPct val="0"/>
        </a:spcAft>
        <a:defRPr sz="2000" b="1">
          <a:solidFill>
            <a:schemeClr val="tx1"/>
          </a:solidFill>
          <a:latin typeface="Arial" charset="0"/>
        </a:defRPr>
      </a:lvl4pPr>
      <a:lvl5pPr algn="l" rtl="0" eaLnBrk="0" fontAlgn="base" hangingPunct="0">
        <a:spcBef>
          <a:spcPct val="0"/>
        </a:spcBef>
        <a:spcAft>
          <a:spcPct val="0"/>
        </a:spcAft>
        <a:defRPr sz="2000" b="1">
          <a:solidFill>
            <a:schemeClr val="tx1"/>
          </a:solidFill>
          <a:latin typeface="Arial" charset="0"/>
        </a:defRPr>
      </a:lvl5pPr>
      <a:lvl6pPr marL="457200" algn="l" rtl="0" eaLnBrk="1" fontAlgn="base" hangingPunct="1">
        <a:spcBef>
          <a:spcPct val="0"/>
        </a:spcBef>
        <a:spcAft>
          <a:spcPct val="0"/>
        </a:spcAft>
        <a:defRPr sz="2000" b="1">
          <a:solidFill>
            <a:schemeClr val="tx1"/>
          </a:solidFill>
          <a:latin typeface="Arial" charset="0"/>
        </a:defRPr>
      </a:lvl6pPr>
      <a:lvl7pPr marL="914400" algn="l" rtl="0" eaLnBrk="1" fontAlgn="base" hangingPunct="1">
        <a:spcBef>
          <a:spcPct val="0"/>
        </a:spcBef>
        <a:spcAft>
          <a:spcPct val="0"/>
        </a:spcAft>
        <a:defRPr sz="2000" b="1">
          <a:solidFill>
            <a:schemeClr val="tx1"/>
          </a:solidFill>
          <a:latin typeface="Arial" charset="0"/>
        </a:defRPr>
      </a:lvl7pPr>
      <a:lvl8pPr marL="1371600" algn="l" rtl="0" eaLnBrk="1" fontAlgn="base" hangingPunct="1">
        <a:spcBef>
          <a:spcPct val="0"/>
        </a:spcBef>
        <a:spcAft>
          <a:spcPct val="0"/>
        </a:spcAft>
        <a:defRPr sz="2000" b="1">
          <a:solidFill>
            <a:schemeClr val="tx1"/>
          </a:solidFill>
          <a:latin typeface="Arial" charset="0"/>
        </a:defRPr>
      </a:lvl8pPr>
      <a:lvl9pPr marL="1828800" algn="l" rtl="0" eaLnBrk="1" fontAlgn="base" hangingPunct="1">
        <a:spcBef>
          <a:spcPct val="0"/>
        </a:spcBef>
        <a:spcAft>
          <a:spcPct val="0"/>
        </a:spcAft>
        <a:defRPr sz="2000" b="1">
          <a:solidFill>
            <a:schemeClr val="tx1"/>
          </a:solidFill>
          <a:latin typeface="Arial" charset="0"/>
        </a:defRPr>
      </a:lvl9pPr>
    </p:titleStyle>
    <p:bodyStyle>
      <a:lvl1pPr marL="342900" indent="-342900" algn="l" rtl="0" eaLnBrk="0" fontAlgn="base" hangingPunct="0">
        <a:spcBef>
          <a:spcPct val="0"/>
        </a:spcBef>
        <a:spcAft>
          <a:spcPct val="0"/>
        </a:spcAft>
        <a:buFont typeface="Wingdings" pitchFamily="2" charset="2"/>
        <a:defRPr sz="2000">
          <a:solidFill>
            <a:schemeClr val="tx1"/>
          </a:solidFill>
          <a:latin typeface="+mn-lt"/>
          <a:ea typeface="+mn-ea"/>
          <a:cs typeface="+mn-cs"/>
        </a:defRPr>
      </a:lvl1pPr>
      <a:lvl2pPr marL="1905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2pPr>
      <a:lvl3pPr marL="3810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3pPr>
      <a:lvl4pPr marL="573088" indent="-190500"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4pPr>
      <a:lvl5pPr marL="763588"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5pPr>
      <a:lvl6pPr marL="12207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6pPr>
      <a:lvl7pPr marL="16779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7pPr>
      <a:lvl8pPr marL="21351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8pPr>
      <a:lvl9pPr marL="25923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1828800"/>
            <a:ext cx="8208963" cy="1246187"/>
          </a:xfrm>
        </p:spPr>
        <p:txBody>
          <a:bodyPr/>
          <a:lstStyle/>
          <a:p>
            <a:pPr algn="ctr"/>
            <a:r>
              <a:rPr lang="en-US" i="1" dirty="0" smtClean="0"/>
              <a:t>Solid </a:t>
            </a:r>
            <a:r>
              <a:rPr lang="en-US" i="1" smtClean="0"/>
              <a:t>Edge </a:t>
            </a:r>
            <a:r>
              <a:rPr lang="en-US" i="1" smtClean="0"/>
              <a:t>ST4</a:t>
            </a:r>
            <a:r>
              <a:rPr lang="en-US" i="1" dirty="0" smtClean="0"/>
              <a:t/>
            </a:r>
            <a:br>
              <a:rPr lang="en-US" i="1" dirty="0" smtClean="0"/>
            </a:br>
            <a:r>
              <a:rPr lang="en-US" i="1" dirty="0" smtClean="0"/>
              <a:t>Training</a:t>
            </a:r>
            <a:br>
              <a:rPr lang="en-US" i="1" dirty="0" smtClean="0"/>
            </a:br>
            <a:r>
              <a:rPr lang="en-US" dirty="0" smtClean="0"/>
              <a:t/>
            </a:r>
            <a:br>
              <a:rPr lang="en-US" dirty="0" smtClean="0"/>
            </a:br>
            <a:r>
              <a:rPr lang="en-US" dirty="0" smtClean="0"/>
              <a:t> Virtual components in assemblies </a:t>
            </a:r>
            <a:br>
              <a:rPr lang="en-US" dirty="0" smtClean="0"/>
            </a:br>
            <a:endParaRPr lang="en-US" b="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dirty="0" smtClean="0"/>
              <a:t>When you click the OK button on the Virtual Component Structure Editor dialog box, the virtual assembly structure you defined is added to the </a:t>
            </a:r>
            <a:r>
              <a:rPr lang="en-US" dirty="0" err="1" smtClean="0"/>
              <a:t>PathFinder</a:t>
            </a:r>
            <a:r>
              <a:rPr lang="en-US" dirty="0" smtClean="0"/>
              <a:t> tab. You can make changes to the virtual assembly structure later using the Virtual Component Structure Editor dialog box.</a:t>
            </a:r>
          </a:p>
          <a:p>
            <a:pPr marL="0"/>
            <a:endParaRPr lang="en-US" dirty="0" smtClean="0"/>
          </a:p>
          <a:p>
            <a:pPr marL="0"/>
            <a:r>
              <a:rPr lang="en-US" dirty="0" smtClean="0"/>
              <a:t>You can dismiss the Virtual Component Structure Editor dialog box without saving changes by clicking the Cancel button. </a:t>
            </a:r>
          </a:p>
          <a:p>
            <a:pPr marL="0">
              <a:buFont typeface="Arial" pitchFamily="34" charset="0"/>
              <a:buChar char="•"/>
            </a:pPr>
            <a:endParaRPr lang="en-US" sz="1800" dirty="0" smtClean="0"/>
          </a:p>
          <a:p>
            <a:pPr marL="0"/>
            <a:endParaRPr lang="en-US" sz="1800" dirty="0" smtClean="0"/>
          </a:p>
          <a:p>
            <a:pPr marL="0"/>
            <a:endParaRPr lang="en-US" sz="1800" dirty="0"/>
          </a:p>
        </p:txBody>
      </p:sp>
      <p:sp>
        <p:nvSpPr>
          <p:cNvPr id="4099" name="Title 1"/>
          <p:cNvSpPr>
            <a:spLocks noGrp="1"/>
          </p:cNvSpPr>
          <p:nvPr>
            <p:ph type="title"/>
          </p:nvPr>
        </p:nvSpPr>
        <p:spPr>
          <a:xfrm>
            <a:off x="457200" y="304800"/>
            <a:ext cx="6216650" cy="808038"/>
          </a:xfrm>
        </p:spPr>
        <p:txBody>
          <a:bodyPr/>
          <a:lstStyle/>
          <a:p>
            <a:r>
              <a:rPr lang="en-US" sz="3200" dirty="0" smtClean="0"/>
              <a:t>Saving the tree structure</a:t>
            </a:r>
            <a:endParaRPr lang="en-US"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dirty="0" smtClean="0"/>
              <a:t>You can assign 2D sketch geometry from the assembly layout to a virtual component. You can create the 2D geometry before or after you define the assembly structure. </a:t>
            </a:r>
          </a:p>
          <a:p>
            <a:pPr marL="0"/>
            <a:endParaRPr lang="en-US" dirty="0" smtClean="0"/>
          </a:p>
          <a:p>
            <a:pPr marL="0"/>
            <a:r>
              <a:rPr lang="en-US" dirty="0" smtClean="0"/>
              <a:t>Assigning geometry to a virtual component defines its size and position in the assembly sketch. You can only assign geometry to one occurrence of a particular virtual component. </a:t>
            </a:r>
          </a:p>
          <a:p>
            <a:pPr marL="0"/>
            <a:endParaRPr lang="en-US" dirty="0" smtClean="0"/>
          </a:p>
          <a:p>
            <a:pPr marL="0"/>
            <a:r>
              <a:rPr lang="en-US" dirty="0" smtClean="0"/>
              <a:t>When you assign 2D geometry to a virtual component, it becomes the master, or source component. You can edit the sketch geometry associated with the source component directly. If there are additional occurrences of a particular virtual component, they become slave or instance components. </a:t>
            </a:r>
          </a:p>
          <a:p>
            <a:pPr marL="0">
              <a:buFont typeface="Arial" pitchFamily="34" charset="0"/>
              <a:buChar char="•"/>
            </a:pPr>
            <a:endParaRPr lang="en-US" sz="1800" dirty="0" smtClean="0"/>
          </a:p>
          <a:p>
            <a:pPr marL="0"/>
            <a:endParaRPr lang="en-US" sz="1800" dirty="0" smtClean="0"/>
          </a:p>
          <a:p>
            <a:pPr marL="0"/>
            <a:endParaRPr lang="en-US" sz="1800" dirty="0"/>
          </a:p>
        </p:txBody>
      </p:sp>
      <p:sp>
        <p:nvSpPr>
          <p:cNvPr id="4099" name="Title 1"/>
          <p:cNvSpPr>
            <a:spLocks noGrp="1"/>
          </p:cNvSpPr>
          <p:nvPr>
            <p:ph type="title"/>
          </p:nvPr>
        </p:nvSpPr>
        <p:spPr>
          <a:xfrm>
            <a:off x="457200" y="381000"/>
            <a:ext cx="6216650" cy="808038"/>
          </a:xfrm>
        </p:spPr>
        <p:txBody>
          <a:bodyPr/>
          <a:lstStyle/>
          <a:p>
            <a:r>
              <a:rPr lang="en-US" sz="3200" dirty="0" smtClean="0"/>
              <a:t>Assigning sketch geometry to Virtual Components</a:t>
            </a:r>
            <a:endParaRPr lang="en-US" sz="3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dirty="0" smtClean="0"/>
              <a:t>You create the sketch geometry for a pre-defined virtual component by opening the parent document, then using the Component Sketch command to create a component sketch. </a:t>
            </a:r>
          </a:p>
          <a:p>
            <a:pPr marL="0"/>
            <a:endParaRPr lang="en-US" dirty="0" smtClean="0"/>
          </a:p>
          <a:p>
            <a:pPr marL="0"/>
            <a:endParaRPr lang="en-US" dirty="0" smtClean="0"/>
          </a:p>
          <a:p>
            <a:pPr marL="0"/>
            <a:endParaRPr lang="en-US" dirty="0" smtClean="0"/>
          </a:p>
          <a:p>
            <a:pPr marL="0"/>
            <a:endParaRPr lang="en-US" dirty="0" smtClean="0"/>
          </a:p>
          <a:p>
            <a:pPr marL="0"/>
            <a:endParaRPr lang="en-US" dirty="0" smtClean="0"/>
          </a:p>
          <a:p>
            <a:pPr marL="0"/>
            <a:r>
              <a:rPr lang="en-US" dirty="0" smtClean="0"/>
              <a:t>There are two types of graphics you can create in a component sketch: component image graphics, and wireframe graphics. Component image graphics are created using the Component Image command. This command creates a 2D representation of the visible edges on a part. </a:t>
            </a:r>
          </a:p>
          <a:p>
            <a:pPr marL="0"/>
            <a:endParaRPr lang="en-US" dirty="0" smtClean="0"/>
          </a:p>
          <a:p>
            <a:pPr marL="0"/>
            <a:r>
              <a:rPr lang="en-US" dirty="0" smtClean="0"/>
              <a:t>Component image graphics are not individually selectable in the assembly sketch, but provide a reference envelope. </a:t>
            </a:r>
          </a:p>
          <a:p>
            <a:pPr marL="0">
              <a:buFont typeface="Arial" pitchFamily="34" charset="0"/>
              <a:buChar char="•"/>
            </a:pPr>
            <a:endParaRPr lang="en-US" sz="1800" dirty="0" smtClean="0"/>
          </a:p>
          <a:p>
            <a:pPr marL="0"/>
            <a:endParaRPr lang="en-US" sz="1800" dirty="0" smtClean="0"/>
          </a:p>
          <a:p>
            <a:pPr marL="0"/>
            <a:endParaRPr lang="en-US" sz="1800" dirty="0"/>
          </a:p>
        </p:txBody>
      </p:sp>
      <p:sp>
        <p:nvSpPr>
          <p:cNvPr id="4099" name="Title 1"/>
          <p:cNvSpPr>
            <a:spLocks noGrp="1"/>
          </p:cNvSpPr>
          <p:nvPr>
            <p:ph type="title"/>
          </p:nvPr>
        </p:nvSpPr>
        <p:spPr>
          <a:xfrm>
            <a:off x="457200" y="381000"/>
            <a:ext cx="6216650" cy="808038"/>
          </a:xfrm>
        </p:spPr>
        <p:txBody>
          <a:bodyPr/>
          <a:lstStyle/>
          <a:p>
            <a:r>
              <a:rPr lang="en-US" sz="3200" dirty="0" smtClean="0"/>
              <a:t>Creating sketch geometry for pre-defined Virtual Components</a:t>
            </a:r>
            <a:endParaRPr lang="en-US" sz="3200" dirty="0"/>
          </a:p>
        </p:txBody>
      </p:sp>
      <p:pic>
        <p:nvPicPr>
          <p:cNvPr id="3074"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895600" y="1981200"/>
            <a:ext cx="2705100" cy="1638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dirty="0" smtClean="0"/>
              <a:t>You use the Position Virtual Component command on the </a:t>
            </a:r>
            <a:r>
              <a:rPr lang="en-US" dirty="0" err="1" smtClean="0"/>
              <a:t>PathFinder</a:t>
            </a:r>
            <a:r>
              <a:rPr lang="en-US" dirty="0" smtClean="0"/>
              <a:t> shortcut menu to position virtual components. This command is only available when you are editing an assembly sketch. You can position an empty virtual component (a virtual component that has no geometry assigned), an instance virtual component, or a pre-defined component. </a:t>
            </a:r>
          </a:p>
          <a:p>
            <a:pPr marL="0"/>
            <a:endParaRPr lang="en-US" dirty="0" smtClean="0"/>
          </a:p>
          <a:p>
            <a:pPr marL="0"/>
            <a:r>
              <a:rPr lang="en-US" dirty="0" smtClean="0"/>
              <a:t>You can position a virtual component by dragging it from the </a:t>
            </a:r>
            <a:r>
              <a:rPr lang="en-US" dirty="0" err="1" smtClean="0"/>
              <a:t>PathFinder</a:t>
            </a:r>
            <a:r>
              <a:rPr lang="en-US" dirty="0" smtClean="0"/>
              <a:t> tab and dropping it into the sketch window.</a:t>
            </a:r>
          </a:p>
          <a:p>
            <a:pPr marL="0"/>
            <a:endParaRPr lang="en-US" dirty="0" smtClean="0"/>
          </a:p>
          <a:p>
            <a:pPr marL="0"/>
            <a:r>
              <a:rPr lang="en-US" dirty="0" smtClean="0"/>
              <a:t>As discussed earlier, source virtual components are positioned as part of the process of assigning geometry.</a:t>
            </a:r>
          </a:p>
          <a:p>
            <a:pPr marL="0">
              <a:buFont typeface="Arial" pitchFamily="34" charset="0"/>
              <a:buChar char="•"/>
            </a:pPr>
            <a:endParaRPr lang="en-US" sz="1800" dirty="0" smtClean="0"/>
          </a:p>
          <a:p>
            <a:pPr marL="0"/>
            <a:endParaRPr lang="en-US" sz="1800" dirty="0" smtClean="0"/>
          </a:p>
          <a:p>
            <a:pPr marL="0"/>
            <a:endParaRPr lang="en-US" sz="1800" dirty="0"/>
          </a:p>
        </p:txBody>
      </p:sp>
      <p:sp>
        <p:nvSpPr>
          <p:cNvPr id="4099" name="Title 1"/>
          <p:cNvSpPr>
            <a:spLocks noGrp="1"/>
          </p:cNvSpPr>
          <p:nvPr>
            <p:ph type="title"/>
          </p:nvPr>
        </p:nvSpPr>
        <p:spPr>
          <a:xfrm>
            <a:off x="457200" y="381000"/>
            <a:ext cx="6216650" cy="808038"/>
          </a:xfrm>
        </p:spPr>
        <p:txBody>
          <a:bodyPr/>
          <a:lstStyle/>
          <a:p>
            <a:r>
              <a:rPr lang="en-US" sz="3200" dirty="0" smtClean="0"/>
              <a:t>Positioning Virtual Components</a:t>
            </a:r>
            <a:endParaRPr lang="en-US" sz="3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dirty="0" smtClean="0"/>
              <a:t>When you are ready to create the document set for the new design project, you can click the Publish Virtual Components command. You can then use the Publish Virtual Components dialog box to specify the target folder and template you want to use to create the document set. </a:t>
            </a:r>
          </a:p>
          <a:p>
            <a:pPr marL="0"/>
            <a:r>
              <a:rPr lang="en-US" dirty="0" smtClean="0"/>
              <a:t>In an unmanaged Solid Edge environment, when you click Publish, all virtual components are published at one time. The unmanaged Solid Edge documents are created using the names, folder path, and templates you specified.</a:t>
            </a:r>
          </a:p>
          <a:p>
            <a:pPr marL="0"/>
            <a:endParaRPr lang="en-US" dirty="0" smtClean="0"/>
          </a:p>
          <a:p>
            <a:pPr marL="0"/>
            <a:r>
              <a:rPr lang="en-US" dirty="0" smtClean="0"/>
              <a:t>If you have associated 2D assembly sketch graphics with source virtual components, the sketch graphics, including dimensions and relationships, are copied to the proper document as sketches. The sketch graphics are positioned in the new document using the Publish On option you specified on the Edit Definition command bar when you assigned the sketch geometry to the source component.</a:t>
            </a:r>
            <a:endParaRPr lang="en-US" sz="1800" dirty="0"/>
          </a:p>
        </p:txBody>
      </p:sp>
      <p:sp>
        <p:nvSpPr>
          <p:cNvPr id="4099" name="Title 1"/>
          <p:cNvSpPr>
            <a:spLocks noGrp="1"/>
          </p:cNvSpPr>
          <p:nvPr>
            <p:ph type="title"/>
          </p:nvPr>
        </p:nvSpPr>
        <p:spPr>
          <a:xfrm>
            <a:off x="457200" y="381000"/>
            <a:ext cx="6216650" cy="808038"/>
          </a:xfrm>
        </p:spPr>
        <p:txBody>
          <a:bodyPr/>
          <a:lstStyle/>
          <a:p>
            <a:r>
              <a:rPr lang="en-US" sz="3200" dirty="0" smtClean="0"/>
              <a:t>Publishing Virtual Components</a:t>
            </a:r>
            <a:endParaRPr lang="en-US" sz="3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endParaRPr lang="en-US" dirty="0" smtClean="0"/>
          </a:p>
          <a:p>
            <a:pPr marL="0"/>
            <a:r>
              <a:rPr lang="en-US" dirty="0" smtClean="0"/>
              <a:t>There is no associative link between the sketch graphics in the original assembly and the sketch graphics copied to the new documents.</a:t>
            </a:r>
          </a:p>
          <a:p>
            <a:pPr marL="0"/>
            <a:r>
              <a:rPr lang="en-US" dirty="0" smtClean="0"/>
              <a:t>The sketch graphics associated with instance virtual components are deleted from the source assembly.</a:t>
            </a:r>
          </a:p>
          <a:p>
            <a:pPr marL="0">
              <a:buFont typeface="Arial" pitchFamily="34" charset="0"/>
              <a:buChar char="•"/>
            </a:pPr>
            <a:endParaRPr lang="en-US" sz="1800" dirty="0" smtClean="0"/>
          </a:p>
          <a:p>
            <a:pPr marL="0"/>
            <a:endParaRPr lang="en-US" sz="1800" dirty="0" smtClean="0"/>
          </a:p>
          <a:p>
            <a:pPr marL="0"/>
            <a:endParaRPr lang="en-US" sz="1800" dirty="0"/>
          </a:p>
        </p:txBody>
      </p:sp>
      <p:sp>
        <p:nvSpPr>
          <p:cNvPr id="4099" name="Title 1"/>
          <p:cNvSpPr>
            <a:spLocks noGrp="1"/>
          </p:cNvSpPr>
          <p:nvPr>
            <p:ph type="title"/>
          </p:nvPr>
        </p:nvSpPr>
        <p:spPr>
          <a:xfrm>
            <a:off x="457200" y="381000"/>
            <a:ext cx="6216650" cy="808038"/>
          </a:xfrm>
        </p:spPr>
        <p:txBody>
          <a:bodyPr/>
          <a:lstStyle/>
          <a:p>
            <a:r>
              <a:rPr lang="en-US" sz="3200" dirty="0" smtClean="0"/>
              <a:t>Publishing Virtual Components</a:t>
            </a:r>
            <a:endParaRPr lang="en-US" sz="3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pPr eaLnBrk="1" hangingPunct="1"/>
            <a:r>
              <a:rPr lang="en-US" sz="3200" i="1" dirty="0" smtClean="0"/>
              <a:t>Activity</a:t>
            </a:r>
            <a:endParaRPr lang="en-US" sz="2800" i="1" dirty="0" smtClean="0"/>
          </a:p>
        </p:txBody>
      </p:sp>
      <p:sp>
        <p:nvSpPr>
          <p:cNvPr id="4" name="Content Placeholder 2"/>
          <p:cNvSpPr>
            <a:spLocks noGrp="1"/>
          </p:cNvSpPr>
          <p:nvPr>
            <p:ph idx="1"/>
          </p:nvPr>
        </p:nvSpPr>
        <p:spPr>
          <a:xfrm>
            <a:off x="457200" y="1371600"/>
            <a:ext cx="7924800" cy="1066800"/>
          </a:xfrm>
        </p:spPr>
        <p:txBody>
          <a:bodyPr/>
          <a:lstStyle/>
          <a:p>
            <a:pPr marL="0"/>
            <a:r>
              <a:rPr lang="en-US" dirty="0" smtClean="0"/>
              <a:t>Activity: Virtual component editor</a:t>
            </a:r>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You can use the Virtual Component functionality in Solid Edge or in </a:t>
            </a:r>
            <a:r>
              <a:rPr lang="en-US" sz="1800" dirty="0" err="1" smtClean="0"/>
              <a:t>Teamcenter</a:t>
            </a:r>
            <a:r>
              <a:rPr lang="en-US" sz="1800" dirty="0" smtClean="0"/>
              <a:t> to define the assembly structure for a new design project.</a:t>
            </a:r>
          </a:p>
          <a:p>
            <a:pPr marL="0"/>
            <a:endParaRPr lang="en-US" sz="1800" dirty="0" smtClean="0"/>
          </a:p>
          <a:p>
            <a:pPr marL="0"/>
            <a:r>
              <a:rPr lang="en-US" sz="1800" dirty="0" smtClean="0"/>
              <a:t>When you have finished defining the assembly structure, you can publish the assembly. Publishing the assembly creates the new Solid Edge documents required, copies assembly sketch geometry to the new documents, and adds the 3D geometry for existing Solid Edge documents to the assembly. </a:t>
            </a:r>
          </a:p>
          <a:p>
            <a:pPr marL="0"/>
            <a:endParaRPr lang="en-US" sz="1800" dirty="0"/>
          </a:p>
        </p:txBody>
      </p:sp>
      <p:sp>
        <p:nvSpPr>
          <p:cNvPr id="4099" name="Title 1"/>
          <p:cNvSpPr>
            <a:spLocks noGrp="1"/>
          </p:cNvSpPr>
          <p:nvPr>
            <p:ph type="title"/>
          </p:nvPr>
        </p:nvSpPr>
        <p:spPr>
          <a:xfrm>
            <a:off x="457200" y="304800"/>
            <a:ext cx="6216650" cy="808038"/>
          </a:xfrm>
        </p:spPr>
        <p:txBody>
          <a:bodyPr/>
          <a:lstStyle/>
          <a:p>
            <a:pPr eaLnBrk="1" hangingPunct="1"/>
            <a:r>
              <a:rPr lang="en-US" sz="2800" dirty="0" smtClean="0"/>
              <a:t>Creating and publishing Virtual Components</a:t>
            </a:r>
            <a:endParaRPr lang="en-US" sz="2800" i="1" dirty="0" smtClean="0"/>
          </a:p>
        </p:txBody>
      </p:sp>
      <p:pic>
        <p:nvPicPr>
          <p:cNvPr id="1026" name="Picture 2"/>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2362200" y="3429000"/>
            <a:ext cx="5333314" cy="2590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The basic workflow for creating and publishing a virtual assembly in the unmanaged Solid Edge environment is:</a:t>
            </a:r>
          </a:p>
          <a:p>
            <a:pPr marL="0"/>
            <a:endParaRPr lang="en-US" sz="1800" dirty="0" smtClean="0"/>
          </a:p>
          <a:p>
            <a:pPr marL="0">
              <a:buFont typeface="Arial" pitchFamily="34" charset="0"/>
              <a:buChar char="•"/>
            </a:pPr>
            <a:r>
              <a:rPr lang="en-US" sz="1800" dirty="0" smtClean="0"/>
              <a:t>Define the virtual components you need.</a:t>
            </a:r>
          </a:p>
          <a:p>
            <a:pPr marL="0">
              <a:buFont typeface="Arial" pitchFamily="34" charset="0"/>
              <a:buChar char="•"/>
            </a:pPr>
            <a:r>
              <a:rPr lang="en-US" sz="1800" dirty="0" smtClean="0"/>
              <a:t>Add existing documents to the virtual assembly structure.</a:t>
            </a:r>
          </a:p>
          <a:p>
            <a:pPr marL="0">
              <a:buFont typeface="Arial" pitchFamily="34" charset="0"/>
              <a:buChar char="•"/>
            </a:pPr>
            <a:r>
              <a:rPr lang="en-US" sz="1800" dirty="0" smtClean="0"/>
              <a:t>Assign 2D geometry to individual virtual components.</a:t>
            </a:r>
          </a:p>
          <a:p>
            <a:pPr marL="0">
              <a:buFont typeface="Arial" pitchFamily="34" charset="0"/>
              <a:buChar char="•"/>
            </a:pPr>
            <a:r>
              <a:rPr lang="en-US" sz="1800" dirty="0" smtClean="0"/>
              <a:t>Position virtual components.</a:t>
            </a:r>
          </a:p>
          <a:p>
            <a:pPr marL="0">
              <a:buFont typeface="Arial" pitchFamily="34" charset="0"/>
              <a:buChar char="•"/>
            </a:pPr>
            <a:r>
              <a:rPr lang="en-US" sz="1800" dirty="0" smtClean="0"/>
              <a:t>Publish virtual components.</a:t>
            </a:r>
          </a:p>
          <a:p>
            <a:endParaRPr lang="en-US" sz="1800" dirty="0" smtClean="0"/>
          </a:p>
          <a:p>
            <a:pPr marL="0"/>
            <a:endParaRPr lang="en-US" sz="1800" dirty="0"/>
          </a:p>
        </p:txBody>
      </p:sp>
      <p:sp>
        <p:nvSpPr>
          <p:cNvPr id="4099" name="Title 1"/>
          <p:cNvSpPr>
            <a:spLocks noGrp="1"/>
          </p:cNvSpPr>
          <p:nvPr>
            <p:ph type="title"/>
          </p:nvPr>
        </p:nvSpPr>
        <p:spPr>
          <a:xfrm>
            <a:off x="457200" y="304800"/>
            <a:ext cx="7696200" cy="838200"/>
          </a:xfrm>
        </p:spPr>
        <p:txBody>
          <a:bodyPr/>
          <a:lstStyle/>
          <a:p>
            <a:r>
              <a:rPr lang="en-US" sz="2800" dirty="0" smtClean="0"/>
              <a:t>Virtual components in Solid Edge</a:t>
            </a:r>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The Virtual Component Structure Editor command defines the assembly structure for a new design project in an unmanaged environment. When you click the Virtual Component Structure Editor command, the Virtual Component Structure Editor dialog box is displayed.</a:t>
            </a:r>
          </a:p>
          <a:p>
            <a:pPr marL="0"/>
            <a:endParaRPr lang="en-US" sz="1800" dirty="0" smtClean="0"/>
          </a:p>
          <a:p>
            <a:pPr marL="0"/>
            <a:r>
              <a:rPr lang="en-US" sz="1800" dirty="0" smtClean="0"/>
              <a:t>The Virtual Component Structure Editor defines the name and document type for new virtual components, and allows you to drag any existing Solid Edge documents into the virtual assembly structure.</a:t>
            </a:r>
          </a:p>
          <a:p>
            <a:pPr marL="0"/>
            <a:endParaRPr lang="en-US" sz="1800" dirty="0" smtClean="0"/>
          </a:p>
          <a:p>
            <a:pPr marL="0"/>
            <a:endParaRPr lang="en-US" sz="1800" dirty="0"/>
          </a:p>
        </p:txBody>
      </p:sp>
      <p:sp>
        <p:nvSpPr>
          <p:cNvPr id="4099" name="Title 1"/>
          <p:cNvSpPr>
            <a:spLocks noGrp="1"/>
          </p:cNvSpPr>
          <p:nvPr>
            <p:ph type="title"/>
          </p:nvPr>
        </p:nvSpPr>
        <p:spPr>
          <a:xfrm>
            <a:off x="457200" y="304800"/>
            <a:ext cx="6216650" cy="808038"/>
          </a:xfrm>
        </p:spPr>
        <p:txBody>
          <a:bodyPr/>
          <a:lstStyle/>
          <a:p>
            <a:r>
              <a:rPr lang="en-US" sz="2800" dirty="0" smtClean="0"/>
              <a:t>Defining the assembly structure</a:t>
            </a: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dirty="0" smtClean="0"/>
              <a:t>You use the right pane on the Virtual Component Structure Editor to define virtual components and organize the assembly structure. The Component Type options on the right pane of the Virtual Component Structure Editor define the document type for new virtual components: </a:t>
            </a:r>
          </a:p>
          <a:p>
            <a:pPr marL="0"/>
            <a:endParaRPr lang="en-US" dirty="0" smtClean="0"/>
          </a:p>
          <a:p>
            <a:pPr lvl="1"/>
            <a:r>
              <a:rPr lang="en-US" dirty="0" smtClean="0"/>
              <a:t>Assembly components</a:t>
            </a:r>
          </a:p>
          <a:p>
            <a:pPr lvl="1"/>
            <a:r>
              <a:rPr lang="en-US" dirty="0" smtClean="0"/>
              <a:t>Part components</a:t>
            </a:r>
          </a:p>
          <a:p>
            <a:pPr lvl="1"/>
            <a:r>
              <a:rPr lang="en-US" dirty="0" smtClean="0"/>
              <a:t>Sheet metal components</a:t>
            </a:r>
          </a:p>
          <a:p>
            <a:pPr lvl="1"/>
            <a:endParaRPr lang="en-US" dirty="0" smtClean="0"/>
          </a:p>
          <a:p>
            <a:pPr marL="0"/>
            <a:r>
              <a:rPr lang="en-US" dirty="0" smtClean="0"/>
              <a:t>The Name option assigns a name to the virtual component you are creating. You can select a default name from the list, or type the name you want in the Name box. </a:t>
            </a:r>
          </a:p>
          <a:p>
            <a:pPr marL="0"/>
            <a:endParaRPr lang="en-US" sz="1800" dirty="0"/>
          </a:p>
        </p:txBody>
      </p:sp>
      <p:sp>
        <p:nvSpPr>
          <p:cNvPr id="4099" name="Title 1"/>
          <p:cNvSpPr>
            <a:spLocks noGrp="1"/>
          </p:cNvSpPr>
          <p:nvPr>
            <p:ph type="title"/>
          </p:nvPr>
        </p:nvSpPr>
        <p:spPr>
          <a:xfrm>
            <a:off x="457200" y="304800"/>
            <a:ext cx="6216650" cy="808038"/>
          </a:xfrm>
        </p:spPr>
        <p:txBody>
          <a:bodyPr/>
          <a:lstStyle/>
          <a:p>
            <a:r>
              <a:rPr lang="en-US" sz="2800" dirty="0" smtClean="0"/>
              <a:t>Defining new virtual components</a:t>
            </a:r>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You can also place existing Solid Edge documents into the assembly structure using the Virtual Component Structure Editor dialog box. </a:t>
            </a:r>
          </a:p>
          <a:p>
            <a:pPr marL="0"/>
            <a:endParaRPr lang="en-US" sz="1800" dirty="0" smtClean="0"/>
          </a:p>
          <a:p>
            <a:pPr marL="0"/>
            <a:r>
              <a:rPr lang="en-US" sz="1800" dirty="0" smtClean="0"/>
              <a:t>The left pane on the Virtual Component Structure Editor dialog box browses to and selects existing documents on your computer or another computer on your network. If you are working in </a:t>
            </a:r>
            <a:r>
              <a:rPr lang="en-US" sz="1800" dirty="0" err="1" smtClean="0"/>
              <a:t>Teamcenter</a:t>
            </a:r>
            <a:r>
              <a:rPr lang="en-US" sz="1800" dirty="0" smtClean="0"/>
              <a:t> mode, you can select existing documents from your </a:t>
            </a:r>
            <a:r>
              <a:rPr lang="en-US" sz="1800" dirty="0" err="1" smtClean="0"/>
              <a:t>Teamcenter</a:t>
            </a:r>
            <a:r>
              <a:rPr lang="en-US" sz="1800" dirty="0" smtClean="0"/>
              <a:t> database.</a:t>
            </a:r>
          </a:p>
          <a:p>
            <a:pPr marL="0"/>
            <a:endParaRPr lang="en-US" sz="1800" dirty="0" smtClean="0"/>
          </a:p>
          <a:p>
            <a:pPr marL="0"/>
            <a:r>
              <a:rPr lang="en-US" sz="1800" dirty="0" smtClean="0"/>
              <a:t>You can place an existing document into the virtual assembly structure in one of two ways: as a pre-defined component or as a real component.</a:t>
            </a:r>
            <a:endParaRPr lang="en-US" sz="1800" dirty="0"/>
          </a:p>
        </p:txBody>
      </p:sp>
      <p:sp>
        <p:nvSpPr>
          <p:cNvPr id="4099" name="Title 1"/>
          <p:cNvSpPr>
            <a:spLocks noGrp="1"/>
          </p:cNvSpPr>
          <p:nvPr>
            <p:ph type="title"/>
          </p:nvPr>
        </p:nvSpPr>
        <p:spPr>
          <a:xfrm>
            <a:off x="457200" y="304800"/>
            <a:ext cx="6216650" cy="808038"/>
          </a:xfrm>
        </p:spPr>
        <p:txBody>
          <a:bodyPr/>
          <a:lstStyle/>
          <a:p>
            <a:r>
              <a:rPr lang="en-US" sz="2800" dirty="0" smtClean="0"/>
              <a:t>Adding existing documents to the virtual structure</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lvl="1">
              <a:buNone/>
            </a:pPr>
            <a:r>
              <a:rPr lang="en-US" dirty="0" smtClean="0"/>
              <a:t>Pre-defined components are virtual components that are based on an existing document. You cannot place 3D geometry using a pre-defined component, but you can create 2D geometry in the parent document (A), then position the 2D geometry in the assembly sketch (B). You can reuse existing documents in new design projects without the overhead of 3D geometry.</a:t>
            </a:r>
          </a:p>
          <a:p>
            <a:pPr marL="0"/>
            <a:endParaRPr lang="en-US" sz="1800" dirty="0" smtClean="0"/>
          </a:p>
          <a:p>
            <a:pPr marL="0"/>
            <a:endParaRPr lang="en-US" sz="1800" dirty="0" smtClean="0"/>
          </a:p>
          <a:p>
            <a:pPr marL="0"/>
            <a:endParaRPr lang="en-US" sz="1800" dirty="0"/>
          </a:p>
        </p:txBody>
      </p:sp>
      <p:sp>
        <p:nvSpPr>
          <p:cNvPr id="4099" name="Title 1"/>
          <p:cNvSpPr>
            <a:spLocks noGrp="1"/>
          </p:cNvSpPr>
          <p:nvPr>
            <p:ph type="title"/>
          </p:nvPr>
        </p:nvSpPr>
        <p:spPr>
          <a:xfrm>
            <a:off x="457200" y="304800"/>
            <a:ext cx="6216650" cy="808038"/>
          </a:xfrm>
        </p:spPr>
        <p:txBody>
          <a:bodyPr/>
          <a:lstStyle/>
          <a:p>
            <a:pPr lvl="1"/>
            <a:r>
              <a:rPr lang="en-US" sz="3200" dirty="0" smtClean="0"/>
              <a:t>Pre-defined components</a:t>
            </a:r>
            <a:endParaRPr lang="en-US" sz="3200" dirty="0"/>
          </a:p>
        </p:txBody>
      </p:sp>
      <p:pic>
        <p:nvPicPr>
          <p:cNvPr id="2050" name="Picture 2"/>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2971800" y="3276600"/>
            <a:ext cx="3343275" cy="2390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lvl="1">
              <a:buNone/>
            </a:pPr>
            <a:r>
              <a:rPr lang="en-US" dirty="0" smtClean="0"/>
              <a:t>When you clear the Add As Real Component option on the Virtual Component Structure Editor, then drag an existing component into the right pane of the structure editor, the component is placed as a pre-defined component. If you want to add the document to a virtual subassembly, position the cursor over the virtual subassembly when dropping the pre-defined component.</a:t>
            </a:r>
          </a:p>
          <a:p>
            <a:pPr marL="0" lvl="1">
              <a:buNone/>
            </a:pPr>
            <a:endParaRPr lang="en-US" dirty="0" smtClean="0"/>
          </a:p>
          <a:p>
            <a:pPr marL="0" lvl="1">
              <a:buNone/>
            </a:pPr>
            <a:r>
              <a:rPr lang="en-US" dirty="0" smtClean="0"/>
              <a:t>Pre-defined components are typically purchased or released parts that are not subject to significant changes.</a:t>
            </a:r>
          </a:p>
          <a:p>
            <a:pPr marL="0"/>
            <a:endParaRPr lang="en-US" sz="1800" dirty="0" smtClean="0"/>
          </a:p>
          <a:p>
            <a:pPr marL="0"/>
            <a:endParaRPr lang="en-US" sz="1800" dirty="0" smtClean="0"/>
          </a:p>
          <a:p>
            <a:pPr marL="0"/>
            <a:endParaRPr lang="en-US" sz="1800" dirty="0"/>
          </a:p>
        </p:txBody>
      </p:sp>
      <p:sp>
        <p:nvSpPr>
          <p:cNvPr id="4099" name="Title 1"/>
          <p:cNvSpPr>
            <a:spLocks noGrp="1"/>
          </p:cNvSpPr>
          <p:nvPr>
            <p:ph type="title"/>
          </p:nvPr>
        </p:nvSpPr>
        <p:spPr>
          <a:xfrm>
            <a:off x="457200" y="304800"/>
            <a:ext cx="6216650" cy="808038"/>
          </a:xfrm>
        </p:spPr>
        <p:txBody>
          <a:bodyPr/>
          <a:lstStyle/>
          <a:p>
            <a:pPr lvl="1"/>
            <a:r>
              <a:rPr lang="en-US" sz="3200" dirty="0" smtClean="0"/>
              <a:t>Pre-defined components</a:t>
            </a:r>
            <a:endParaRPr lang="en-US"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lvl="1">
              <a:buNone/>
            </a:pPr>
            <a:r>
              <a:rPr lang="en-US" dirty="0" smtClean="0"/>
              <a:t>When you set the Add As Real Component option on the Virtual Component Structure Editor before you drag an existing document into the virtual assembly structure, the 3D geometry associated with the component is added to the assembly. When this option is set you can only place the component in the top-level assembly. </a:t>
            </a:r>
          </a:p>
          <a:p>
            <a:pPr marL="0" lvl="1">
              <a:buNone/>
            </a:pPr>
            <a:endParaRPr lang="en-US" dirty="0" smtClean="0"/>
          </a:p>
          <a:p>
            <a:pPr marL="0" lvl="1">
              <a:buNone/>
            </a:pPr>
            <a:r>
              <a:rPr lang="en-US" dirty="0" smtClean="0"/>
              <a:t>The component is placed in the assembly hidden, with no relationships applied, and is oriented in the assembly by aligning the base reference planes of the component with the base reference planes in the assembly. </a:t>
            </a:r>
          </a:p>
          <a:p>
            <a:pPr marL="0" lvl="1">
              <a:buNone/>
            </a:pPr>
            <a:endParaRPr lang="en-US" dirty="0" smtClean="0"/>
          </a:p>
          <a:p>
            <a:pPr marL="0" lvl="1">
              <a:buNone/>
            </a:pPr>
            <a:r>
              <a:rPr lang="en-US" dirty="0" smtClean="0"/>
              <a:t>You can position the real component within the assembly sketch using assembly relationships such as mate and align, or 2D relationships and dimensions such as Connect and Distance Between.</a:t>
            </a:r>
          </a:p>
          <a:p>
            <a:pPr marL="0">
              <a:buFont typeface="Arial" pitchFamily="34" charset="0"/>
              <a:buChar char="•"/>
            </a:pPr>
            <a:endParaRPr lang="en-US" sz="1800" dirty="0" smtClean="0"/>
          </a:p>
          <a:p>
            <a:pPr marL="0"/>
            <a:endParaRPr lang="en-US" sz="1800" dirty="0" smtClean="0"/>
          </a:p>
          <a:p>
            <a:pPr marL="0"/>
            <a:endParaRPr lang="en-US" sz="1800" dirty="0"/>
          </a:p>
        </p:txBody>
      </p:sp>
      <p:sp>
        <p:nvSpPr>
          <p:cNvPr id="4099" name="Title 1"/>
          <p:cNvSpPr>
            <a:spLocks noGrp="1"/>
          </p:cNvSpPr>
          <p:nvPr>
            <p:ph type="title"/>
          </p:nvPr>
        </p:nvSpPr>
        <p:spPr>
          <a:xfrm>
            <a:off x="457200" y="304800"/>
            <a:ext cx="6216650" cy="808038"/>
          </a:xfrm>
        </p:spPr>
        <p:txBody>
          <a:bodyPr/>
          <a:lstStyle/>
          <a:p>
            <a:pPr lvl="1"/>
            <a:r>
              <a:rPr lang="en-US" sz="3200" dirty="0" smtClean="0"/>
              <a:t>Adding real components</a:t>
            </a:r>
            <a:endParaRPr lang="en-US" sz="3200"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ags/tag2.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heme/theme1.xml><?xml version="1.0" encoding="utf-8"?>
<a:theme xmlns:a="http://schemas.openxmlformats.org/drawingml/2006/main" name="Siemens_PLM_Grey_Template">
  <a:themeElements>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fontScheme name="Siemens PLM Grey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857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spPr>
      <a:bodyPr vert="horz" wrap="square" lIns="0" tIns="0" rIns="0" bIns="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1000" b="0" i="0" u="none" strike="noStrike" cap="none" normalizeH="0" baseline="0" smtClean="0">
            <a:ln>
              <a:noFill/>
            </a:ln>
            <a:solidFill>
              <a:schemeClr val="tx1"/>
            </a:solidFill>
            <a:effectLst/>
            <a:latin typeface="Arial" charset="0"/>
          </a:defRPr>
        </a:defPPr>
      </a:lstStyle>
    </a:spDef>
    <a:lnDef>
      <a:spPr bwMode="auto">
        <a:solidFill>
          <a:schemeClr val="accent1"/>
        </a:solidFill>
        <a:ln w="25400" cap="flat" cmpd="sng" algn="ctr">
          <a:solidFill>
            <a:srgbClr val="FF0000"/>
          </a:solidFill>
          <a:prstDash val="solid"/>
          <a:round/>
          <a:headEnd type="none" w="med" len="med"/>
          <a:tailEnd type="triangle"/>
        </a:ln>
        <a:effectLst>
          <a:outerShdw blurRad="50800" dist="38100" dir="2700000" algn="tl" rotWithShape="0">
            <a:prstClr val="black">
              <a:alpha val="40000"/>
            </a:prstClr>
          </a:outerShdw>
        </a:effectLst>
      </a:spPr>
      <a:bodyPr/>
      <a:lstStyle/>
    </a:lnDef>
  </a:objectDefaults>
  <a:extraClrSchemeLst>
    <a:extraClrScheme>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767CD561B52CA4E8ACB2552DF311DBD" ma:contentTypeVersion="0" ma:contentTypeDescription="Create a new document." ma:contentTypeScope="" ma:versionID="10e107eaf9d0837392c1f1a983e69498">
  <xsd:schema xmlns:xsd="http://www.w3.org/2001/XMLSchema" xmlns:p="http://schemas.microsoft.com/office/2006/metadata/properties" xmlns:ns2="56CD67F7-521B-4ECA-8ACB-2552DF311DBD" targetNamespace="http://schemas.microsoft.com/office/2006/metadata/properties" ma:root="true" ma:fieldsID="80dd823656e7c2657ada7ce637836d5a" ns2:_="">
    <xsd:import namespace="56CD67F7-521B-4ECA-8ACB-2552DF311DBD"/>
    <xsd:element name="properties">
      <xsd:complexType>
        <xsd:sequence>
          <xsd:element name="documentManagement">
            <xsd:complexType>
              <xsd:all>
                <xsd:element ref="ns2:Parent_x0020_ID" minOccurs="0"/>
                <xsd:element ref="ns2:Parent_x0020_Type"/>
                <xsd:element ref="ns2:Document_x0020_ID"/>
                <xsd:element ref="ns2:Rev"/>
                <xsd:element ref="ns2:Description0"/>
                <xsd:element ref="ns2:Document_x0020_Type"/>
                <xsd:element ref="ns2:SE_x0020_Release"/>
              </xsd:all>
            </xsd:complexType>
          </xsd:element>
        </xsd:sequence>
      </xsd:complexType>
    </xsd:element>
  </xsd:schema>
  <xsd:schema xmlns:xsd="http://www.w3.org/2001/XMLSchema" xmlns:dms="http://schemas.microsoft.com/office/2006/documentManagement/types" targetNamespace="56CD67F7-521B-4ECA-8ACB-2552DF311DBD" elementFormDefault="qualified">
    <xsd:import namespace="http://schemas.microsoft.com/office/2006/documentManagement/types"/>
    <xsd:element name="Parent_x0020_ID" ma:index="8" nillable="true" ma:displayName="Parent ID" ma:internalName="Parent_x0020_ID">
      <xsd:simpleType>
        <xsd:restriction base="dms:Number"/>
      </xsd:simpleType>
    </xsd:element>
    <xsd:element name="Parent_x0020_Type" ma:index="9" ma:displayName="Parent Type" ma:format="Dropdown" ma:internalName="Parent_x0020_Type">
      <xsd:simpleType>
        <xsd:restriction base="dms:Choice">
          <xsd:enumeration value="None"/>
          <xsd:enumeration value="Task"/>
          <xsd:enumeration value="Project"/>
          <xsd:enumeration value="Theme"/>
          <xsd:enumeration value="Release"/>
        </xsd:restriction>
      </xsd:simpleType>
    </xsd:element>
    <xsd:element name="Document_x0020_ID" ma:index="10" ma:displayName="Document ID" ma:decimals="0" ma:internalName="Document_x0020_ID">
      <xsd:simpleType>
        <xsd:restriction base="dms:Number"/>
      </xsd:simpleType>
    </xsd:element>
    <xsd:element name="Rev" ma:index="11" ma:displayName="Rev" ma:decimals="0" ma:internalName="Rev">
      <xsd:simpleType>
        <xsd:restriction base="dms:Number"/>
      </xsd:simpleType>
    </xsd:element>
    <xsd:element name="Description0" ma:index="12" ma:displayName="Description" ma:internalName="Description0">
      <xsd:simpleType>
        <xsd:restriction base="dms:Note"/>
      </xsd:simpleType>
    </xsd:element>
    <xsd:element name="Document_x0020_Type" ma:index="13" ma:displayName="Document Type" ma:format="Dropdown" ma:internalName="Document_x0020_Type">
      <xsd:simpleType>
        <xsd:restriction base="dms:Choice">
          <xsd:enumeration value="Plan-Concept"/>
          <xsd:enumeration value="Plan-CmdSpec"/>
          <xsd:enumeration value="Plan-ReqSpec"/>
          <xsd:enumeration value="Plan-EnvSpec"/>
          <xsd:enumeration value="Plan-UIQC"/>
          <xsd:enumeration value="Plan-UseTestPlan"/>
          <xsd:enumeration value="Plan-UseReport"/>
          <xsd:enumeration value="Plan-OvrSpec"/>
          <xsd:enumeration value="Dev-DgnSpec"/>
          <xsd:enumeration value="Dev-APISpec"/>
          <xsd:enumeration value="Dev-TechNote"/>
          <xsd:enumeration value="Cert-TestPlan"/>
          <xsd:enumeration value="Cert-Testcase"/>
          <xsd:enumeration value="Cert-ATPResults"/>
          <xsd:enumeration value="Cert-BetaReport"/>
          <xsd:enumeration value="Release"/>
          <xsd:enumeration value="Review"/>
          <xsd:enumeration value="Template"/>
          <xsd:enumeration value="Commitment"/>
        </xsd:restriction>
      </xsd:simpleType>
    </xsd:element>
    <xsd:element name="SE_x0020_Release" ma:index="14" ma:displayName="SE Release" ma:default="" ma:format="Dropdown" ma:internalName="SE_x0020_Release">
      <xsd:simpleType>
        <xsd:restriction base="dms:Choice">
          <xsd:enumeration value="None"/>
          <xsd:enumeration value="V103"/>
          <xsd:enumeration value="V102"/>
          <xsd:enumeration value="V21"/>
          <xsd:enumeration value="V20"/>
          <xsd:enumeration value="V19"/>
          <xsd:enumeration value="V18"/>
          <xsd:enumeration value="V17"/>
          <xsd:enumeration value="V16"/>
          <xsd:enumeration value="V15"/>
          <xsd:enumeration value="V14"/>
          <xsd:enumeration value="V12"/>
          <xsd:enumeration value="V11"/>
          <xsd:enumeration value="V10"/>
          <xsd:enumeration value="Futur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LongProperties xmlns="http://schemas.microsoft.com/office/2006/metadata/longProperties"/>
</file>

<file path=customXml/item4.xml><?xml version="1.0" encoding="utf-8"?>
<p:properties xmlns:p="http://schemas.microsoft.com/office/2006/metadata/properties" xmlns:xsi="http://www.w3.org/2001/XMLSchema-instance">
  <documentManagement>
    <Document_x0020_ID xmlns="56CD67F7-521B-4ECA-8ACB-2552DF311DBD"/>
    <Parent_x0020_ID xmlns="56CD67F7-521B-4ECA-8ACB-2552DF311DBD" xsi:nil="true"/>
    <Description0 xmlns="56CD67F7-521B-4ECA-8ACB-2552DF311DBD">Solid Edge Training - Constructing procedural features</Description0>
    <Parent_x0020_Type xmlns="56CD67F7-521B-4ECA-8ACB-2552DF311DBD">Release</Parent_x0020_Type>
    <SE_x0020_Release xmlns="56CD67F7-521B-4ECA-8ACB-2552DF311DBD">V103</SE_x0020_Release>
    <Document_x0020_Type xmlns="56CD67F7-521B-4ECA-8ACB-2552DF311DBD">Release</Document_x0020_Type>
    <Rev xmlns="56CD67F7-521B-4ECA-8ACB-2552DF311DBD">1</Rev>
  </documentManagement>
</p:properties>
</file>

<file path=customXml/itemProps1.xml><?xml version="1.0" encoding="utf-8"?>
<ds:datastoreItem xmlns:ds="http://schemas.openxmlformats.org/officeDocument/2006/customXml" ds:itemID="{072BBDA4-B85B-4330-A420-3A23C18FAB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CD67F7-521B-4ECA-8ACB-2552DF311DBD"/>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3EA8FBD1-1A24-411A-80C5-187D747F34A3}">
  <ds:schemaRefs>
    <ds:schemaRef ds:uri="http://schemas.microsoft.com/sharepoint/v3/contenttype/forms"/>
  </ds:schemaRefs>
</ds:datastoreItem>
</file>

<file path=customXml/itemProps3.xml><?xml version="1.0" encoding="utf-8"?>
<ds:datastoreItem xmlns:ds="http://schemas.openxmlformats.org/officeDocument/2006/customXml" ds:itemID="{2A7D46F4-7B95-4701-823E-869469091AC0}">
  <ds:schemaRefs>
    <ds:schemaRef ds:uri="http://schemas.microsoft.com/office/2006/metadata/longProperties"/>
  </ds:schemaRefs>
</ds:datastoreItem>
</file>

<file path=customXml/itemProps4.xml><?xml version="1.0" encoding="utf-8"?>
<ds:datastoreItem xmlns:ds="http://schemas.openxmlformats.org/officeDocument/2006/customXml" ds:itemID="{0035C548-D4C6-4EFA-BB7B-ECC8F7477B5B}">
  <ds:schemaRefs>
    <ds:schemaRef ds:uri="http://schemas.microsoft.com/office/2006/metadata/properties"/>
    <ds:schemaRef ds:uri="56CD67F7-521B-4ECA-8ACB-2552DF311DBD"/>
  </ds:schemaRefs>
</ds:datastoreItem>
</file>

<file path=docProps/app.xml><?xml version="1.0" encoding="utf-8"?>
<Properties xmlns="http://schemas.openxmlformats.org/officeDocument/2006/extended-properties" xmlns:vt="http://schemas.openxmlformats.org/officeDocument/2006/docPropsVTypes">
  <Template>Siemens_PLM_Grey_Template</Template>
  <TotalTime>13905</TotalTime>
  <Words>1284</Words>
  <Application>Microsoft Office PowerPoint</Application>
  <PresentationFormat>On-screen Show (4:3)</PresentationFormat>
  <Paragraphs>104</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Siemens_PLM_Grey_Template</vt:lpstr>
      <vt:lpstr>Solid Edge ST4 Training   Virtual components in assemblies  </vt:lpstr>
      <vt:lpstr>Creating and publishing Virtual Components</vt:lpstr>
      <vt:lpstr>Virtual components in Solid Edge</vt:lpstr>
      <vt:lpstr>Defining the assembly structure</vt:lpstr>
      <vt:lpstr>Defining new virtual components</vt:lpstr>
      <vt:lpstr>Adding existing documents to the virtual structure</vt:lpstr>
      <vt:lpstr>Pre-defined components</vt:lpstr>
      <vt:lpstr>Pre-defined components</vt:lpstr>
      <vt:lpstr>Adding real components</vt:lpstr>
      <vt:lpstr>Saving the tree structure</vt:lpstr>
      <vt:lpstr>Assigning sketch geometry to Virtual Components</vt:lpstr>
      <vt:lpstr>Creating sketch geometry for pre-defined Virtual Components</vt:lpstr>
      <vt:lpstr>Positioning Virtual Components</vt:lpstr>
      <vt:lpstr>Publishing Virtual Components</vt:lpstr>
      <vt:lpstr>Publishing Virtual Components</vt:lpstr>
      <vt:lpstr>Activity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Constructing procedural features</dc:title>
  <dc:creator>Douglas C. Stainbrook</dc:creator>
  <cp:lastModifiedBy>Paul Carter</cp:lastModifiedBy>
  <cp:revision>838</cp:revision>
  <cp:lastPrinted>2005-10-17T08:52:43Z</cp:lastPrinted>
  <dcterms:created xsi:type="dcterms:W3CDTF">2008-09-25T15:14:36Z</dcterms:created>
  <dcterms:modified xsi:type="dcterms:W3CDTF">2011-07-22T22:48:56Z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