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6"/>
  </p:notesMasterIdLst>
  <p:handoutMasterIdLst>
    <p:handoutMasterId r:id="rId17"/>
  </p:handoutMasterIdLst>
  <p:sldIdLst>
    <p:sldId id="350" r:id="rId6"/>
    <p:sldId id="408" r:id="rId7"/>
    <p:sldId id="427" r:id="rId8"/>
    <p:sldId id="433" r:id="rId9"/>
    <p:sldId id="431" r:id="rId10"/>
    <p:sldId id="432" r:id="rId11"/>
    <p:sldId id="434" r:id="rId12"/>
    <p:sldId id="435" r:id="rId13"/>
    <p:sldId id="436" r:id="rId14"/>
    <p:sldId id="418" r:id="rId15"/>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1F1FE1"/>
    <a:srgbClr val="91AAAA"/>
    <a:srgbClr val="AFB9C3"/>
    <a:srgbClr val="919BA5"/>
    <a:srgbClr val="D0D3DA"/>
    <a:srgbClr val="A0B6C0"/>
    <a:srgbClr val="FFD5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1" autoAdjust="0"/>
    <p:restoredTop sz="94989" autoAdjust="0"/>
  </p:normalViewPr>
  <p:slideViewPr>
    <p:cSldViewPr>
      <p:cViewPr>
        <p:scale>
          <a:sx n="90" d="100"/>
          <a:sy n="90" d="100"/>
        </p:scale>
        <p:origin x="-9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a:t>
            </a:r>
            <a:r>
              <a:rPr lang="en-US" i="1" smtClean="0"/>
              <a:t>Edge </a:t>
            </a:r>
            <a:r>
              <a:rPr lang="en-US" i="1" smtClean="0"/>
              <a:t>ST4</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Rendering assemblies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smtClean="0"/>
              <a:t>Activity</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Activity – Rendering</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11266" name="Picture 2" descr="C:\PERFORCE_OUTPUT\selfPaced\se103\english\docs\graphics\bj\explode_render_animate\r_039.jpg"/>
          <p:cNvPicPr>
            <a:picLocks noChangeAspect="1" noChangeArrowheads="1"/>
          </p:cNvPicPr>
          <p:nvPr/>
        </p:nvPicPr>
        <p:blipFill>
          <a:blip r:embed="rId3" cstate="print"/>
          <a:srcRect/>
          <a:stretch>
            <a:fillRect/>
          </a:stretch>
        </p:blipFill>
        <p:spPr bwMode="auto">
          <a:xfrm>
            <a:off x="2286000" y="1981200"/>
            <a:ext cx="4229100" cy="42291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228600" y="1371600"/>
            <a:ext cx="8686800" cy="4953000"/>
          </a:xfrm>
        </p:spPr>
        <p:txBody>
          <a:bodyPr/>
          <a:lstStyle/>
          <a:p>
            <a:r>
              <a:rPr lang="en-US" b="1" dirty="0" smtClean="0"/>
              <a:t>Course overview</a:t>
            </a:r>
          </a:p>
          <a:p>
            <a:endParaRPr lang="en-US" b="1" dirty="0" smtClean="0"/>
          </a:p>
          <a:p>
            <a:pPr marL="0"/>
            <a:r>
              <a:rPr lang="en-US" dirty="0" smtClean="0"/>
              <a:t>The Explode-Render-Animate application within the Solid Edge assembly environment is a tool for creating different types of presentations of Solid Edge assemblies. Exploding an assembly allows you to control the movement, sequence and grouping of parts and subassemblies. Rendering a view allows you to define textures, lighting, shadows, backgrounds and other properties to create presentation style images. Motors apply movement to under constrained parts in an assembly which can be animated. Using Animation, you can combine previously created exploding sequences and custom camera movement to create animation. Each frame of the animation can be rendered to create presentation quality animations.</a:t>
            </a:r>
            <a:endParaRPr lang="en-US" sz="1800" dirty="0"/>
          </a:p>
        </p:txBody>
      </p:sp>
      <p:sp>
        <p:nvSpPr>
          <p:cNvPr id="4099" name="Title 1"/>
          <p:cNvSpPr>
            <a:spLocks noGrp="1"/>
          </p:cNvSpPr>
          <p:nvPr>
            <p:ph type="title"/>
          </p:nvPr>
        </p:nvSpPr>
        <p:spPr>
          <a:xfrm>
            <a:off x="457200" y="304800"/>
            <a:ext cx="6216650" cy="808038"/>
          </a:xfrm>
        </p:spPr>
        <p:txBody>
          <a:bodyPr/>
          <a:lstStyle/>
          <a:p>
            <a:r>
              <a:rPr lang="en-US" sz="3200" dirty="0" smtClean="0"/>
              <a:t>Rendering assemblies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endParaRPr lang="en-US" sz="1800" dirty="0" smtClean="0"/>
          </a:p>
          <a:p>
            <a:r>
              <a:rPr lang="en-US" sz="1800" b="1" dirty="0" smtClean="0"/>
              <a:t>Course overview (continued)</a:t>
            </a:r>
          </a:p>
          <a:p>
            <a:endParaRPr lang="en-US" sz="1800" dirty="0" smtClean="0"/>
          </a:p>
          <a:p>
            <a:r>
              <a:rPr lang="en-US" sz="1800" dirty="0" smtClean="0"/>
              <a:t>Once you complete the activities in this course, you will be able to:</a:t>
            </a:r>
          </a:p>
          <a:p>
            <a:pPr>
              <a:buFont typeface="Arial" pitchFamily="34" charset="0"/>
              <a:buChar char="•"/>
            </a:pPr>
            <a:r>
              <a:rPr lang="en-US" sz="1800" dirty="0" smtClean="0"/>
              <a:t>Assign material properties and textures to parts and subassemblies.</a:t>
            </a:r>
          </a:p>
          <a:p>
            <a:pPr>
              <a:buFont typeface="Arial" pitchFamily="34" charset="0"/>
              <a:buChar char="•"/>
            </a:pPr>
            <a:r>
              <a:rPr lang="en-US" sz="1800" dirty="0" smtClean="0"/>
              <a:t>Set viewing properties to change lighting, backgrounds, shadows, reflections, refractions and perspectives. </a:t>
            </a:r>
          </a:p>
          <a:p>
            <a:pPr>
              <a:buFont typeface="Arial" pitchFamily="34" charset="0"/>
              <a:buChar char="•"/>
            </a:pPr>
            <a:r>
              <a:rPr lang="en-US" sz="1800" dirty="0" smtClean="0"/>
              <a:t>Edit material properties to create different results in the final rendering. </a:t>
            </a:r>
          </a:p>
        </p:txBody>
      </p:sp>
      <p:sp>
        <p:nvSpPr>
          <p:cNvPr id="4099" name="Title 1"/>
          <p:cNvSpPr>
            <a:spLocks noGrp="1"/>
          </p:cNvSpPr>
          <p:nvPr>
            <p:ph type="title"/>
          </p:nvPr>
        </p:nvSpPr>
        <p:spPr>
          <a:xfrm>
            <a:off x="457200" y="381000"/>
            <a:ext cx="6216650" cy="808038"/>
          </a:xfrm>
        </p:spPr>
        <p:txBody>
          <a:bodyPr/>
          <a:lstStyle/>
          <a:p>
            <a:r>
              <a:rPr lang="en-US" sz="3200" dirty="0" smtClean="0"/>
              <a:t>Explode-Render-Animate</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endParaRPr lang="en-US" sz="1800" dirty="0" smtClean="0"/>
          </a:p>
          <a:p>
            <a:r>
              <a:rPr lang="en-US" sz="1800" b="1" dirty="0" smtClean="0"/>
              <a:t>Entering the Explode-Render-Animate environment (ERA)</a:t>
            </a:r>
          </a:p>
          <a:p>
            <a:endParaRPr lang="en-US" sz="1800" dirty="0" smtClean="0"/>
          </a:p>
          <a:p>
            <a:pPr marL="0"/>
            <a:r>
              <a:rPr lang="en-US" sz="1800" dirty="0" smtClean="0"/>
              <a:t>To enter the ERA environment, within an assembly, click the Tools Tab. In the Environs group, click ERA.</a:t>
            </a:r>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p:txBody>
      </p:sp>
      <p:sp>
        <p:nvSpPr>
          <p:cNvPr id="4099" name="Title 1"/>
          <p:cNvSpPr>
            <a:spLocks noGrp="1"/>
          </p:cNvSpPr>
          <p:nvPr>
            <p:ph type="title"/>
          </p:nvPr>
        </p:nvSpPr>
        <p:spPr>
          <a:xfrm>
            <a:off x="457200" y="381000"/>
            <a:ext cx="6216650" cy="808038"/>
          </a:xfrm>
        </p:spPr>
        <p:txBody>
          <a:bodyPr/>
          <a:lstStyle/>
          <a:p>
            <a:r>
              <a:rPr lang="en-US" sz="3200" dirty="0" smtClean="0"/>
              <a:t>Explode-Render-Animate</a:t>
            </a:r>
            <a:endParaRPr lang="en-US" sz="3200" dirty="0"/>
          </a:p>
        </p:txBody>
      </p:sp>
      <p:pic>
        <p:nvPicPr>
          <p:cNvPr id="1027" name="Picture 3"/>
          <p:cNvPicPr>
            <a:picLocks noChangeAspect="1" noChangeArrowheads="1"/>
          </p:cNvPicPr>
          <p:nvPr/>
        </p:nvPicPr>
        <p:blipFill>
          <a:blip r:embed="rId3" cstate="print"/>
          <a:srcRect/>
          <a:stretch>
            <a:fillRect/>
          </a:stretch>
        </p:blipFill>
        <p:spPr bwMode="auto">
          <a:xfrm>
            <a:off x="3581400" y="3200400"/>
            <a:ext cx="1285526" cy="1033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r>
              <a:rPr lang="en-US" sz="1800" dirty="0" smtClean="0"/>
              <a:t>Supported advanced rendering entities:</a:t>
            </a:r>
          </a:p>
          <a:p>
            <a:pPr>
              <a:buFont typeface="Arial" pitchFamily="34" charset="0"/>
              <a:buChar char="•"/>
            </a:pPr>
            <a:r>
              <a:rPr lang="en-US" sz="1800" dirty="0" smtClean="0"/>
              <a:t>Advanced rendering provides rendering support for these entities:</a:t>
            </a:r>
          </a:p>
          <a:p>
            <a:pPr>
              <a:buFont typeface="Arial" pitchFamily="34" charset="0"/>
              <a:buChar char="•"/>
            </a:pPr>
            <a:r>
              <a:rPr lang="en-US" sz="1800" dirty="0" smtClean="0"/>
              <a:t>Backgrounds</a:t>
            </a:r>
          </a:p>
          <a:p>
            <a:pPr>
              <a:buFont typeface="Arial" pitchFamily="34" charset="0"/>
              <a:buChar char="•"/>
            </a:pPr>
            <a:r>
              <a:rPr lang="en-US" sz="1800" dirty="0" smtClean="0"/>
              <a:t>Foregrounds</a:t>
            </a:r>
          </a:p>
          <a:p>
            <a:pPr>
              <a:buFont typeface="Arial" pitchFamily="34" charset="0"/>
              <a:buChar char="•"/>
            </a:pPr>
            <a:r>
              <a:rPr lang="en-US" sz="1800" dirty="0" smtClean="0"/>
              <a:t>Materials</a:t>
            </a:r>
          </a:p>
          <a:p>
            <a:pPr>
              <a:buFont typeface="Arial" pitchFamily="34" charset="0"/>
              <a:buChar char="•"/>
            </a:pPr>
            <a:r>
              <a:rPr lang="en-US" sz="1800" dirty="0" smtClean="0"/>
              <a:t>Environments</a:t>
            </a:r>
          </a:p>
          <a:p>
            <a:pPr>
              <a:buFont typeface="Arial" pitchFamily="34" charset="0"/>
              <a:buChar char="•"/>
            </a:pPr>
            <a:r>
              <a:rPr lang="en-US" sz="1800" dirty="0" smtClean="0"/>
              <a:t>Lighting Studios</a:t>
            </a:r>
          </a:p>
          <a:p>
            <a:pPr>
              <a:buFont typeface="Arial" pitchFamily="34" charset="0"/>
              <a:buChar char="•"/>
            </a:pPr>
            <a:r>
              <a:rPr lang="en-US" sz="1800" dirty="0" smtClean="0"/>
              <a:t>Render Mode</a:t>
            </a:r>
          </a:p>
          <a:p>
            <a:pPr>
              <a:buFont typeface="Arial" pitchFamily="34" charset="0"/>
              <a:buChar char="•"/>
            </a:pPr>
            <a:r>
              <a:rPr lang="en-US" sz="1800" dirty="0" smtClean="0"/>
              <a:t>Scenery</a:t>
            </a:r>
          </a:p>
          <a:p>
            <a:pPr marL="320040">
              <a:buFont typeface="Arial" pitchFamily="34" charset="0"/>
              <a:buChar char="•"/>
            </a:pPr>
            <a:endParaRPr lang="en-US" sz="1800" dirty="0" smtClean="0"/>
          </a:p>
        </p:txBody>
      </p:sp>
      <p:sp>
        <p:nvSpPr>
          <p:cNvPr id="4099" name="Title 1"/>
          <p:cNvSpPr>
            <a:spLocks noGrp="1"/>
          </p:cNvSpPr>
          <p:nvPr>
            <p:ph type="title"/>
          </p:nvPr>
        </p:nvSpPr>
        <p:spPr>
          <a:xfrm>
            <a:off x="457200" y="304800"/>
            <a:ext cx="6216650" cy="808038"/>
          </a:xfrm>
        </p:spPr>
        <p:txBody>
          <a:bodyPr/>
          <a:lstStyle/>
          <a:p>
            <a:r>
              <a:rPr lang="en-US" sz="3200" dirty="0" smtClean="0"/>
              <a:t>Rendering</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r>
              <a:rPr lang="en-US" b="1" dirty="0" smtClean="0"/>
              <a:t>Activating advanced rendering</a:t>
            </a:r>
          </a:p>
          <a:p>
            <a:endParaRPr lang="en-US" dirty="0" smtClean="0"/>
          </a:p>
          <a:p>
            <a:pPr marL="0"/>
            <a:r>
              <a:rPr lang="en-US" dirty="0" smtClean="0"/>
              <a:t>Advanced rendering is activated automatically when you click the Render Scene and Render Area. When you click these commands, two new tabs are added to </a:t>
            </a:r>
            <a:r>
              <a:rPr lang="en-US" dirty="0" err="1" smtClean="0"/>
              <a:t>PathFinder</a:t>
            </a:r>
            <a:r>
              <a:rPr lang="en-US" dirty="0" smtClean="0"/>
              <a:t> automatically.</a:t>
            </a:r>
          </a:p>
          <a:p>
            <a:pPr marL="0"/>
            <a:endParaRPr lang="en-US" dirty="0" smtClean="0"/>
          </a:p>
          <a:p>
            <a:pPr marL="0">
              <a:buFont typeface="Arial" pitchFamily="34" charset="0"/>
              <a:buChar char="•"/>
            </a:pPr>
            <a:r>
              <a:rPr lang="en-US" dirty="0" smtClean="0"/>
              <a:t>The sessions entity tab</a:t>
            </a:r>
          </a:p>
          <a:p>
            <a:pPr marL="0">
              <a:buFont typeface="Arial" pitchFamily="34" charset="0"/>
              <a:buChar char="•"/>
            </a:pPr>
            <a:r>
              <a:rPr lang="en-US" dirty="0" smtClean="0"/>
              <a:t>The predefined archives tab</a:t>
            </a:r>
            <a:endParaRPr lang="en-US" dirty="0"/>
          </a:p>
        </p:txBody>
      </p:sp>
      <p:sp>
        <p:nvSpPr>
          <p:cNvPr id="4099" name="Title 1"/>
          <p:cNvSpPr>
            <a:spLocks noGrp="1"/>
          </p:cNvSpPr>
          <p:nvPr>
            <p:ph type="title"/>
          </p:nvPr>
        </p:nvSpPr>
        <p:spPr>
          <a:xfrm>
            <a:off x="457200" y="304800"/>
            <a:ext cx="6216650" cy="808038"/>
          </a:xfrm>
        </p:spPr>
        <p:txBody>
          <a:bodyPr/>
          <a:lstStyle/>
          <a:p>
            <a:r>
              <a:rPr lang="en-US" sz="3200" dirty="0" smtClean="0"/>
              <a:t>Rendering</a:t>
            </a:r>
            <a:endParaRPr lang="en-US"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r>
              <a:rPr lang="en-US" b="1" dirty="0" smtClean="0"/>
              <a:t>Session entities tab</a:t>
            </a:r>
          </a:p>
          <a:p>
            <a:endParaRPr lang="en-US" dirty="0" smtClean="0"/>
          </a:p>
          <a:p>
            <a:pPr marL="0"/>
            <a:r>
              <a:rPr lang="en-US" dirty="0" smtClean="0"/>
              <a:t>The Session Entities tab displays the name of the active assembly, along with a tree structure that shows you the entities that are applied to the assembly. You can right-click an entity to display a shortcut menu to:</a:t>
            </a:r>
          </a:p>
          <a:p>
            <a:pPr marL="0"/>
            <a:r>
              <a:rPr lang="en-US" dirty="0" smtClean="0"/>
              <a:t> </a:t>
            </a:r>
          </a:p>
          <a:p>
            <a:pPr lvl="1"/>
            <a:r>
              <a:rPr lang="en-US" dirty="0" smtClean="0"/>
              <a:t>Edit the properties of an entity as the basis for creating a new entity.</a:t>
            </a:r>
          </a:p>
          <a:p>
            <a:pPr lvl="1"/>
            <a:r>
              <a:rPr lang="en-US" dirty="0" smtClean="0"/>
              <a:t>Detach (remove) a material that you have applied to the model.</a:t>
            </a:r>
          </a:p>
          <a:p>
            <a:pPr lvl="1"/>
            <a:r>
              <a:rPr lang="en-US" dirty="0" smtClean="0"/>
              <a:t>Cut, copy, and paste an entity.</a:t>
            </a:r>
          </a:p>
          <a:p>
            <a:pPr lvl="1"/>
            <a:r>
              <a:rPr lang="en-US" dirty="0" smtClean="0"/>
              <a:t>Rename an entity you created.</a:t>
            </a:r>
            <a:endParaRPr lang="en-US" dirty="0"/>
          </a:p>
        </p:txBody>
      </p:sp>
      <p:sp>
        <p:nvSpPr>
          <p:cNvPr id="4099" name="Title 1"/>
          <p:cNvSpPr>
            <a:spLocks noGrp="1"/>
          </p:cNvSpPr>
          <p:nvPr>
            <p:ph type="title"/>
          </p:nvPr>
        </p:nvSpPr>
        <p:spPr>
          <a:xfrm>
            <a:off x="457200" y="304800"/>
            <a:ext cx="6216650" cy="808038"/>
          </a:xfrm>
        </p:spPr>
        <p:txBody>
          <a:bodyPr/>
          <a:lstStyle/>
          <a:p>
            <a:r>
              <a:rPr lang="en-US" sz="3200" dirty="0" smtClean="0"/>
              <a:t>Rendering</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r>
              <a:rPr lang="en-US" b="1" dirty="0" smtClean="0"/>
              <a:t>Predefined archives tab</a:t>
            </a:r>
          </a:p>
          <a:p>
            <a:endParaRPr lang="en-US" dirty="0" smtClean="0"/>
          </a:p>
          <a:p>
            <a:pPr marL="0"/>
            <a:r>
              <a:rPr lang="en-US" dirty="0" smtClean="0"/>
              <a:t>The Predefined Archives tab displays a list of folders that contain predefined entities, such as backgrounds, foregrounds, and materials. You can right-click an entity to display a shortcut menu to: </a:t>
            </a:r>
          </a:p>
          <a:p>
            <a:pPr marL="0" lvl="1">
              <a:buFont typeface="Arial" pitchFamily="34" charset="0"/>
              <a:buChar char="•"/>
            </a:pPr>
            <a:r>
              <a:rPr lang="en-US" dirty="0" smtClean="0">
                <a:ea typeface="+mn-ea"/>
                <a:cs typeface="+mn-cs"/>
              </a:rPr>
              <a:t>Create a new archive folder or advanced rendering entity.</a:t>
            </a:r>
          </a:p>
          <a:p>
            <a:pPr marL="0" lvl="1">
              <a:buFont typeface="Arial" pitchFamily="34" charset="0"/>
              <a:buChar char="•"/>
            </a:pPr>
            <a:r>
              <a:rPr lang="en-US" dirty="0" smtClean="0">
                <a:ea typeface="+mn-ea"/>
                <a:cs typeface="+mn-cs"/>
              </a:rPr>
              <a:t>Apply an entity to the model.</a:t>
            </a:r>
          </a:p>
          <a:p>
            <a:pPr marL="0" lvl="1">
              <a:buFont typeface="Arial" pitchFamily="34" charset="0"/>
              <a:buChar char="•"/>
            </a:pPr>
            <a:r>
              <a:rPr lang="en-US" dirty="0" smtClean="0">
                <a:ea typeface="+mn-ea"/>
                <a:cs typeface="+mn-cs"/>
              </a:rPr>
              <a:t>Cut, copy, and paste an entity.</a:t>
            </a:r>
          </a:p>
          <a:p>
            <a:pPr marL="0" lvl="1">
              <a:buFont typeface="Arial" pitchFamily="34" charset="0"/>
              <a:buChar char="•"/>
            </a:pPr>
            <a:r>
              <a:rPr lang="en-US" dirty="0" smtClean="0">
                <a:ea typeface="+mn-ea"/>
                <a:cs typeface="+mn-cs"/>
              </a:rPr>
              <a:t>Rename an entity you created.</a:t>
            </a:r>
          </a:p>
          <a:p>
            <a:pPr marL="0" lvl="1">
              <a:buFont typeface="Arial" pitchFamily="34" charset="0"/>
              <a:buChar char="•"/>
            </a:pPr>
            <a:endParaRPr lang="en-US" dirty="0" smtClean="0">
              <a:ea typeface="+mn-ea"/>
              <a:cs typeface="+mn-cs"/>
            </a:endParaRPr>
          </a:p>
          <a:p>
            <a:pPr marL="0" lvl="1">
              <a:buNone/>
            </a:pPr>
            <a:r>
              <a:rPr lang="en-US" dirty="0" smtClean="0">
                <a:ea typeface="+mn-ea"/>
                <a:cs typeface="+mn-cs"/>
              </a:rPr>
              <a:t>A toolbar on the Predefined Archives page contains commands used to create, save, open, close, and import customized entities in user-defined archive folders. </a:t>
            </a:r>
            <a:endParaRPr lang="en-US" dirty="0"/>
          </a:p>
        </p:txBody>
      </p:sp>
      <p:sp>
        <p:nvSpPr>
          <p:cNvPr id="4099" name="Title 1"/>
          <p:cNvSpPr>
            <a:spLocks noGrp="1"/>
          </p:cNvSpPr>
          <p:nvPr>
            <p:ph type="title"/>
          </p:nvPr>
        </p:nvSpPr>
        <p:spPr>
          <a:xfrm>
            <a:off x="457200" y="304800"/>
            <a:ext cx="6216650" cy="808038"/>
          </a:xfrm>
        </p:spPr>
        <p:txBody>
          <a:bodyPr/>
          <a:lstStyle/>
          <a:p>
            <a:r>
              <a:rPr lang="en-US" sz="3200" dirty="0" smtClean="0"/>
              <a:t>Rendering</a:t>
            </a:r>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r>
              <a:rPr lang="en-US" b="1" dirty="0" smtClean="0"/>
              <a:t>Adding a user defined entity to the predefined archives</a:t>
            </a:r>
          </a:p>
          <a:p>
            <a:endParaRPr lang="en-US" dirty="0" smtClean="0"/>
          </a:p>
          <a:p>
            <a:pPr marL="0"/>
            <a:r>
              <a:rPr lang="en-US" dirty="0" smtClean="0"/>
              <a:t>Any material, color, background, light, or scene that you want to customize needs to be applied to the assembly first, and then modified within the Session Entities tab to look the way you want it to. When you have adjusted the parameters of an entity so that it looks good on the model, you then copy the entity from the Session Entities page to a user-defined entity archive on the Predefined Archives page on </a:t>
            </a:r>
            <a:r>
              <a:rPr lang="en-US" dirty="0" err="1" smtClean="0"/>
              <a:t>PathFinder</a:t>
            </a:r>
            <a:r>
              <a:rPr lang="en-US" dirty="0" smtClean="0"/>
              <a:t>. </a:t>
            </a:r>
            <a:endParaRPr lang="en-US" dirty="0"/>
          </a:p>
        </p:txBody>
      </p:sp>
      <p:sp>
        <p:nvSpPr>
          <p:cNvPr id="4099" name="Title 1"/>
          <p:cNvSpPr>
            <a:spLocks noGrp="1"/>
          </p:cNvSpPr>
          <p:nvPr>
            <p:ph type="title"/>
          </p:nvPr>
        </p:nvSpPr>
        <p:spPr>
          <a:xfrm>
            <a:off x="457200" y="304800"/>
            <a:ext cx="6216650" cy="808038"/>
          </a:xfrm>
        </p:spPr>
        <p:txBody>
          <a:bodyPr/>
          <a:lstStyle/>
          <a:p>
            <a:r>
              <a:rPr lang="en-US" sz="3200" dirty="0" smtClean="0"/>
              <a:t>Rendering</a:t>
            </a:r>
            <a:endParaRPr lang="en-US" sz="32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procedural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14113</TotalTime>
  <Words>571</Words>
  <Application>Microsoft Office PowerPoint</Application>
  <PresentationFormat>On-screen Show (4:3)</PresentationFormat>
  <Paragraphs>76</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Siemens_PLM_Grey_Template</vt:lpstr>
      <vt:lpstr>Solid Edge ST4 Training  Rendering assemblies</vt:lpstr>
      <vt:lpstr>Rendering assemblies</vt:lpstr>
      <vt:lpstr>Explode-Render-Animate</vt:lpstr>
      <vt:lpstr>Explode-Render-Animate</vt:lpstr>
      <vt:lpstr>Rendering</vt:lpstr>
      <vt:lpstr>Rendering</vt:lpstr>
      <vt:lpstr>Rendering</vt:lpstr>
      <vt:lpstr>Rendering</vt:lpstr>
      <vt:lpstr>Rendering</vt:lpstr>
      <vt:lpstr>Activity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procedural features</dc:title>
  <dc:creator>Douglas C. Stainbrook</dc:creator>
  <cp:lastModifiedBy>Paul Carter</cp:lastModifiedBy>
  <cp:revision>845</cp:revision>
  <cp:lastPrinted>2005-10-17T08:52:43Z</cp:lastPrinted>
  <dcterms:created xsi:type="dcterms:W3CDTF">2008-09-25T15:14:36Z</dcterms:created>
  <dcterms:modified xsi:type="dcterms:W3CDTF">2011-07-22T22:51:00Z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