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0"/>
  </p:notesMasterIdLst>
  <p:handoutMasterIdLst>
    <p:handoutMasterId r:id="rId21"/>
  </p:handoutMasterIdLst>
  <p:sldIdLst>
    <p:sldId id="350" r:id="rId6"/>
    <p:sldId id="408" r:id="rId7"/>
    <p:sldId id="427" r:id="rId8"/>
    <p:sldId id="433" r:id="rId9"/>
    <p:sldId id="437" r:id="rId10"/>
    <p:sldId id="438" r:id="rId11"/>
    <p:sldId id="439" r:id="rId12"/>
    <p:sldId id="440" r:id="rId13"/>
    <p:sldId id="452" r:id="rId14"/>
    <p:sldId id="453" r:id="rId15"/>
    <p:sldId id="454" r:id="rId16"/>
    <p:sldId id="455" r:id="rId17"/>
    <p:sldId id="456" r:id="rId18"/>
    <p:sldId id="457" r:id="rId19"/>
  </p:sldIdLst>
  <p:sldSz cx="9144000" cy="6858000" type="screen4x3"/>
  <p:notesSz cx="6858000" cy="9144000"/>
  <p:defaultTextStyle>
    <a:defPPr>
      <a:defRPr lang="de-DE"/>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00"/>
    <a:srgbClr val="1F1FE1"/>
    <a:srgbClr val="91AAAA"/>
    <a:srgbClr val="AFB9C3"/>
    <a:srgbClr val="919BA5"/>
    <a:srgbClr val="D0D3DA"/>
    <a:srgbClr val="A0B6C0"/>
    <a:srgbClr val="FFD5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1" autoAdjust="0"/>
    <p:restoredTop sz="94989" autoAdjust="0"/>
  </p:normalViewPr>
  <p:slideViewPr>
    <p:cSldViewPr>
      <p:cViewPr>
        <p:scale>
          <a:sx n="90" d="100"/>
          <a:sy n="90" d="100"/>
        </p:scale>
        <p:origin x="-96" y="-2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168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200">
                <a:latin typeface="Siemens Sans" pitchFamily="2" charset="0"/>
              </a:defRPr>
            </a:lvl1pPr>
          </a:lstStyle>
          <a:p>
            <a:pPr>
              <a:defRPr/>
            </a:pPr>
            <a:endParaRPr lang="en-US"/>
          </a:p>
        </p:txBody>
      </p:sp>
      <p:sp>
        <p:nvSpPr>
          <p:cNvPr id="1730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200">
                <a:latin typeface="Siemens Sans" pitchFamily="2" charset="0"/>
              </a:defRPr>
            </a:lvl1pPr>
          </a:lstStyle>
          <a:p>
            <a:pPr>
              <a:defRPr/>
            </a:pPr>
            <a:endParaRPr lang="en-US"/>
          </a:p>
        </p:txBody>
      </p:sp>
      <p:sp>
        <p:nvSpPr>
          <p:cNvPr id="17306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200">
                <a:latin typeface="Siemens Sans" pitchFamily="2" charset="0"/>
              </a:defRPr>
            </a:lvl1pPr>
          </a:lstStyle>
          <a:p>
            <a:pPr>
              <a:defRPr/>
            </a:pPr>
            <a:endParaRPr lang="en-US"/>
          </a:p>
        </p:txBody>
      </p:sp>
      <p:sp>
        <p:nvSpPr>
          <p:cNvPr id="17306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200">
                <a:latin typeface="Siemens Sans" pitchFamily="2" charset="0"/>
              </a:defRPr>
            </a:lvl1pPr>
          </a:lstStyle>
          <a:p>
            <a:pPr>
              <a:defRPr/>
            </a:pPr>
            <a:fld id="{14030EA5-0D25-46AF-9CD1-31BA56CA32A5}"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Siemens Sans" pitchFamily="2" charset="0"/>
              </a:defRPr>
            </a:lvl1pPr>
          </a:lstStyle>
          <a:p>
            <a:pPr>
              <a:defRPr/>
            </a:pPr>
            <a:endParaRPr lang="en-US"/>
          </a:p>
        </p:txBody>
      </p:sp>
      <p:sp>
        <p:nvSpPr>
          <p:cNvPr id="778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Siemens Sans" pitchFamily="2" charset="0"/>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78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778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Siemens Sans" pitchFamily="2" charset="0"/>
              </a:defRPr>
            </a:lvl1pPr>
          </a:lstStyle>
          <a:p>
            <a:pPr>
              <a:defRPr/>
            </a:pPr>
            <a:endParaRPr lang="en-US"/>
          </a:p>
        </p:txBody>
      </p:sp>
      <p:sp>
        <p:nvSpPr>
          <p:cNvPr id="778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Siemens Sans" pitchFamily="2" charset="0"/>
              </a:defRPr>
            </a:lvl1pPr>
          </a:lstStyle>
          <a:p>
            <a:pPr>
              <a:defRPr/>
            </a:pPr>
            <a:fld id="{9FC1193D-FE16-435B-A8A8-B7E9C7477BC6}"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Siemens Sans"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Siemens Sans"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Siemens Sans"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Siemens Sans"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Siemens San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5AF9CA54-5C2B-43EA-A296-02BA50FAAC06}" type="slidenum">
              <a:rPr lang="de-DE" smtClean="0"/>
              <a:pPr/>
              <a:t>1</a:t>
            </a:fld>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10</a:t>
            </a:fld>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11</a:t>
            </a:fld>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12</a:t>
            </a:fld>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13</a:t>
            </a:fld>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14</a:t>
            </a:fld>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2</a:t>
            </a:fld>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3</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4</a:t>
            </a:fld>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5</a:t>
            </a:fld>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6</a:t>
            </a:fld>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7</a:t>
            </a:fld>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8</a:t>
            </a:fld>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C281640E-ED56-40F8-A51D-2B9124E8B871}" type="slidenum">
              <a:rPr lang="de-DE" smtClean="0"/>
              <a:pPr/>
              <a:t>9</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158"/>
          <p:cNvSpPr txBox="1">
            <a:spLocks noChangeArrowheads="1"/>
          </p:cNvSpPr>
          <p:nvPr/>
        </p:nvSpPr>
        <p:spPr bwMode="auto">
          <a:xfrm>
            <a:off x="555625" y="6272213"/>
            <a:ext cx="8193088" cy="277812"/>
          </a:xfrm>
          <a:prstGeom prst="rect">
            <a:avLst/>
          </a:prstGeom>
          <a:noFill/>
          <a:ln w="9525">
            <a:noFill/>
            <a:miter lim="800000"/>
            <a:headEnd/>
            <a:tailEnd/>
          </a:ln>
          <a:effectLst/>
        </p:spPr>
        <p:txBody>
          <a:bodyPr lIns="0" tIns="0" rIns="0" bIns="0" anchor="b"/>
          <a:lstStyle/>
          <a:p>
            <a:pPr algn="r">
              <a:spcBef>
                <a:spcPct val="50000"/>
              </a:spcBef>
              <a:defRPr/>
            </a:pPr>
            <a:endParaRPr lang="en-US" sz="1200" b="1" dirty="0">
              <a:solidFill>
                <a:schemeClr val="bg2"/>
              </a:solidFill>
            </a:endParaRPr>
          </a:p>
          <a:p>
            <a:pPr algn="r">
              <a:spcBef>
                <a:spcPct val="50000"/>
              </a:spcBef>
              <a:defRPr/>
            </a:pPr>
            <a:r>
              <a:rPr lang="en-US" dirty="0">
                <a:solidFill>
                  <a:schemeClr val="bg2"/>
                </a:solidFill>
              </a:rPr>
              <a:t>© </a:t>
            </a:r>
            <a:r>
              <a:rPr lang="en-US" dirty="0" smtClean="0">
                <a:solidFill>
                  <a:schemeClr val="bg2"/>
                </a:solidFill>
              </a:rPr>
              <a:t>2011. </a:t>
            </a:r>
            <a:r>
              <a:rPr lang="en-US" dirty="0">
                <a:solidFill>
                  <a:schemeClr val="bg2"/>
                </a:solidFill>
              </a:rPr>
              <a:t>Siemens Product Lifecycle Management Software Inc. All rights reserved</a:t>
            </a:r>
          </a:p>
        </p:txBody>
      </p:sp>
      <p:grpSp>
        <p:nvGrpSpPr>
          <p:cNvPr id="5" name="Group 164"/>
          <p:cNvGrpSpPr>
            <a:grpSpLocks/>
          </p:cNvGrpSpPr>
          <p:nvPr/>
        </p:nvGrpSpPr>
        <p:grpSpPr bwMode="auto">
          <a:xfrm>
            <a:off x="287338" y="260350"/>
            <a:ext cx="8856662" cy="973138"/>
            <a:chOff x="181" y="164"/>
            <a:chExt cx="5579" cy="613"/>
          </a:xfrm>
        </p:grpSpPr>
        <p:sp>
          <p:nvSpPr>
            <p:cNvPr id="6" name="Rectangle 160"/>
            <p:cNvSpPr>
              <a:spLocks noChangeArrowheads="1"/>
            </p:cNvSpPr>
            <p:nvPr>
              <p:custDataLst>
                <p:tags r:id="rId1"/>
              </p:custDataLst>
            </p:nvPr>
          </p:nvSpPr>
          <p:spPr bwMode="auto">
            <a:xfrm>
              <a:off x="181" y="164"/>
              <a:ext cx="5579" cy="613"/>
            </a:xfrm>
            <a:prstGeom prst="rect">
              <a:avLst/>
            </a:prstGeom>
            <a:solidFill>
              <a:srgbClr val="FEFFFF"/>
            </a:solidFill>
            <a:ln w="9525">
              <a:noFill/>
              <a:miter lim="800000"/>
              <a:headEnd/>
              <a:tailEnd/>
            </a:ln>
            <a:effectLst/>
          </p:spPr>
          <p:txBody>
            <a:bodyPr wrap="none" anchor="ctr"/>
            <a:lstStyle/>
            <a:p>
              <a:pPr algn="ctr" eaLnBrk="0" hangingPunct="0">
                <a:defRPr/>
              </a:pPr>
              <a:endParaRPr lang="en-US" sz="2000">
                <a:solidFill>
                  <a:srgbClr val="FFFFFF"/>
                </a:solidFill>
              </a:endParaRPr>
            </a:p>
          </p:txBody>
        </p:sp>
        <p:pic>
          <p:nvPicPr>
            <p:cNvPr id="7" name="Picture 163" descr="sie_logo_petrol_rgb_2"/>
            <p:cNvPicPr>
              <a:picLocks noChangeAspect="1" noChangeArrowheads="1"/>
            </p:cNvPicPr>
            <p:nvPr userDrawn="1"/>
          </p:nvPicPr>
          <p:blipFill>
            <a:blip r:embed="rId3" cstate="print"/>
            <a:srcRect/>
            <a:stretch>
              <a:fillRect/>
            </a:stretch>
          </p:blipFill>
          <p:spPr bwMode="auto">
            <a:xfrm>
              <a:off x="4536" y="267"/>
              <a:ext cx="1008" cy="202"/>
            </a:xfrm>
            <a:prstGeom prst="rect">
              <a:avLst/>
            </a:prstGeom>
            <a:noFill/>
            <a:ln w="9525">
              <a:noFill/>
              <a:miter lim="800000"/>
              <a:headEnd/>
              <a:tailEnd/>
            </a:ln>
          </p:spPr>
        </p:pic>
      </p:grpSp>
      <p:sp>
        <p:nvSpPr>
          <p:cNvPr id="8" name="Text Box 165"/>
          <p:cNvSpPr txBox="1">
            <a:spLocks noChangeArrowheads="1"/>
          </p:cNvSpPr>
          <p:nvPr/>
        </p:nvSpPr>
        <p:spPr bwMode="auto">
          <a:xfrm>
            <a:off x="5105400" y="6488113"/>
            <a:ext cx="3651250" cy="274637"/>
          </a:xfrm>
          <a:prstGeom prst="rect">
            <a:avLst/>
          </a:prstGeom>
          <a:noFill/>
          <a:ln w="9525">
            <a:noFill/>
            <a:miter lim="800000"/>
            <a:headEnd/>
            <a:tailEnd/>
          </a:ln>
        </p:spPr>
        <p:txBody>
          <a:bodyPr lIns="0" tIns="0" rIns="0" bIns="0" anchor="b"/>
          <a:lstStyle/>
          <a:p>
            <a:pPr algn="r" eaLnBrk="0" hangingPunct="0">
              <a:defRPr/>
            </a:pPr>
            <a:r>
              <a:rPr lang="en-US" sz="1200">
                <a:solidFill>
                  <a:srgbClr val="000000"/>
                </a:solidFill>
              </a:rPr>
              <a:t>Siemens PLM Software</a:t>
            </a:r>
          </a:p>
        </p:txBody>
      </p:sp>
      <p:sp>
        <p:nvSpPr>
          <p:cNvPr id="4252" name="Rectangle 156"/>
          <p:cNvSpPr>
            <a:spLocks noGrp="1" noChangeArrowheads="1"/>
          </p:cNvSpPr>
          <p:nvPr>
            <p:ph type="ctrTitle" sz="quarter"/>
          </p:nvPr>
        </p:nvSpPr>
        <p:spPr>
          <a:xfrm>
            <a:off x="539750" y="1420813"/>
            <a:ext cx="8208963" cy="1246187"/>
          </a:xfrm>
        </p:spPr>
        <p:txBody>
          <a:bodyPr anchor="t"/>
          <a:lstStyle>
            <a:lvl1pPr>
              <a:lnSpc>
                <a:spcPts val="4800"/>
              </a:lnSpc>
              <a:defRPr sz="4000"/>
            </a:lvl1pPr>
          </a:lstStyle>
          <a:p>
            <a:r>
              <a:rPr lang="en-US" smtClean="0"/>
              <a:t>Click to edit Master title style</a:t>
            </a:r>
            <a:endParaRPr lang="en-US"/>
          </a:p>
        </p:txBody>
      </p:sp>
      <p:sp>
        <p:nvSpPr>
          <p:cNvPr id="4253" name="Rectangle 157"/>
          <p:cNvSpPr>
            <a:spLocks noGrp="1" noChangeArrowheads="1"/>
          </p:cNvSpPr>
          <p:nvPr>
            <p:ph type="subTitle" sz="quarter" idx="1"/>
          </p:nvPr>
        </p:nvSpPr>
        <p:spPr>
          <a:xfrm>
            <a:off x="539750" y="2770188"/>
            <a:ext cx="8208963" cy="1511300"/>
          </a:xfrm>
        </p:spPr>
        <p:txBody>
          <a:bodyPr/>
          <a:lstStyle>
            <a:lvl1pPr>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263525"/>
            <a:ext cx="205105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9750" y="263525"/>
            <a:ext cx="6005513"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592263"/>
            <a:ext cx="4027488"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9638" y="1592263"/>
            <a:ext cx="4029075"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77"/>
          <p:cNvGrpSpPr>
            <a:grpSpLocks/>
          </p:cNvGrpSpPr>
          <p:nvPr/>
        </p:nvGrpSpPr>
        <p:grpSpPr bwMode="auto">
          <a:xfrm>
            <a:off x="287338" y="260350"/>
            <a:ext cx="8856662" cy="973138"/>
            <a:chOff x="181" y="164"/>
            <a:chExt cx="5579" cy="613"/>
          </a:xfrm>
        </p:grpSpPr>
        <p:sp>
          <p:nvSpPr>
            <p:cNvPr id="1197" name="Rectangle 173"/>
            <p:cNvSpPr>
              <a:spLocks noChangeArrowheads="1"/>
            </p:cNvSpPr>
            <p:nvPr>
              <p:custDataLst>
                <p:tags r:id="rId13"/>
              </p:custDataLst>
            </p:nvPr>
          </p:nvSpPr>
          <p:spPr bwMode="auto">
            <a:xfrm>
              <a:off x="181" y="164"/>
              <a:ext cx="5579" cy="613"/>
            </a:xfrm>
            <a:prstGeom prst="rect">
              <a:avLst/>
            </a:prstGeom>
            <a:solidFill>
              <a:srgbClr val="FEFFFF"/>
            </a:solidFill>
            <a:ln w="9525">
              <a:noFill/>
              <a:miter lim="800000"/>
              <a:headEnd/>
              <a:tailEnd/>
            </a:ln>
            <a:effectLst/>
          </p:spPr>
          <p:txBody>
            <a:bodyPr wrap="none" anchor="ctr"/>
            <a:lstStyle/>
            <a:p>
              <a:pPr algn="ctr" eaLnBrk="0" hangingPunct="0">
                <a:defRPr/>
              </a:pPr>
              <a:endParaRPr lang="en-US" sz="2000">
                <a:solidFill>
                  <a:srgbClr val="FFFFFF"/>
                </a:solidFill>
              </a:endParaRPr>
            </a:p>
          </p:txBody>
        </p:sp>
        <p:pic>
          <p:nvPicPr>
            <p:cNvPr id="1033" name="Picture 176" descr="sie_logo_petrol_rgb_2"/>
            <p:cNvPicPr>
              <a:picLocks noChangeAspect="1" noChangeArrowheads="1"/>
            </p:cNvPicPr>
            <p:nvPr userDrawn="1"/>
          </p:nvPicPr>
          <p:blipFill>
            <a:blip r:embed="rId14" cstate="print"/>
            <a:srcRect/>
            <a:stretch>
              <a:fillRect/>
            </a:stretch>
          </p:blipFill>
          <p:spPr bwMode="auto">
            <a:xfrm>
              <a:off x="4536" y="267"/>
              <a:ext cx="1008" cy="202"/>
            </a:xfrm>
            <a:prstGeom prst="rect">
              <a:avLst/>
            </a:prstGeom>
            <a:noFill/>
            <a:ln w="9525">
              <a:noFill/>
              <a:miter lim="800000"/>
              <a:headEnd/>
              <a:tailEnd/>
            </a:ln>
          </p:spPr>
        </p:pic>
      </p:grpSp>
      <p:sp>
        <p:nvSpPr>
          <p:cNvPr id="1027" name="Rectangle 165"/>
          <p:cNvSpPr>
            <a:spLocks noGrp="1" noChangeArrowheads="1"/>
          </p:cNvSpPr>
          <p:nvPr>
            <p:ph type="body" idx="1"/>
          </p:nvPr>
        </p:nvSpPr>
        <p:spPr bwMode="auto">
          <a:xfrm>
            <a:off x="539750" y="1592263"/>
            <a:ext cx="8208963" cy="46815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90" name="Text Box 166"/>
          <p:cNvSpPr txBox="1">
            <a:spLocks noChangeArrowheads="1"/>
          </p:cNvSpPr>
          <p:nvPr/>
        </p:nvSpPr>
        <p:spPr bwMode="auto">
          <a:xfrm>
            <a:off x="554038" y="6488113"/>
            <a:ext cx="877887" cy="274637"/>
          </a:xfrm>
          <a:prstGeom prst="rect">
            <a:avLst/>
          </a:prstGeom>
          <a:noFill/>
          <a:ln w="9525">
            <a:noFill/>
            <a:miter lim="800000"/>
            <a:headEnd/>
            <a:tailEnd/>
          </a:ln>
        </p:spPr>
        <p:txBody>
          <a:bodyPr lIns="0" tIns="0" rIns="0" bIns="0" anchor="b"/>
          <a:lstStyle/>
          <a:p>
            <a:pPr eaLnBrk="0" hangingPunct="0">
              <a:defRPr/>
            </a:pPr>
            <a:r>
              <a:rPr lang="en-US" sz="1200">
                <a:solidFill>
                  <a:srgbClr val="000000"/>
                </a:solidFill>
              </a:rPr>
              <a:t>Page </a:t>
            </a:r>
            <a:fld id="{1DB5F747-68FE-44B2-BD76-9A4C5465C67D}" type="slidenum">
              <a:rPr lang="en-US" sz="1200">
                <a:solidFill>
                  <a:srgbClr val="000000"/>
                </a:solidFill>
              </a:rPr>
              <a:pPr eaLnBrk="0" hangingPunct="0">
                <a:defRPr/>
              </a:pPr>
              <a:t>‹#›</a:t>
            </a:fld>
            <a:endParaRPr lang="en-US" sz="1200">
              <a:solidFill>
                <a:srgbClr val="000000"/>
              </a:solidFill>
            </a:endParaRPr>
          </a:p>
        </p:txBody>
      </p:sp>
      <p:sp>
        <p:nvSpPr>
          <p:cNvPr id="1029" name="Rectangle 168"/>
          <p:cNvSpPr>
            <a:spLocks noGrp="1" noChangeArrowheads="1"/>
          </p:cNvSpPr>
          <p:nvPr>
            <p:ph type="title"/>
          </p:nvPr>
        </p:nvSpPr>
        <p:spPr bwMode="auto">
          <a:xfrm>
            <a:off x="539750" y="263525"/>
            <a:ext cx="6140450" cy="80803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193" name="Text Box 169"/>
          <p:cNvSpPr txBox="1">
            <a:spLocks noChangeArrowheads="1"/>
          </p:cNvSpPr>
          <p:nvPr/>
        </p:nvSpPr>
        <p:spPr bwMode="auto">
          <a:xfrm>
            <a:off x="555625" y="6272213"/>
            <a:ext cx="8193088" cy="277812"/>
          </a:xfrm>
          <a:prstGeom prst="rect">
            <a:avLst/>
          </a:prstGeom>
          <a:noFill/>
          <a:ln w="9525">
            <a:noFill/>
            <a:miter lim="800000"/>
            <a:headEnd/>
            <a:tailEnd/>
          </a:ln>
          <a:effectLst/>
        </p:spPr>
        <p:txBody>
          <a:bodyPr lIns="0" tIns="0" rIns="0" bIns="0" anchor="b"/>
          <a:lstStyle/>
          <a:p>
            <a:pPr algn="r">
              <a:spcBef>
                <a:spcPct val="50000"/>
              </a:spcBef>
              <a:defRPr/>
            </a:pPr>
            <a:endParaRPr lang="en-US" sz="1200" b="1" dirty="0">
              <a:solidFill>
                <a:schemeClr val="bg2"/>
              </a:solidFill>
            </a:endParaRPr>
          </a:p>
          <a:p>
            <a:pPr algn="r">
              <a:spcBef>
                <a:spcPct val="50000"/>
              </a:spcBef>
              <a:defRPr/>
            </a:pPr>
            <a:r>
              <a:rPr lang="en-US" dirty="0">
                <a:solidFill>
                  <a:schemeClr val="bg2"/>
                </a:solidFill>
              </a:rPr>
              <a:t>© </a:t>
            </a:r>
            <a:r>
              <a:rPr lang="en-US" dirty="0" smtClean="0">
                <a:solidFill>
                  <a:schemeClr val="bg2"/>
                </a:solidFill>
              </a:rPr>
              <a:t>2011. </a:t>
            </a:r>
            <a:r>
              <a:rPr lang="en-US" dirty="0">
                <a:solidFill>
                  <a:schemeClr val="bg2"/>
                </a:solidFill>
              </a:rPr>
              <a:t>Siemens Product Lifecycle Management Software Inc. All rights reserved</a:t>
            </a:r>
          </a:p>
        </p:txBody>
      </p:sp>
      <p:sp>
        <p:nvSpPr>
          <p:cNvPr id="1194" name="Text Box 170"/>
          <p:cNvSpPr txBox="1">
            <a:spLocks noChangeArrowheads="1"/>
          </p:cNvSpPr>
          <p:nvPr/>
        </p:nvSpPr>
        <p:spPr bwMode="auto">
          <a:xfrm>
            <a:off x="5105400" y="6488113"/>
            <a:ext cx="3651250" cy="274637"/>
          </a:xfrm>
          <a:prstGeom prst="rect">
            <a:avLst/>
          </a:prstGeom>
          <a:noFill/>
          <a:ln w="9525">
            <a:noFill/>
            <a:miter lim="800000"/>
            <a:headEnd/>
            <a:tailEnd/>
          </a:ln>
        </p:spPr>
        <p:txBody>
          <a:bodyPr lIns="0" tIns="0" rIns="0" bIns="0" anchor="b"/>
          <a:lstStyle/>
          <a:p>
            <a:pPr algn="r" eaLnBrk="0" hangingPunct="0">
              <a:defRPr/>
            </a:pPr>
            <a:r>
              <a:rPr lang="en-US" sz="1200">
                <a:solidFill>
                  <a:srgbClr val="000000"/>
                </a:solidFill>
              </a:rPr>
              <a:t>Siemens PLM Software</a:t>
            </a:r>
          </a:p>
        </p:txBody>
      </p:sp>
    </p:spTree>
  </p:cSld>
  <p:clrMap bg1="lt1" tx1="dk1" bg2="lt2" tx2="dk2" accent1="accent1" accent2="accent2" accent3="accent3" accent4="accent4" accent5="accent5" accent6="accent6" hlink="hlink" folHlink="folHlink"/>
  <p:sldLayoutIdLst>
    <p:sldLayoutId id="2147484535" r:id="rId1"/>
    <p:sldLayoutId id="2147484525" r:id="rId2"/>
    <p:sldLayoutId id="2147484526" r:id="rId3"/>
    <p:sldLayoutId id="2147484527" r:id="rId4"/>
    <p:sldLayoutId id="2147484528" r:id="rId5"/>
    <p:sldLayoutId id="2147484529" r:id="rId6"/>
    <p:sldLayoutId id="2147484530" r:id="rId7"/>
    <p:sldLayoutId id="2147484531" r:id="rId8"/>
    <p:sldLayoutId id="2147484532" r:id="rId9"/>
    <p:sldLayoutId id="2147484533" r:id="rId10"/>
    <p:sldLayoutId id="2147484534" r:id="rId11"/>
  </p:sldLayoutIdLst>
  <p:timing>
    <p:tnLst>
      <p:par>
        <p:cTn id="1" dur="indefinite" restart="never" nodeType="tmRoot"/>
      </p:par>
    </p:tnLst>
  </p:timing>
  <p:txStyles>
    <p:title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457200" algn="l" rtl="0" eaLnBrk="1" fontAlgn="base" hangingPunct="1">
        <a:spcBef>
          <a:spcPct val="0"/>
        </a:spcBef>
        <a:spcAft>
          <a:spcPct val="0"/>
        </a:spcAft>
        <a:defRPr sz="2000" b="1">
          <a:solidFill>
            <a:schemeClr val="tx1"/>
          </a:solidFill>
          <a:latin typeface="Arial" charset="0"/>
        </a:defRPr>
      </a:lvl6pPr>
      <a:lvl7pPr marL="914400" algn="l" rtl="0" eaLnBrk="1" fontAlgn="base" hangingPunct="1">
        <a:spcBef>
          <a:spcPct val="0"/>
        </a:spcBef>
        <a:spcAft>
          <a:spcPct val="0"/>
        </a:spcAft>
        <a:defRPr sz="2000" b="1">
          <a:solidFill>
            <a:schemeClr val="tx1"/>
          </a:solidFill>
          <a:latin typeface="Arial" charset="0"/>
        </a:defRPr>
      </a:lvl7pPr>
      <a:lvl8pPr marL="1371600" algn="l" rtl="0" eaLnBrk="1" fontAlgn="base" hangingPunct="1">
        <a:spcBef>
          <a:spcPct val="0"/>
        </a:spcBef>
        <a:spcAft>
          <a:spcPct val="0"/>
        </a:spcAft>
        <a:defRPr sz="2000" b="1">
          <a:solidFill>
            <a:schemeClr val="tx1"/>
          </a:solidFill>
          <a:latin typeface="Arial" charset="0"/>
        </a:defRPr>
      </a:lvl8pPr>
      <a:lvl9pPr marL="1828800" algn="l" rtl="0" eaLnBrk="1" fontAlgn="base" hangingPunct="1">
        <a:spcBef>
          <a:spcPct val="0"/>
        </a:spcBef>
        <a:spcAft>
          <a:spcPct val="0"/>
        </a:spcAft>
        <a:defRPr sz="2000" b="1">
          <a:solidFill>
            <a:schemeClr val="tx1"/>
          </a:solidFill>
          <a:latin typeface="Arial" charset="0"/>
        </a:defRPr>
      </a:lvl9pPr>
    </p:titleStyle>
    <p:bodyStyle>
      <a:lvl1pPr marL="342900" indent="-342900" algn="l" rtl="0" eaLnBrk="0" fontAlgn="base" hangingPunct="0">
        <a:spcBef>
          <a:spcPct val="0"/>
        </a:spcBef>
        <a:spcAft>
          <a:spcPct val="0"/>
        </a:spcAft>
        <a:buFont typeface="Wingdings" pitchFamily="2" charset="2"/>
        <a:defRPr sz="2000">
          <a:solidFill>
            <a:schemeClr val="tx1"/>
          </a:solidFill>
          <a:latin typeface="+mn-lt"/>
          <a:ea typeface="+mn-ea"/>
          <a:cs typeface="+mn-cs"/>
        </a:defRPr>
      </a:lvl1pPr>
      <a:lvl2pPr marL="190500" indent="-188913" algn="l" rtl="0" eaLnBrk="0" fontAlgn="base" hangingPunct="0">
        <a:spcBef>
          <a:spcPct val="0"/>
        </a:spcBef>
        <a:spcAft>
          <a:spcPct val="0"/>
        </a:spcAft>
        <a:buClr>
          <a:schemeClr val="tx2"/>
        </a:buClr>
        <a:buFont typeface="Wingdings" pitchFamily="2" charset="2"/>
        <a:buChar char="§"/>
        <a:defRPr sz="2000">
          <a:solidFill>
            <a:schemeClr val="tx1"/>
          </a:solidFill>
          <a:latin typeface="+mn-lt"/>
        </a:defRPr>
      </a:lvl2pPr>
      <a:lvl3pPr marL="381000" indent="-188913" algn="l" rtl="0" eaLnBrk="0" fontAlgn="base" hangingPunct="0">
        <a:spcBef>
          <a:spcPct val="0"/>
        </a:spcBef>
        <a:spcAft>
          <a:spcPct val="0"/>
        </a:spcAft>
        <a:buClr>
          <a:schemeClr val="tx2"/>
        </a:buClr>
        <a:buFont typeface="Wingdings" pitchFamily="2" charset="2"/>
        <a:buChar char="§"/>
        <a:defRPr sz="2000">
          <a:solidFill>
            <a:schemeClr val="tx1"/>
          </a:solidFill>
          <a:latin typeface="+mn-lt"/>
        </a:defRPr>
      </a:lvl3pPr>
      <a:lvl4pPr marL="573088" indent="-190500" algn="l" rtl="0" eaLnBrk="0" fontAlgn="base" hangingPunct="0">
        <a:spcBef>
          <a:spcPct val="0"/>
        </a:spcBef>
        <a:spcAft>
          <a:spcPct val="0"/>
        </a:spcAft>
        <a:buClr>
          <a:schemeClr val="tx2"/>
        </a:buClr>
        <a:buFont typeface="Wingdings" pitchFamily="2" charset="2"/>
        <a:buChar char="§"/>
        <a:defRPr sz="2000">
          <a:solidFill>
            <a:schemeClr val="tx1"/>
          </a:solidFill>
          <a:latin typeface="+mn-lt"/>
        </a:defRPr>
      </a:lvl4pPr>
      <a:lvl5pPr marL="763588" indent="-188913" algn="l" rtl="0" eaLnBrk="0" fontAlgn="base" hangingPunct="0">
        <a:spcBef>
          <a:spcPct val="0"/>
        </a:spcBef>
        <a:spcAft>
          <a:spcPct val="0"/>
        </a:spcAft>
        <a:buClr>
          <a:schemeClr val="tx2"/>
        </a:buClr>
        <a:buFont typeface="Wingdings" pitchFamily="2" charset="2"/>
        <a:buChar char="§"/>
        <a:defRPr sz="2000">
          <a:solidFill>
            <a:schemeClr val="tx1"/>
          </a:solidFill>
          <a:latin typeface="+mn-lt"/>
        </a:defRPr>
      </a:lvl5pPr>
      <a:lvl6pPr marL="1220788" indent="-188913" algn="l" rtl="0" eaLnBrk="1" fontAlgn="base" hangingPunct="1">
        <a:spcBef>
          <a:spcPct val="0"/>
        </a:spcBef>
        <a:spcAft>
          <a:spcPct val="0"/>
        </a:spcAft>
        <a:buClr>
          <a:schemeClr val="tx2"/>
        </a:buClr>
        <a:buFont typeface="Wingdings" pitchFamily="2" charset="2"/>
        <a:buChar char="§"/>
        <a:defRPr sz="2000">
          <a:solidFill>
            <a:schemeClr val="tx1"/>
          </a:solidFill>
          <a:latin typeface="+mn-lt"/>
        </a:defRPr>
      </a:lvl6pPr>
      <a:lvl7pPr marL="1677988" indent="-188913" algn="l" rtl="0" eaLnBrk="1" fontAlgn="base" hangingPunct="1">
        <a:spcBef>
          <a:spcPct val="0"/>
        </a:spcBef>
        <a:spcAft>
          <a:spcPct val="0"/>
        </a:spcAft>
        <a:buClr>
          <a:schemeClr val="tx2"/>
        </a:buClr>
        <a:buFont typeface="Wingdings" pitchFamily="2" charset="2"/>
        <a:buChar char="§"/>
        <a:defRPr sz="2000">
          <a:solidFill>
            <a:schemeClr val="tx1"/>
          </a:solidFill>
          <a:latin typeface="+mn-lt"/>
        </a:defRPr>
      </a:lvl7pPr>
      <a:lvl8pPr marL="2135188" indent="-188913" algn="l" rtl="0" eaLnBrk="1" fontAlgn="base" hangingPunct="1">
        <a:spcBef>
          <a:spcPct val="0"/>
        </a:spcBef>
        <a:spcAft>
          <a:spcPct val="0"/>
        </a:spcAft>
        <a:buClr>
          <a:schemeClr val="tx2"/>
        </a:buClr>
        <a:buFont typeface="Wingdings" pitchFamily="2" charset="2"/>
        <a:buChar char="§"/>
        <a:defRPr sz="2000">
          <a:solidFill>
            <a:schemeClr val="tx1"/>
          </a:solidFill>
          <a:latin typeface="+mn-lt"/>
        </a:defRPr>
      </a:lvl8pPr>
      <a:lvl9pPr marL="2592388" indent="-188913" algn="l" rtl="0" eaLnBrk="1" fontAlgn="base" hangingPunct="1">
        <a:spcBef>
          <a:spcPct val="0"/>
        </a:spcBef>
        <a:spcAft>
          <a:spcPct val="0"/>
        </a:spcAft>
        <a:buClr>
          <a:schemeClr val="tx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828800"/>
            <a:ext cx="8208963" cy="1246187"/>
          </a:xfrm>
        </p:spPr>
        <p:txBody>
          <a:bodyPr/>
          <a:lstStyle/>
          <a:p>
            <a:pPr algn="ctr"/>
            <a:r>
              <a:rPr lang="en-US" i="1" dirty="0" smtClean="0"/>
              <a:t>Solid </a:t>
            </a:r>
            <a:r>
              <a:rPr lang="en-US" i="1" smtClean="0"/>
              <a:t>Edge </a:t>
            </a:r>
            <a:r>
              <a:rPr lang="en-US" i="1" smtClean="0"/>
              <a:t>ST4</a:t>
            </a:r>
            <a:r>
              <a:rPr lang="en-US" i="1" dirty="0" smtClean="0"/>
              <a:t/>
            </a:r>
            <a:br>
              <a:rPr lang="en-US" i="1" dirty="0" smtClean="0"/>
            </a:br>
            <a:r>
              <a:rPr lang="en-US" i="1" dirty="0" smtClean="0"/>
              <a:t>Training</a:t>
            </a:r>
            <a:br>
              <a:rPr lang="en-US" i="1" dirty="0" smtClean="0"/>
            </a:br>
            <a:r>
              <a:rPr lang="en-US" dirty="0" smtClean="0"/>
              <a:t/>
            </a:r>
            <a:br>
              <a:rPr lang="en-US" dirty="0" smtClean="0"/>
            </a:br>
            <a:r>
              <a:rPr lang="en-US" dirty="0" smtClean="0"/>
              <a:t>Animating assemblies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r>
              <a:rPr lang="en-US" sz="1800" dirty="0" smtClean="0"/>
              <a:t>Animation Editor command</a:t>
            </a:r>
          </a:p>
        </p:txBody>
      </p:sp>
      <p:sp>
        <p:nvSpPr>
          <p:cNvPr id="4099" name="Title 1"/>
          <p:cNvSpPr>
            <a:spLocks noGrp="1"/>
          </p:cNvSpPr>
          <p:nvPr>
            <p:ph type="title"/>
          </p:nvPr>
        </p:nvSpPr>
        <p:spPr>
          <a:xfrm>
            <a:off x="457200" y="304800"/>
            <a:ext cx="6216650" cy="808038"/>
          </a:xfrm>
        </p:spPr>
        <p:txBody>
          <a:bodyPr/>
          <a:lstStyle/>
          <a:p>
            <a:r>
              <a:rPr lang="en-US" sz="3200" dirty="0" smtClean="0"/>
              <a:t>Animate</a:t>
            </a:r>
            <a:endParaRPr lang="en-US" sz="3200" dirty="0"/>
          </a:p>
        </p:txBody>
      </p:sp>
      <p:pic>
        <p:nvPicPr>
          <p:cNvPr id="75778" name="Picture 2" descr="C:\PERFORCE_OUTPUT\selfPaced\se103\english\graphic_library\tmlplb.gif"/>
          <p:cNvPicPr>
            <a:picLocks noChangeAspect="1" noChangeArrowheads="1"/>
          </p:cNvPicPr>
          <p:nvPr/>
        </p:nvPicPr>
        <p:blipFill>
          <a:blip r:embed="rId3" cstate="print"/>
          <a:srcRect/>
          <a:stretch>
            <a:fillRect/>
          </a:stretch>
        </p:blipFill>
        <p:spPr bwMode="auto">
          <a:xfrm>
            <a:off x="3352800" y="381000"/>
            <a:ext cx="762000" cy="698500"/>
          </a:xfrm>
          <a:prstGeom prst="rect">
            <a:avLst/>
          </a:prstGeom>
          <a:noFill/>
        </p:spPr>
      </p:pic>
      <p:pic>
        <p:nvPicPr>
          <p:cNvPr id="75780" name="Picture 4" descr="C:\PERFORCE_OUTPUT\selfPaced\se103\english\graphic_library\toycarani1.gif"/>
          <p:cNvPicPr>
            <a:picLocks noChangeAspect="1" noChangeArrowheads="1" noCrop="1"/>
          </p:cNvPicPr>
          <p:nvPr/>
        </p:nvPicPr>
        <p:blipFill>
          <a:blip r:embed="rId4" cstate="print">
            <a:clrChange>
              <a:clrFrom>
                <a:srgbClr val="FEFEFE"/>
              </a:clrFrom>
              <a:clrTo>
                <a:srgbClr val="FEFEFE">
                  <a:alpha val="0"/>
                </a:srgbClr>
              </a:clrTo>
            </a:clrChange>
          </a:blip>
          <a:srcRect/>
          <a:stretch>
            <a:fillRect/>
          </a:stretch>
        </p:blipFill>
        <p:spPr bwMode="auto">
          <a:xfrm>
            <a:off x="3505200" y="1219200"/>
            <a:ext cx="5143500" cy="3162301"/>
          </a:xfrm>
          <a:prstGeom prst="rect">
            <a:avLst/>
          </a:prstGeom>
          <a:noFill/>
        </p:spPr>
      </p:pic>
      <p:sp>
        <p:nvSpPr>
          <p:cNvPr id="7" name="Content Placeholder 2"/>
          <p:cNvSpPr txBox="1">
            <a:spLocks/>
          </p:cNvSpPr>
          <p:nvPr/>
        </p:nvSpPr>
        <p:spPr bwMode="auto">
          <a:xfrm>
            <a:off x="304800" y="4267200"/>
            <a:ext cx="6172200" cy="2209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lvl="0" indent="-342900" eaLnBrk="0" hangingPunct="0"/>
            <a:r>
              <a:rPr lang="en-US" sz="1800" kern="0" dirty="0" smtClean="0">
                <a:latin typeface="+mn-lt"/>
              </a:rPr>
              <a:t>You can define the following types of animation events:</a:t>
            </a:r>
          </a:p>
          <a:p>
            <a:pPr marL="342900" lvl="0" indent="-342900" eaLnBrk="0" hangingPunct="0"/>
            <a:endParaRPr lang="en-US" sz="1800" kern="0" dirty="0" smtClean="0">
              <a:latin typeface="+mn-lt"/>
            </a:endParaRPr>
          </a:p>
          <a:p>
            <a:pPr marL="342900" lvl="0" indent="-342900" eaLnBrk="0" hangingPunct="0">
              <a:buFont typeface="Arial" pitchFamily="34" charset="0"/>
              <a:buChar char="•"/>
            </a:pPr>
            <a:r>
              <a:rPr lang="en-US" sz="1800" kern="0" dirty="0" smtClean="0">
                <a:latin typeface="+mn-lt"/>
              </a:rPr>
              <a:t>Camera </a:t>
            </a:r>
          </a:p>
          <a:p>
            <a:pPr marL="342900" lvl="0" indent="-342900" eaLnBrk="0" hangingPunct="0">
              <a:buFont typeface="Arial" pitchFamily="34" charset="0"/>
              <a:buChar char="•"/>
            </a:pPr>
            <a:r>
              <a:rPr lang="en-US" sz="1800" kern="0" dirty="0" smtClean="0">
                <a:latin typeface="+mn-lt"/>
              </a:rPr>
              <a:t>Motor</a:t>
            </a:r>
          </a:p>
          <a:p>
            <a:pPr marL="342900" lvl="0" indent="-342900" eaLnBrk="0" hangingPunct="0">
              <a:buFont typeface="Arial" pitchFamily="34" charset="0"/>
              <a:buChar char="•"/>
            </a:pPr>
            <a:r>
              <a:rPr lang="en-US" sz="1800" kern="0" dirty="0" smtClean="0">
                <a:latin typeface="+mn-lt"/>
              </a:rPr>
              <a:t>Explosion </a:t>
            </a:r>
          </a:p>
          <a:p>
            <a:pPr marL="342900" lvl="0" indent="-342900" eaLnBrk="0" hangingPunct="0">
              <a:buFont typeface="Arial" pitchFamily="34" charset="0"/>
              <a:buChar char="•"/>
            </a:pPr>
            <a:r>
              <a:rPr lang="en-US" sz="1800" kern="0" dirty="0" smtClean="0">
                <a:latin typeface="+mn-lt"/>
              </a:rPr>
              <a:t>Appearance</a:t>
            </a:r>
          </a:p>
          <a:p>
            <a:pPr marL="342900" lvl="0" indent="-342900" eaLnBrk="0" hangingPunct="0">
              <a:buFont typeface="Arial" pitchFamily="34" charset="0"/>
              <a:buChar char="•"/>
            </a:pPr>
            <a:r>
              <a:rPr lang="en-US" sz="1800" kern="0" dirty="0" smtClean="0">
                <a:latin typeface="+mn-lt"/>
              </a:rPr>
              <a:t>Motion Path</a:t>
            </a:r>
          </a:p>
          <a:p>
            <a:pPr marL="342900" lvl="0" indent="-342900" eaLnBrk="0" hangingPunct="0"/>
            <a:endParaRPr lang="en-US" sz="1800" kern="0" dirty="0" smtClean="0">
              <a:latin typeface="+mn-lt"/>
            </a:endParaRPr>
          </a:p>
          <a:p>
            <a:pPr marL="342900" lvl="0" indent="-342900" eaLnBrk="0" hangingPunct="0"/>
            <a:endParaRPr lang="en-US" sz="1800" kern="0" dirty="0" smtClean="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endParaRPr lang="en-US" sz="1800" dirty="0" smtClean="0"/>
          </a:p>
          <a:p>
            <a:pPr marL="0"/>
            <a:r>
              <a:rPr lang="en-US" sz="1800" dirty="0" smtClean="0"/>
              <a:t>You can use the controls on the Animation Editor tool to play, stop, pause, and rewind the animation in the graphic window. </a:t>
            </a:r>
          </a:p>
          <a:p>
            <a:pPr marL="0"/>
            <a:endParaRPr lang="en-US" sz="1800" dirty="0" smtClean="0"/>
          </a:p>
          <a:p>
            <a:pPr marL="0"/>
            <a:r>
              <a:rPr lang="en-US" sz="1800" dirty="0" smtClean="0"/>
              <a:t>You can also save an assembly animation in AVI format with the Save As Movie button on the Animation Editor tool.</a:t>
            </a:r>
          </a:p>
        </p:txBody>
      </p:sp>
      <p:sp>
        <p:nvSpPr>
          <p:cNvPr id="4099" name="Title 1"/>
          <p:cNvSpPr>
            <a:spLocks noGrp="1"/>
          </p:cNvSpPr>
          <p:nvPr>
            <p:ph type="title"/>
          </p:nvPr>
        </p:nvSpPr>
        <p:spPr>
          <a:xfrm>
            <a:off x="457200" y="304800"/>
            <a:ext cx="6216650" cy="808038"/>
          </a:xfrm>
        </p:spPr>
        <p:txBody>
          <a:bodyPr/>
          <a:lstStyle/>
          <a:p>
            <a:r>
              <a:rPr lang="en-US" sz="3200" dirty="0" smtClean="0"/>
              <a:t>Animate</a:t>
            </a:r>
            <a:endParaRPr lang="en-US" sz="3200" dirty="0"/>
          </a:p>
        </p:txBody>
      </p:sp>
      <p:pic>
        <p:nvPicPr>
          <p:cNvPr id="73730" name="Picture 2" descr="C:\PERFORCE_OUTPUT\selfPaced\se103\english\docs\graphics\bj\explode_render_animate\e_056.jpg"/>
          <p:cNvPicPr>
            <a:picLocks noChangeAspect="1" noChangeArrowheads="1"/>
          </p:cNvPicPr>
          <p:nvPr/>
        </p:nvPicPr>
        <p:blipFill>
          <a:blip r:embed="rId3" cstate="print"/>
          <a:srcRect/>
          <a:stretch>
            <a:fillRect/>
          </a:stretch>
        </p:blipFill>
        <p:spPr bwMode="auto">
          <a:xfrm>
            <a:off x="2667000" y="3581400"/>
            <a:ext cx="3562350" cy="199072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endParaRPr lang="en-US" sz="1800" dirty="0" smtClean="0"/>
          </a:p>
          <a:p>
            <a:pPr marL="0"/>
            <a:r>
              <a:rPr lang="en-US" sz="1800" b="1" dirty="0" smtClean="0"/>
              <a:t>Event duration bar</a:t>
            </a:r>
          </a:p>
          <a:p>
            <a:pPr marL="0"/>
            <a:r>
              <a:rPr lang="en-US" sz="1800" dirty="0" smtClean="0"/>
              <a:t>A user-interface element on the timeline (right) pane of the Animation Editor tool. </a:t>
            </a:r>
          </a:p>
          <a:p>
            <a:pPr marL="0"/>
            <a:r>
              <a:rPr lang="en-US" sz="1800" dirty="0" smtClean="0"/>
              <a:t>Event duration bars allow you to visualize and control the timing of events in an assembly animation. </a:t>
            </a:r>
          </a:p>
          <a:p>
            <a:pPr marL="0"/>
            <a:endParaRPr lang="en-US" sz="1800" dirty="0" smtClean="0"/>
          </a:p>
          <a:p>
            <a:pPr marL="0"/>
            <a:r>
              <a:rPr lang="en-US" sz="1800" dirty="0" smtClean="0"/>
              <a:t>Event duration bars represent the start time, elapsed time, and end time for an animation event. There are two basic types of event duration bars:</a:t>
            </a:r>
          </a:p>
          <a:p>
            <a:pPr marL="0">
              <a:buFont typeface="Arial" pitchFamily="34" charset="0"/>
              <a:buChar char="•"/>
            </a:pPr>
            <a:r>
              <a:rPr lang="en-US" sz="1800" dirty="0" smtClean="0"/>
              <a:t>Duration bars for explode, appearance, and motor events. </a:t>
            </a:r>
          </a:p>
          <a:p>
            <a:pPr marL="0">
              <a:buFont typeface="Arial" pitchFamily="34" charset="0"/>
              <a:buChar char="•"/>
            </a:pPr>
            <a:endParaRPr lang="en-US" sz="1800" dirty="0" smtClean="0"/>
          </a:p>
          <a:p>
            <a:pPr marL="0">
              <a:buFont typeface="Arial" pitchFamily="34" charset="0"/>
              <a:buChar char="•"/>
            </a:pPr>
            <a:endParaRPr lang="en-US" sz="1800" dirty="0" smtClean="0"/>
          </a:p>
          <a:p>
            <a:pPr marL="0">
              <a:buFont typeface="Arial" pitchFamily="34" charset="0"/>
              <a:buChar char="•"/>
            </a:pPr>
            <a:r>
              <a:rPr lang="en-US" sz="1800" dirty="0" smtClean="0"/>
              <a:t>Duration bars for camera and motion path events. Duration bars for these event types also support key frames (A). </a:t>
            </a:r>
          </a:p>
          <a:p>
            <a:pPr marL="0">
              <a:buFont typeface="Arial" pitchFamily="34" charset="0"/>
              <a:buChar char="•"/>
            </a:pPr>
            <a:endParaRPr lang="en-US" sz="1800" dirty="0" smtClean="0"/>
          </a:p>
          <a:p>
            <a:pPr marL="0">
              <a:buFont typeface="Arial" pitchFamily="34" charset="0"/>
              <a:buChar char="•"/>
            </a:pPr>
            <a:endParaRPr lang="en-US" sz="1800" dirty="0" smtClean="0"/>
          </a:p>
          <a:p>
            <a:pPr marL="0"/>
            <a:r>
              <a:rPr lang="en-US" sz="1800" dirty="0" smtClean="0"/>
              <a:t>You can move and modify duration bars using the cursor and shortcut menu commands.</a:t>
            </a:r>
          </a:p>
          <a:p>
            <a:pPr marL="0">
              <a:buFont typeface="Arial" pitchFamily="34" charset="0"/>
              <a:buChar char="•"/>
            </a:pPr>
            <a:endParaRPr lang="en-US" sz="1800" dirty="0" smtClean="0"/>
          </a:p>
          <a:p>
            <a:pPr marL="0"/>
            <a:endParaRPr lang="en-US" sz="1800" b="1" dirty="0" smtClean="0"/>
          </a:p>
        </p:txBody>
      </p:sp>
      <p:sp>
        <p:nvSpPr>
          <p:cNvPr id="4099" name="Title 1"/>
          <p:cNvSpPr>
            <a:spLocks noGrp="1"/>
          </p:cNvSpPr>
          <p:nvPr>
            <p:ph type="title"/>
          </p:nvPr>
        </p:nvSpPr>
        <p:spPr>
          <a:xfrm>
            <a:off x="457200" y="304800"/>
            <a:ext cx="6216650" cy="808038"/>
          </a:xfrm>
        </p:spPr>
        <p:txBody>
          <a:bodyPr/>
          <a:lstStyle/>
          <a:p>
            <a:r>
              <a:rPr lang="en-US" sz="3200" dirty="0" smtClean="0"/>
              <a:t>Animate</a:t>
            </a:r>
            <a:endParaRPr lang="en-US" sz="3200" dirty="0"/>
          </a:p>
        </p:txBody>
      </p:sp>
      <p:pic>
        <p:nvPicPr>
          <p:cNvPr id="71682" name="Picture 2" descr="C:\PERFORCE_OUTPUT\selfPaced\se103\english\graphic_library\duration1.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38200" y="3962400"/>
            <a:ext cx="1095375" cy="295275"/>
          </a:xfrm>
          <a:prstGeom prst="rect">
            <a:avLst/>
          </a:prstGeom>
          <a:noFill/>
        </p:spPr>
      </p:pic>
      <p:pic>
        <p:nvPicPr>
          <p:cNvPr id="71684" name="Picture 4" descr="C:\PERFORCE_OUTPUT\selfPaced\se103\english\graphic_library\duration2.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85800" y="4953000"/>
            <a:ext cx="2733675" cy="46672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endParaRPr lang="en-US" sz="1800" dirty="0" smtClean="0"/>
          </a:p>
          <a:p>
            <a:pPr marL="0"/>
            <a:r>
              <a:rPr lang="en-US" sz="1800" b="1" dirty="0" smtClean="0"/>
              <a:t>Camera Path Wizard command</a:t>
            </a:r>
          </a:p>
          <a:p>
            <a:pPr marL="0"/>
            <a:endParaRPr lang="en-US" sz="1800" b="1" dirty="0" smtClean="0"/>
          </a:p>
          <a:p>
            <a:pPr marL="0"/>
            <a:r>
              <a:rPr lang="en-US" sz="1800" dirty="0" smtClean="0"/>
              <a:t>Runs the Camera Path Wizard, which guides you through the process of creating a camera path for an assembly animation. The Camera Path Wizard allows you define the camera path name, camera direction, and so forth. You can use camera paths as part of an assembly animation.</a:t>
            </a:r>
          </a:p>
          <a:p>
            <a:pPr marL="0"/>
            <a:endParaRPr lang="en-US" sz="1800" b="1" dirty="0" smtClean="0"/>
          </a:p>
          <a:p>
            <a:pPr marL="0"/>
            <a:endParaRPr lang="en-US" sz="1800" dirty="0" smtClean="0"/>
          </a:p>
        </p:txBody>
      </p:sp>
      <p:sp>
        <p:nvSpPr>
          <p:cNvPr id="4099" name="Title 1"/>
          <p:cNvSpPr>
            <a:spLocks noGrp="1"/>
          </p:cNvSpPr>
          <p:nvPr>
            <p:ph type="title"/>
          </p:nvPr>
        </p:nvSpPr>
        <p:spPr>
          <a:xfrm>
            <a:off x="457200" y="304800"/>
            <a:ext cx="6216650" cy="808038"/>
          </a:xfrm>
        </p:spPr>
        <p:txBody>
          <a:bodyPr/>
          <a:lstStyle/>
          <a:p>
            <a:r>
              <a:rPr lang="en-US" sz="3200" dirty="0" smtClean="0"/>
              <a:t>Animate</a:t>
            </a:r>
            <a:endParaRPr lang="en-US" sz="3200" dirty="0"/>
          </a:p>
        </p:txBody>
      </p:sp>
      <p:pic>
        <p:nvPicPr>
          <p:cNvPr id="69636" name="Picture 4" descr="C:\PERFORCE_OUTPUT\selfPaced\se103\english\docs\graphics\bj\explode_render_animate\a_003.jpg"/>
          <p:cNvPicPr>
            <a:picLocks noChangeAspect="1" noChangeArrowheads="1"/>
          </p:cNvPicPr>
          <p:nvPr/>
        </p:nvPicPr>
        <p:blipFill>
          <a:blip r:embed="rId3" cstate="print"/>
          <a:srcRect/>
          <a:stretch>
            <a:fillRect/>
          </a:stretch>
        </p:blipFill>
        <p:spPr bwMode="auto">
          <a:xfrm>
            <a:off x="609600" y="3581400"/>
            <a:ext cx="1955794" cy="533400"/>
          </a:xfrm>
          <a:prstGeom prst="rect">
            <a:avLst/>
          </a:prstGeom>
          <a:noFill/>
        </p:spPr>
      </p:pic>
      <p:pic>
        <p:nvPicPr>
          <p:cNvPr id="69638" name="Picture 6" descr="C:\PERFORCE_OUTPUT\selfPaced\se103\english\docs\graphics\bj\explode_render_animate\a_016.jpg"/>
          <p:cNvPicPr>
            <a:picLocks noChangeAspect="1" noChangeArrowheads="1"/>
          </p:cNvPicPr>
          <p:nvPr/>
        </p:nvPicPr>
        <p:blipFill>
          <a:blip r:embed="rId4" cstate="print"/>
          <a:srcRect/>
          <a:stretch>
            <a:fillRect/>
          </a:stretch>
        </p:blipFill>
        <p:spPr bwMode="auto">
          <a:xfrm>
            <a:off x="3352800" y="3429000"/>
            <a:ext cx="2667000" cy="300037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Activity</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Activity – Animate</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228600" y="1371600"/>
            <a:ext cx="8686800" cy="4953000"/>
          </a:xfrm>
        </p:spPr>
        <p:txBody>
          <a:bodyPr/>
          <a:lstStyle/>
          <a:p>
            <a:r>
              <a:rPr lang="en-US" b="1" dirty="0" smtClean="0"/>
              <a:t>Course overview</a:t>
            </a:r>
          </a:p>
          <a:p>
            <a:endParaRPr lang="en-US" b="1" dirty="0" smtClean="0"/>
          </a:p>
          <a:p>
            <a:pPr marL="0"/>
            <a:r>
              <a:rPr lang="en-US" dirty="0" smtClean="0"/>
              <a:t>The Explode-Render-Animate application within the Solid Edge assembly environment is a tool for creating different types of presentations of Solid Edge assemblies. Exploding an assembly allows you to control the movement, sequence and grouping of parts and subassemblies. Rendering a view allows you to define textures, lighting, shadows, backgrounds and other properties to create presentation style images. Motors apply movement to under constrained parts in an assembly which can be animated. Using Animation, you can combine previously created exploding sequences and custom camera movement to create animation. Each frame of the animation can be rendered to create presentation quality animations.</a:t>
            </a:r>
            <a:endParaRPr lang="en-US" sz="1800" dirty="0"/>
          </a:p>
        </p:txBody>
      </p:sp>
      <p:sp>
        <p:nvSpPr>
          <p:cNvPr id="4099" name="Title 1"/>
          <p:cNvSpPr>
            <a:spLocks noGrp="1"/>
          </p:cNvSpPr>
          <p:nvPr>
            <p:ph type="title"/>
          </p:nvPr>
        </p:nvSpPr>
        <p:spPr>
          <a:xfrm>
            <a:off x="457200" y="304800"/>
            <a:ext cx="6216650" cy="808038"/>
          </a:xfrm>
        </p:spPr>
        <p:txBody>
          <a:bodyPr/>
          <a:lstStyle/>
          <a:p>
            <a:r>
              <a:rPr lang="en-US" sz="3200" dirty="0" smtClean="0"/>
              <a:t>Animating assemblies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endParaRPr lang="en-US" sz="1800" dirty="0" smtClean="0"/>
          </a:p>
          <a:p>
            <a:r>
              <a:rPr lang="en-US" sz="1800" b="1" dirty="0" smtClean="0"/>
              <a:t>Course overview (continued)</a:t>
            </a:r>
          </a:p>
          <a:p>
            <a:endParaRPr lang="en-US" sz="1800" dirty="0" smtClean="0"/>
          </a:p>
          <a:p>
            <a:r>
              <a:rPr lang="en-US" sz="1800" dirty="0" smtClean="0"/>
              <a:t>Once you complete the activities in this course, you will be able to:</a:t>
            </a:r>
          </a:p>
          <a:p>
            <a:pPr>
              <a:buFont typeface="Arial" pitchFamily="34" charset="0"/>
              <a:buChar char="•"/>
            </a:pPr>
            <a:r>
              <a:rPr lang="en-US" sz="1800" smtClean="0"/>
              <a:t>Add </a:t>
            </a:r>
            <a:r>
              <a:rPr lang="en-US" sz="1800" dirty="0" smtClean="0"/>
              <a:t>a motor to a unconstrained part of an assembly to create movement for an animation. </a:t>
            </a:r>
          </a:p>
          <a:p>
            <a:pPr>
              <a:buFont typeface="Arial" pitchFamily="34" charset="0"/>
              <a:buChar char="•"/>
            </a:pPr>
            <a:r>
              <a:rPr lang="en-US" sz="1800" dirty="0" smtClean="0"/>
              <a:t>Manipulate animation events and explode events to create an animation of an assembly. </a:t>
            </a:r>
          </a:p>
        </p:txBody>
      </p:sp>
      <p:sp>
        <p:nvSpPr>
          <p:cNvPr id="4099" name="Title 1"/>
          <p:cNvSpPr>
            <a:spLocks noGrp="1"/>
          </p:cNvSpPr>
          <p:nvPr>
            <p:ph type="title"/>
          </p:nvPr>
        </p:nvSpPr>
        <p:spPr>
          <a:xfrm>
            <a:off x="457200" y="381000"/>
            <a:ext cx="6216650" cy="808038"/>
          </a:xfrm>
        </p:spPr>
        <p:txBody>
          <a:bodyPr/>
          <a:lstStyle/>
          <a:p>
            <a:r>
              <a:rPr lang="en-US" sz="3200" dirty="0" smtClean="0"/>
              <a:t>Explode-Render-Animate</a:t>
            </a:r>
            <a:endParaRPr lang="en-US"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endParaRPr lang="en-US" sz="1800" dirty="0" smtClean="0"/>
          </a:p>
          <a:p>
            <a:r>
              <a:rPr lang="en-US" sz="1800" b="1" dirty="0" smtClean="0"/>
              <a:t>Entering the Explode-Render-Animate environment (ERA)</a:t>
            </a:r>
          </a:p>
          <a:p>
            <a:endParaRPr lang="en-US" sz="1800" dirty="0" smtClean="0"/>
          </a:p>
          <a:p>
            <a:pPr marL="0"/>
            <a:r>
              <a:rPr lang="en-US" sz="1800" dirty="0" smtClean="0"/>
              <a:t>To enter the ERA environment, within an assembly, click the Tools Tab. In the Environs group, click ERA.</a:t>
            </a:r>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a:p>
            <a:pPr marL="0"/>
            <a:endParaRPr lang="en-US" sz="1800" dirty="0" smtClean="0"/>
          </a:p>
        </p:txBody>
      </p:sp>
      <p:sp>
        <p:nvSpPr>
          <p:cNvPr id="4099" name="Title 1"/>
          <p:cNvSpPr>
            <a:spLocks noGrp="1"/>
          </p:cNvSpPr>
          <p:nvPr>
            <p:ph type="title"/>
          </p:nvPr>
        </p:nvSpPr>
        <p:spPr>
          <a:xfrm>
            <a:off x="457200" y="381000"/>
            <a:ext cx="6216650" cy="808038"/>
          </a:xfrm>
        </p:spPr>
        <p:txBody>
          <a:bodyPr/>
          <a:lstStyle/>
          <a:p>
            <a:r>
              <a:rPr lang="en-US" sz="3200" dirty="0" smtClean="0"/>
              <a:t>Explode-Render-Animate</a:t>
            </a:r>
            <a:endParaRPr lang="en-US" sz="3200" dirty="0"/>
          </a:p>
        </p:txBody>
      </p:sp>
      <p:pic>
        <p:nvPicPr>
          <p:cNvPr id="1027" name="Picture 3"/>
          <p:cNvPicPr>
            <a:picLocks noChangeAspect="1" noChangeArrowheads="1"/>
          </p:cNvPicPr>
          <p:nvPr/>
        </p:nvPicPr>
        <p:blipFill>
          <a:blip r:embed="rId3" cstate="print"/>
          <a:srcRect/>
          <a:stretch>
            <a:fillRect/>
          </a:stretch>
        </p:blipFill>
        <p:spPr bwMode="auto">
          <a:xfrm>
            <a:off x="3581400" y="3200400"/>
            <a:ext cx="1285526" cy="1033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dirty="0" smtClean="0"/>
              <a:t>There are two types of motors that can be defined in Solid Edge: rotational and linear.</a:t>
            </a:r>
          </a:p>
          <a:p>
            <a:pPr marL="0"/>
            <a:endParaRPr lang="en-US" dirty="0" smtClean="0"/>
          </a:p>
          <a:p>
            <a:pPr marL="0"/>
            <a:endParaRPr lang="en-US" dirty="0" smtClean="0"/>
          </a:p>
          <a:p>
            <a:pPr marL="0"/>
            <a:r>
              <a:rPr lang="en-US" dirty="0" smtClean="0"/>
              <a:t>You use motor features to help you observe how a set of under-constrained parts will move relative to the part you define as a motor. This allows you to design and simulate complex mechanisms where the movement of a set of interrelated parts needs to be simulated. </a:t>
            </a:r>
            <a:endParaRPr lang="en-US" dirty="0"/>
          </a:p>
        </p:txBody>
      </p:sp>
      <p:sp>
        <p:nvSpPr>
          <p:cNvPr id="4099" name="Title 1"/>
          <p:cNvSpPr>
            <a:spLocks noGrp="1"/>
          </p:cNvSpPr>
          <p:nvPr>
            <p:ph type="title"/>
          </p:nvPr>
        </p:nvSpPr>
        <p:spPr>
          <a:xfrm>
            <a:off x="457200" y="304800"/>
            <a:ext cx="6216650" cy="808038"/>
          </a:xfrm>
        </p:spPr>
        <p:txBody>
          <a:bodyPr/>
          <a:lstStyle/>
          <a:p>
            <a:r>
              <a:rPr lang="en-US" sz="3200" dirty="0" smtClean="0"/>
              <a:t>Defining Motors</a:t>
            </a:r>
            <a:endParaRPr lang="en-US" sz="3200" dirty="0"/>
          </a:p>
        </p:txBody>
      </p:sp>
      <p:pic>
        <p:nvPicPr>
          <p:cNvPr id="36866" name="Picture 2" descr="C:\PERFORCE_OUTPUT\selfPaced\se103\english\docs\graphics\bj\explode_render_animate\m_003.jpg"/>
          <p:cNvPicPr>
            <a:picLocks noChangeAspect="1" noChangeArrowheads="1"/>
          </p:cNvPicPr>
          <p:nvPr/>
        </p:nvPicPr>
        <p:blipFill>
          <a:blip r:embed="rId3" cstate="print"/>
          <a:srcRect/>
          <a:stretch>
            <a:fillRect/>
          </a:stretch>
        </p:blipFill>
        <p:spPr bwMode="auto">
          <a:xfrm>
            <a:off x="4114800" y="381000"/>
            <a:ext cx="914400" cy="76511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b="1" dirty="0" smtClean="0"/>
              <a:t>Motor command</a:t>
            </a:r>
          </a:p>
          <a:p>
            <a:pPr marL="0"/>
            <a:r>
              <a:rPr lang="en-US" dirty="0" smtClean="0"/>
              <a:t>You use motor features to help you observe how a set of under-constrained parts will move relative to the part you define as a motor. This allows you to design and simulate complex mechanisms where the movement of a set of interrelated parts needs to be simulated.</a:t>
            </a:r>
          </a:p>
          <a:p>
            <a:pPr marL="0"/>
            <a:endParaRPr lang="en-US" dirty="0" smtClean="0"/>
          </a:p>
          <a:p>
            <a:pPr marL="0"/>
            <a:r>
              <a:rPr lang="en-US" dirty="0" smtClean="0"/>
              <a:t>For example, you can specify that a crankshaft part (A) in a mechanism rotates around an axis you specify (B). </a:t>
            </a:r>
          </a:p>
          <a:p>
            <a:pPr marL="0"/>
            <a:endParaRPr lang="en-US" dirty="0" smtClean="0"/>
          </a:p>
        </p:txBody>
      </p:sp>
      <p:sp>
        <p:nvSpPr>
          <p:cNvPr id="4099" name="Title 1"/>
          <p:cNvSpPr>
            <a:spLocks noGrp="1"/>
          </p:cNvSpPr>
          <p:nvPr>
            <p:ph type="title"/>
          </p:nvPr>
        </p:nvSpPr>
        <p:spPr>
          <a:xfrm>
            <a:off x="457200" y="304800"/>
            <a:ext cx="6216650" cy="808038"/>
          </a:xfrm>
        </p:spPr>
        <p:txBody>
          <a:bodyPr/>
          <a:lstStyle/>
          <a:p>
            <a:r>
              <a:rPr lang="en-US" sz="3200" dirty="0" smtClean="0"/>
              <a:t>Defining Motors</a:t>
            </a:r>
            <a:endParaRPr lang="en-US" sz="3200" dirty="0"/>
          </a:p>
        </p:txBody>
      </p:sp>
      <p:pic>
        <p:nvPicPr>
          <p:cNvPr id="38914" name="Picture 2" descr="C:\PERFORCE_OUTPUT\selfPaced\se103\english\graphic_library\Motor3.gif"/>
          <p:cNvPicPr>
            <a:picLocks noChangeAspect="1" noChangeArrowheads="1"/>
          </p:cNvPicPr>
          <p:nvPr/>
        </p:nvPicPr>
        <p:blipFill>
          <a:blip r:embed="rId3" cstate="print"/>
          <a:srcRect/>
          <a:stretch>
            <a:fillRect/>
          </a:stretch>
        </p:blipFill>
        <p:spPr bwMode="auto">
          <a:xfrm>
            <a:off x="2667000" y="3962400"/>
            <a:ext cx="2432553" cy="247046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pPr marL="0"/>
            <a:r>
              <a:rPr lang="en-US" b="1" dirty="0" smtClean="0"/>
              <a:t>Simulate motor command</a:t>
            </a:r>
          </a:p>
          <a:p>
            <a:pPr marL="0"/>
            <a:r>
              <a:rPr lang="en-US" dirty="0" smtClean="0"/>
              <a:t>Display a kinematic simulation of motion in an assembly. You use motor features to define how a set of interrelated parts will move. This is useful when working with assemblies that contain crankshafts, gears, pulleys, and hydraulic or pneumatic actuators. </a:t>
            </a:r>
          </a:p>
          <a:p>
            <a:pPr marL="0"/>
            <a:endParaRPr lang="en-US" dirty="0" smtClean="0"/>
          </a:p>
        </p:txBody>
      </p:sp>
      <p:sp>
        <p:nvSpPr>
          <p:cNvPr id="4099" name="Title 1"/>
          <p:cNvSpPr>
            <a:spLocks noGrp="1"/>
          </p:cNvSpPr>
          <p:nvPr>
            <p:ph type="title"/>
          </p:nvPr>
        </p:nvSpPr>
        <p:spPr>
          <a:xfrm>
            <a:off x="457200" y="304800"/>
            <a:ext cx="6216650" cy="808038"/>
          </a:xfrm>
        </p:spPr>
        <p:txBody>
          <a:bodyPr/>
          <a:lstStyle/>
          <a:p>
            <a:r>
              <a:rPr lang="en-US" sz="3200" dirty="0" smtClean="0"/>
              <a:t>Simulate motor</a:t>
            </a:r>
            <a:endParaRPr lang="en-US" sz="3200" dirty="0"/>
          </a:p>
        </p:txBody>
      </p:sp>
      <p:pic>
        <p:nvPicPr>
          <p:cNvPr id="40962" name="Picture 2" descr="C:\PERFORCE_OUTPUT\selfPaced\se103\english\graphic_library\motor2.gif"/>
          <p:cNvPicPr>
            <a:picLocks noChangeAspect="1" noChangeArrowheads="1"/>
          </p:cNvPicPr>
          <p:nvPr/>
        </p:nvPicPr>
        <p:blipFill>
          <a:blip r:embed="rId3" cstate="print"/>
          <a:srcRect/>
          <a:stretch>
            <a:fillRect/>
          </a:stretch>
        </p:blipFill>
        <p:spPr bwMode="auto">
          <a:xfrm>
            <a:off x="3886200" y="381000"/>
            <a:ext cx="838200" cy="768350"/>
          </a:xfrm>
          <a:prstGeom prst="rect">
            <a:avLst/>
          </a:prstGeom>
          <a:noFill/>
        </p:spPr>
      </p:pic>
      <p:pic>
        <p:nvPicPr>
          <p:cNvPr id="40964" name="Picture 4" descr="C:\PERFORCE_OUTPUT\selfPaced\se103\english\graphic_library\Motorani1.gif"/>
          <p:cNvPicPr>
            <a:picLocks noChangeAspect="1" noChangeArrowheads="1" noCrop="1"/>
          </p:cNvPicPr>
          <p:nvPr/>
        </p:nvPicPr>
        <p:blipFill>
          <a:blip r:embed="rId4" cstate="print"/>
          <a:srcRect/>
          <a:stretch>
            <a:fillRect/>
          </a:stretch>
        </p:blipFill>
        <p:spPr bwMode="auto">
          <a:xfrm>
            <a:off x="1905000" y="3224254"/>
            <a:ext cx="3581400" cy="317654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a:xfrm>
            <a:off x="457200" y="381000"/>
            <a:ext cx="6781800" cy="808038"/>
          </a:xfrm>
        </p:spPr>
        <p:txBody>
          <a:bodyPr/>
          <a:lstStyle/>
          <a:p>
            <a:pPr eaLnBrk="1" hangingPunct="1"/>
            <a:r>
              <a:rPr lang="en-US" sz="3200" i="1" dirty="0" smtClean="0"/>
              <a:t>Activity</a:t>
            </a:r>
            <a:endParaRPr lang="en-US" sz="2800" i="1" dirty="0" smtClean="0"/>
          </a:p>
        </p:txBody>
      </p:sp>
      <p:sp>
        <p:nvSpPr>
          <p:cNvPr id="4" name="Content Placeholder 2"/>
          <p:cNvSpPr>
            <a:spLocks noGrp="1"/>
          </p:cNvSpPr>
          <p:nvPr>
            <p:ph idx="1"/>
          </p:nvPr>
        </p:nvSpPr>
        <p:spPr>
          <a:xfrm>
            <a:off x="457200" y="1371600"/>
            <a:ext cx="7924800" cy="1066800"/>
          </a:xfrm>
        </p:spPr>
        <p:txBody>
          <a:bodyPr/>
          <a:lstStyle/>
          <a:p>
            <a:pPr marL="0"/>
            <a:r>
              <a:rPr lang="en-US" dirty="0" smtClean="0"/>
              <a:t>Activity – Motor</a:t>
            </a:r>
          </a:p>
        </p:txBody>
      </p:sp>
      <p:sp>
        <p:nvSpPr>
          <p:cNvPr id="6" name="Content Placeholder 2"/>
          <p:cNvSpPr txBox="1">
            <a:spLocks/>
          </p:cNvSpPr>
          <p:nvPr/>
        </p:nvSpPr>
        <p:spPr bwMode="auto">
          <a:xfrm>
            <a:off x="533400" y="4038600"/>
            <a:ext cx="7924800" cy="106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342900" algn="l" defTabSz="914400" rtl="0" eaLnBrk="0" fontAlgn="base" latinLnBrk="0" hangingPunct="0">
              <a:lnSpc>
                <a:spcPct val="100000"/>
              </a:lnSpc>
              <a:spcBef>
                <a:spcPct val="0"/>
              </a:spcBef>
              <a:spcAft>
                <a:spcPct val="0"/>
              </a:spcAft>
              <a:buClrTx/>
              <a:buSzTx/>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57200" y="1371600"/>
            <a:ext cx="8153400" cy="4953000"/>
          </a:xfrm>
        </p:spPr>
        <p:txBody>
          <a:bodyPr/>
          <a:lstStyle/>
          <a:p>
            <a:endParaRPr lang="en-US" sz="1800" dirty="0" smtClean="0"/>
          </a:p>
          <a:p>
            <a:pPr marL="0"/>
            <a:r>
              <a:rPr lang="en-US" sz="1800" dirty="0" smtClean="0"/>
              <a:t>Solid Edge enables you to easily create animated presentations of your assemblies. Assembly animations can be useful for motion studies of mechanisms, visualizing how parts are assembled into a completed assembly, and vender or customer presentations</a:t>
            </a:r>
          </a:p>
        </p:txBody>
      </p:sp>
      <p:sp>
        <p:nvSpPr>
          <p:cNvPr id="4099" name="Title 1"/>
          <p:cNvSpPr>
            <a:spLocks noGrp="1"/>
          </p:cNvSpPr>
          <p:nvPr>
            <p:ph type="title"/>
          </p:nvPr>
        </p:nvSpPr>
        <p:spPr>
          <a:xfrm>
            <a:off x="457200" y="304800"/>
            <a:ext cx="6216650" cy="808038"/>
          </a:xfrm>
        </p:spPr>
        <p:txBody>
          <a:bodyPr/>
          <a:lstStyle/>
          <a:p>
            <a:r>
              <a:rPr lang="en-US" sz="3200" dirty="0" smtClean="0"/>
              <a:t>Animate</a:t>
            </a:r>
            <a:endParaRPr lang="en-US" sz="3200" dirty="0"/>
          </a:p>
        </p:txBody>
      </p:sp>
      <p:pic>
        <p:nvPicPr>
          <p:cNvPr id="67586" name="Picture 2" descr="C:\PERFORCE_OUTPUT\selfPaced\se103\english\graphic_library\Motorani1.gif"/>
          <p:cNvPicPr>
            <a:picLocks noChangeAspect="1" noChangeArrowheads="1" noCrop="1"/>
          </p:cNvPicPr>
          <p:nvPr/>
        </p:nvPicPr>
        <p:blipFill>
          <a:blip r:embed="rId3" cstate="print">
            <a:clrChange>
              <a:clrFrom>
                <a:srgbClr val="FEFEFE"/>
              </a:clrFrom>
              <a:clrTo>
                <a:srgbClr val="FEFEFE">
                  <a:alpha val="0"/>
                </a:srgbClr>
              </a:clrTo>
            </a:clrChange>
          </a:blip>
          <a:srcRect/>
          <a:stretch>
            <a:fillRect/>
          </a:stretch>
        </p:blipFill>
        <p:spPr bwMode="auto">
          <a:xfrm>
            <a:off x="2819400" y="2743200"/>
            <a:ext cx="4381500" cy="3886201"/>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2.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heme/theme1.xml><?xml version="1.0" encoding="utf-8"?>
<a:theme xmlns:a="http://schemas.openxmlformats.org/drawingml/2006/main" name="Siemens_PLM_Grey_Template">
  <a:themeElements>
    <a:clrScheme name="Siemens PLM Grey Template 1">
      <a:dk1>
        <a:srgbClr val="000000"/>
      </a:dk1>
      <a:lt1>
        <a:srgbClr val="D0D3DA"/>
      </a:lt1>
      <a:dk2>
        <a:srgbClr val="949EAA"/>
      </a:dk2>
      <a:lt2>
        <a:srgbClr val="FFFFFF"/>
      </a:lt2>
      <a:accent1>
        <a:srgbClr val="AFB4BE"/>
      </a:accent1>
      <a:accent2>
        <a:srgbClr val="FF9900"/>
      </a:accent2>
      <a:accent3>
        <a:srgbClr val="E4E6EA"/>
      </a:accent3>
      <a:accent4>
        <a:srgbClr val="000000"/>
      </a:accent4>
      <a:accent5>
        <a:srgbClr val="D4D6DB"/>
      </a:accent5>
      <a:accent6>
        <a:srgbClr val="E78A00"/>
      </a:accent6>
      <a:hlink>
        <a:srgbClr val="336699"/>
      </a:hlink>
      <a:folHlink>
        <a:srgbClr val="990000"/>
      </a:folHlink>
    </a:clrScheme>
    <a:fontScheme name="Siemens PLM Grey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a:spPr>
      <a:bodyPr vert="horz" wrap="square" lIns="0" tIns="0" rIns="0" bIns="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000" b="0" i="0" u="none" strike="noStrike" cap="none" normalizeH="0" baseline="0" smtClean="0">
            <a:ln>
              <a:noFill/>
            </a:ln>
            <a:solidFill>
              <a:schemeClr val="tx1"/>
            </a:solidFill>
            <a:effectLst/>
            <a:latin typeface="Arial" charset="0"/>
          </a:defRPr>
        </a:defPPr>
      </a:lstStyle>
    </a:spDef>
    <a:lnDef>
      <a:spPr bwMode="auto">
        <a:solidFill>
          <a:schemeClr val="accent1"/>
        </a:solidFill>
        <a:ln w="25400" cap="flat" cmpd="sng" algn="ctr">
          <a:solidFill>
            <a:srgbClr val="FF0000"/>
          </a:solidFill>
          <a:prstDash val="solid"/>
          <a:round/>
          <a:headEnd type="none" w="med" len="med"/>
          <a:tailEnd type="triangle"/>
        </a:ln>
        <a:effectLst>
          <a:outerShdw blurRad="50800" dist="38100" dir="2700000" algn="tl" rotWithShape="0">
            <a:prstClr val="black">
              <a:alpha val="40000"/>
            </a:prstClr>
          </a:outerShdw>
        </a:effectLst>
      </a:spPr>
      <a:bodyPr/>
      <a:lstStyle/>
    </a:lnDef>
  </a:objectDefaults>
  <a:extraClrSchemeLst>
    <a:extraClrScheme>
      <a:clrScheme name="Siemens PLM Grey Template 1">
        <a:dk1>
          <a:srgbClr val="000000"/>
        </a:dk1>
        <a:lt1>
          <a:srgbClr val="D0D3DA"/>
        </a:lt1>
        <a:dk2>
          <a:srgbClr val="949EAA"/>
        </a:dk2>
        <a:lt2>
          <a:srgbClr val="FFFFFF"/>
        </a:lt2>
        <a:accent1>
          <a:srgbClr val="AFB4BE"/>
        </a:accent1>
        <a:accent2>
          <a:srgbClr val="FF9900"/>
        </a:accent2>
        <a:accent3>
          <a:srgbClr val="E4E6EA"/>
        </a:accent3>
        <a:accent4>
          <a:srgbClr val="000000"/>
        </a:accent4>
        <a:accent5>
          <a:srgbClr val="D4D6DB"/>
        </a:accent5>
        <a:accent6>
          <a:srgbClr val="E78A00"/>
        </a:accent6>
        <a:hlink>
          <a:srgbClr val="336699"/>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767CD561B52CA4E8ACB2552DF311DBD" ma:contentTypeVersion="0" ma:contentTypeDescription="Create a new document." ma:contentTypeScope="" ma:versionID="10e107eaf9d0837392c1f1a983e69498">
  <xsd:schema xmlns:xsd="http://www.w3.org/2001/XMLSchema" xmlns:p="http://schemas.microsoft.com/office/2006/metadata/properties" xmlns:ns2="56CD67F7-521B-4ECA-8ACB-2552DF311DBD" targetNamespace="http://schemas.microsoft.com/office/2006/metadata/properties" ma:root="true" ma:fieldsID="80dd823656e7c2657ada7ce637836d5a" ns2:_="">
    <xsd:import namespace="56CD67F7-521B-4ECA-8ACB-2552DF311DBD"/>
    <xsd:element name="properties">
      <xsd:complexType>
        <xsd:sequence>
          <xsd:element name="documentManagement">
            <xsd:complexType>
              <xsd:all>
                <xsd:element ref="ns2:Parent_x0020_ID" minOccurs="0"/>
                <xsd:element ref="ns2:Parent_x0020_Type"/>
                <xsd:element ref="ns2:Document_x0020_ID"/>
                <xsd:element ref="ns2:Rev"/>
                <xsd:element ref="ns2:Description0"/>
                <xsd:element ref="ns2:Document_x0020_Type"/>
                <xsd:element ref="ns2:SE_x0020_Release"/>
              </xsd:all>
            </xsd:complexType>
          </xsd:element>
        </xsd:sequence>
      </xsd:complexType>
    </xsd:element>
  </xsd:schema>
  <xsd:schema xmlns:xsd="http://www.w3.org/2001/XMLSchema" xmlns:dms="http://schemas.microsoft.com/office/2006/documentManagement/types" targetNamespace="56CD67F7-521B-4ECA-8ACB-2552DF311DBD" elementFormDefault="qualified">
    <xsd:import namespace="http://schemas.microsoft.com/office/2006/documentManagement/types"/>
    <xsd:element name="Parent_x0020_ID" ma:index="8" nillable="true" ma:displayName="Parent ID" ma:internalName="Parent_x0020_ID">
      <xsd:simpleType>
        <xsd:restriction base="dms:Number"/>
      </xsd:simpleType>
    </xsd:element>
    <xsd:element name="Parent_x0020_Type" ma:index="9" ma:displayName="Parent Type" ma:format="Dropdown" ma:internalName="Parent_x0020_Type">
      <xsd:simpleType>
        <xsd:restriction base="dms:Choice">
          <xsd:enumeration value="None"/>
          <xsd:enumeration value="Task"/>
          <xsd:enumeration value="Project"/>
          <xsd:enumeration value="Theme"/>
          <xsd:enumeration value="Release"/>
        </xsd:restriction>
      </xsd:simpleType>
    </xsd:element>
    <xsd:element name="Document_x0020_ID" ma:index="10" ma:displayName="Document ID" ma:decimals="0" ma:internalName="Document_x0020_ID">
      <xsd:simpleType>
        <xsd:restriction base="dms:Number"/>
      </xsd:simpleType>
    </xsd:element>
    <xsd:element name="Rev" ma:index="11" ma:displayName="Rev" ma:decimals="0" ma:internalName="Rev">
      <xsd:simpleType>
        <xsd:restriction base="dms:Number"/>
      </xsd:simpleType>
    </xsd:element>
    <xsd:element name="Description0" ma:index="12" ma:displayName="Description" ma:internalName="Description0">
      <xsd:simpleType>
        <xsd:restriction base="dms:Note"/>
      </xsd:simpleType>
    </xsd:element>
    <xsd:element name="Document_x0020_Type" ma:index="13" ma:displayName="Document Type" ma:format="Dropdown" ma:internalName="Document_x0020_Type">
      <xsd:simpleType>
        <xsd:restriction base="dms:Choice">
          <xsd:enumeration value="Plan-Concept"/>
          <xsd:enumeration value="Plan-CmdSpec"/>
          <xsd:enumeration value="Plan-ReqSpec"/>
          <xsd:enumeration value="Plan-EnvSpec"/>
          <xsd:enumeration value="Plan-UIQC"/>
          <xsd:enumeration value="Plan-UseTestPlan"/>
          <xsd:enumeration value="Plan-UseReport"/>
          <xsd:enumeration value="Plan-OvrSpec"/>
          <xsd:enumeration value="Dev-DgnSpec"/>
          <xsd:enumeration value="Dev-APISpec"/>
          <xsd:enumeration value="Dev-TechNote"/>
          <xsd:enumeration value="Cert-TestPlan"/>
          <xsd:enumeration value="Cert-Testcase"/>
          <xsd:enumeration value="Cert-ATPResults"/>
          <xsd:enumeration value="Cert-BetaReport"/>
          <xsd:enumeration value="Release"/>
          <xsd:enumeration value="Review"/>
          <xsd:enumeration value="Template"/>
          <xsd:enumeration value="Commitment"/>
        </xsd:restriction>
      </xsd:simpleType>
    </xsd:element>
    <xsd:element name="SE_x0020_Release" ma:index="14" ma:displayName="SE Release" ma:default="" ma:format="Dropdown" ma:internalName="SE_x0020_Release">
      <xsd:simpleType>
        <xsd:restriction base="dms:Choice">
          <xsd:enumeration value="None"/>
          <xsd:enumeration value="V103"/>
          <xsd:enumeration value="V102"/>
          <xsd:enumeration value="V21"/>
          <xsd:enumeration value="V20"/>
          <xsd:enumeration value="V19"/>
          <xsd:enumeration value="V18"/>
          <xsd:enumeration value="V17"/>
          <xsd:enumeration value="V16"/>
          <xsd:enumeration value="V15"/>
          <xsd:enumeration value="V14"/>
          <xsd:enumeration value="V12"/>
          <xsd:enumeration value="V11"/>
          <xsd:enumeration value="V10"/>
          <xsd:enumeration value="Futur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p:properties xmlns:p="http://schemas.microsoft.com/office/2006/metadata/properties" xmlns:xsi="http://www.w3.org/2001/XMLSchema-instance">
  <documentManagement>
    <Document_x0020_ID xmlns="56CD67F7-521B-4ECA-8ACB-2552DF311DBD"/>
    <Parent_x0020_ID xmlns="56CD67F7-521B-4ECA-8ACB-2552DF311DBD" xsi:nil="true"/>
    <Description0 xmlns="56CD67F7-521B-4ECA-8ACB-2552DF311DBD">Solid Edge Training - Constructing procedural features</Description0>
    <Parent_x0020_Type xmlns="56CD67F7-521B-4ECA-8ACB-2552DF311DBD">Release</Parent_x0020_Type>
    <SE_x0020_Release xmlns="56CD67F7-521B-4ECA-8ACB-2552DF311DBD">V103</SE_x0020_Release>
    <Document_x0020_Type xmlns="56CD67F7-521B-4ECA-8ACB-2552DF311DBD">Release</Document_x0020_Type>
    <Rev xmlns="56CD67F7-521B-4ECA-8ACB-2552DF311DBD">1</Rev>
  </documentManagement>
</p:properties>
</file>

<file path=customXml/itemProps1.xml><?xml version="1.0" encoding="utf-8"?>
<ds:datastoreItem xmlns:ds="http://schemas.openxmlformats.org/officeDocument/2006/customXml" ds:itemID="{2A7D46F4-7B95-4701-823E-869469091AC0}">
  <ds:schemaRefs>
    <ds:schemaRef ds:uri="http://schemas.microsoft.com/office/2006/metadata/longProperties"/>
  </ds:schemaRefs>
</ds:datastoreItem>
</file>

<file path=customXml/itemProps2.xml><?xml version="1.0" encoding="utf-8"?>
<ds:datastoreItem xmlns:ds="http://schemas.openxmlformats.org/officeDocument/2006/customXml" ds:itemID="{3EA8FBD1-1A24-411A-80C5-187D747F34A3}">
  <ds:schemaRefs>
    <ds:schemaRef ds:uri="http://schemas.microsoft.com/sharepoint/v3/contenttype/forms"/>
  </ds:schemaRefs>
</ds:datastoreItem>
</file>

<file path=customXml/itemProps3.xml><?xml version="1.0" encoding="utf-8"?>
<ds:datastoreItem xmlns:ds="http://schemas.openxmlformats.org/officeDocument/2006/customXml" ds:itemID="{072BBDA4-B85B-4330-A420-3A23C18FAB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CD67F7-521B-4ECA-8ACB-2552DF311DB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0035C548-D4C6-4EFA-BB7B-ECC8F7477B5B}">
  <ds:schemaRefs>
    <ds:schemaRef ds:uri="http://schemas.microsoft.com/office/2006/metadata/properties"/>
    <ds:schemaRef ds:uri="56CD67F7-521B-4ECA-8ACB-2552DF311DBD"/>
  </ds:schemaRefs>
</ds:datastoreItem>
</file>

<file path=docProps/app.xml><?xml version="1.0" encoding="utf-8"?>
<Properties xmlns="http://schemas.openxmlformats.org/officeDocument/2006/extended-properties" xmlns:vt="http://schemas.openxmlformats.org/officeDocument/2006/docPropsVTypes">
  <Template>Siemens_PLM_Grey_Template</Template>
  <TotalTime>14103</TotalTime>
  <Words>703</Words>
  <Application>Microsoft Office PowerPoint</Application>
  <PresentationFormat>On-screen Show (4:3)</PresentationFormat>
  <Paragraphs>90</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Siemens_PLM_Grey_Template</vt:lpstr>
      <vt:lpstr>Solid Edge ST4 Training  Animating assemblies</vt:lpstr>
      <vt:lpstr>Animating assemblies</vt:lpstr>
      <vt:lpstr>Explode-Render-Animate</vt:lpstr>
      <vt:lpstr>Explode-Render-Animate</vt:lpstr>
      <vt:lpstr>Defining Motors</vt:lpstr>
      <vt:lpstr>Defining Motors</vt:lpstr>
      <vt:lpstr>Simulate motor</vt:lpstr>
      <vt:lpstr>Activity</vt:lpstr>
      <vt:lpstr>Animate</vt:lpstr>
      <vt:lpstr>Animate</vt:lpstr>
      <vt:lpstr>Animate</vt:lpstr>
      <vt:lpstr>Animate</vt:lpstr>
      <vt:lpstr>Animate</vt:lpstr>
      <vt:lpstr>Activity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Constructing procedural features</dc:title>
  <dc:creator>Douglas C. Stainbrook</dc:creator>
  <cp:lastModifiedBy>Paul Carter</cp:lastModifiedBy>
  <cp:revision>848</cp:revision>
  <cp:lastPrinted>2005-10-17T08:52:43Z</cp:lastPrinted>
  <dcterms:created xsi:type="dcterms:W3CDTF">2008-09-25T15:14:36Z</dcterms:created>
  <dcterms:modified xsi:type="dcterms:W3CDTF">2011-07-22T22:51:39Z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