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1"/>
  </p:notesMasterIdLst>
  <p:handoutMasterIdLst>
    <p:handoutMasterId r:id="rId22"/>
  </p:handoutMasterIdLst>
  <p:sldIdLst>
    <p:sldId id="350" r:id="rId6"/>
    <p:sldId id="419" r:id="rId7"/>
    <p:sldId id="408" r:id="rId8"/>
    <p:sldId id="420" r:id="rId9"/>
    <p:sldId id="424" r:id="rId10"/>
    <p:sldId id="421" r:id="rId11"/>
    <p:sldId id="425" r:id="rId12"/>
    <p:sldId id="426" r:id="rId13"/>
    <p:sldId id="428" r:id="rId14"/>
    <p:sldId id="429" r:id="rId15"/>
    <p:sldId id="430" r:id="rId16"/>
    <p:sldId id="422" r:id="rId17"/>
    <p:sldId id="423" r:id="rId18"/>
    <p:sldId id="427" r:id="rId19"/>
    <p:sldId id="418" r:id="rId20"/>
  </p:sldIdLst>
  <p:sldSz cx="9144000" cy="6858000" type="screen4x3"/>
  <p:notesSz cx="6858000" cy="9144000"/>
  <p:defaultTextStyle>
    <a:defPPr>
      <a:defRPr lang="de-DE"/>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00"/>
    <a:srgbClr val="1F1FE1"/>
    <a:srgbClr val="91AAAA"/>
    <a:srgbClr val="AFB9C3"/>
    <a:srgbClr val="919BA5"/>
    <a:srgbClr val="D0D3DA"/>
    <a:srgbClr val="A0B6C0"/>
    <a:srgbClr val="FFD5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1" autoAdjust="0"/>
    <p:restoredTop sz="94989" autoAdjust="0"/>
  </p:normalViewPr>
  <p:slideViewPr>
    <p:cSldViewPr>
      <p:cViewPr>
        <p:scale>
          <a:sx n="90" d="100"/>
          <a:sy n="90" d="100"/>
        </p:scale>
        <p:origin x="-96"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68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173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173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173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200">
                <a:latin typeface="Siemens Sans" pitchFamily="2" charset="0"/>
              </a:defRPr>
            </a:lvl1pPr>
          </a:lstStyle>
          <a:p>
            <a:pPr>
              <a:defRPr/>
            </a:pPr>
            <a:fld id="{14030EA5-0D25-46AF-9CD1-31BA56CA32A5}" type="slidenum">
              <a:rPr lang="de-DE"/>
              <a:pPr>
                <a:defRPr/>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Siemens Sans" pitchFamily="2" charset="0"/>
              </a:defRPr>
            </a:lvl1pPr>
          </a:lstStyle>
          <a:p>
            <a:pPr>
              <a:defRPr/>
            </a:pPr>
            <a:fld id="{9FC1193D-FE16-435B-A8A8-B7E9C7477BC6}" type="slidenum">
              <a:rPr lang="de-DE"/>
              <a:pPr>
                <a:defRPr/>
              </a:pPr>
              <a:t>‹#›</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iemens Sans"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Siemens Sans"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Siemens Sans"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Siemens Sans"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Siemens San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5AF9CA54-5C2B-43EA-A296-02BA50FAAC06}" type="slidenum">
              <a:rPr lang="de-DE" smtClean="0"/>
              <a:pPr/>
              <a:t>1</a:t>
            </a:fld>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a:t>
            </a:fld>
            <a:endParaRPr 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11</a:t>
            </a:fld>
            <a:endParaRPr 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12</a:t>
            </a:fld>
            <a:endParaRPr 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13</a:t>
            </a:fld>
            <a:endParaRPr lang="de-D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14</a:t>
            </a:fld>
            <a:endParaRPr lang="de-DE"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15</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a:t>
            </a:fld>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a:t>
            </a:fld>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58"/>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bg2"/>
                </a:solidFill>
              </a:rPr>
              <a:t>© </a:t>
            </a:r>
            <a:r>
              <a:rPr lang="en-US" dirty="0" smtClean="0">
                <a:solidFill>
                  <a:schemeClr val="bg2"/>
                </a:solidFill>
              </a:rPr>
              <a:t>2011. </a:t>
            </a:r>
            <a:r>
              <a:rPr lang="en-US" dirty="0">
                <a:solidFill>
                  <a:schemeClr val="bg2"/>
                </a:solidFill>
              </a:rPr>
              <a:t>Siemens Product Lifecycle Management Software Inc. All rights reserved</a:t>
            </a:r>
          </a:p>
        </p:txBody>
      </p:sp>
      <p:grpSp>
        <p:nvGrpSpPr>
          <p:cNvPr id="5" name="Group 164"/>
          <p:cNvGrpSpPr>
            <a:grpSpLocks/>
          </p:cNvGrpSpPr>
          <p:nvPr/>
        </p:nvGrpSpPr>
        <p:grpSpPr bwMode="auto">
          <a:xfrm>
            <a:off x="287338" y="260350"/>
            <a:ext cx="8856662" cy="973138"/>
            <a:chOff x="181" y="164"/>
            <a:chExt cx="5579" cy="613"/>
          </a:xfrm>
        </p:grpSpPr>
        <p:sp>
          <p:nvSpPr>
            <p:cNvPr id="6" name="Rectangle 160"/>
            <p:cNvSpPr>
              <a:spLocks noChangeArrowheads="1"/>
            </p:cNvSpPr>
            <p:nvPr>
              <p:custDataLst>
                <p:tags r:id="rId1"/>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7" name="Picture 163" descr="sie_logo_petrol_rgb_2"/>
            <p:cNvPicPr>
              <a:picLocks noChangeAspect="1" noChangeArrowheads="1"/>
            </p:cNvPicPr>
            <p:nvPr userDrawn="1"/>
          </p:nvPicPr>
          <p:blipFill>
            <a:blip r:embed="rId3" cstate="print"/>
            <a:srcRect/>
            <a:stretch>
              <a:fillRect/>
            </a:stretch>
          </p:blipFill>
          <p:spPr bwMode="auto">
            <a:xfrm>
              <a:off x="4536" y="267"/>
              <a:ext cx="1008" cy="202"/>
            </a:xfrm>
            <a:prstGeom prst="rect">
              <a:avLst/>
            </a:prstGeom>
            <a:noFill/>
            <a:ln w="9525">
              <a:noFill/>
              <a:miter lim="800000"/>
              <a:headEnd/>
              <a:tailEnd/>
            </a:ln>
          </p:spPr>
        </p:pic>
      </p:grpSp>
      <p:sp>
        <p:nvSpPr>
          <p:cNvPr id="8" name="Text Box 165"/>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
        <p:nvSpPr>
          <p:cNvPr id="4252" name="Rectangle 156"/>
          <p:cNvSpPr>
            <a:spLocks noGrp="1" noChangeArrowheads="1"/>
          </p:cNvSpPr>
          <p:nvPr>
            <p:ph type="ctrTitle" sz="quarter"/>
          </p:nvPr>
        </p:nvSpPr>
        <p:spPr>
          <a:xfrm>
            <a:off x="539750" y="1420813"/>
            <a:ext cx="8208963" cy="1246187"/>
          </a:xfrm>
        </p:spPr>
        <p:txBody>
          <a:bodyPr anchor="t"/>
          <a:lstStyle>
            <a:lvl1pPr>
              <a:lnSpc>
                <a:spcPts val="4800"/>
              </a:lnSpc>
              <a:defRPr sz="4000"/>
            </a:lvl1pPr>
          </a:lstStyle>
          <a:p>
            <a:r>
              <a:rPr lang="en-US" smtClean="0"/>
              <a:t>Click to edit Master title style</a:t>
            </a:r>
            <a:endParaRPr lang="en-US"/>
          </a:p>
        </p:txBody>
      </p:sp>
      <p:sp>
        <p:nvSpPr>
          <p:cNvPr id="4253" name="Rectangle 157"/>
          <p:cNvSpPr>
            <a:spLocks noGrp="1" noChangeArrowheads="1"/>
          </p:cNvSpPr>
          <p:nvPr>
            <p:ph type="subTitle" sz="quarter" idx="1"/>
          </p:nvPr>
        </p:nvSpPr>
        <p:spPr>
          <a:xfrm>
            <a:off x="539750" y="2770188"/>
            <a:ext cx="8208963" cy="1511300"/>
          </a:xfrm>
        </p:spPr>
        <p:txBody>
          <a:bodyPr/>
          <a:lstStyle>
            <a:lvl1pPr>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263525"/>
            <a:ext cx="2051050"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63525"/>
            <a:ext cx="6005513"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592263"/>
            <a:ext cx="40274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9638" y="1592263"/>
            <a:ext cx="40290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7"/>
          <p:cNvGrpSpPr>
            <a:grpSpLocks/>
          </p:cNvGrpSpPr>
          <p:nvPr/>
        </p:nvGrpSpPr>
        <p:grpSpPr bwMode="auto">
          <a:xfrm>
            <a:off x="287338" y="260350"/>
            <a:ext cx="8856662" cy="973138"/>
            <a:chOff x="181" y="164"/>
            <a:chExt cx="5579" cy="613"/>
          </a:xfrm>
        </p:grpSpPr>
        <p:sp>
          <p:nvSpPr>
            <p:cNvPr id="1197" name="Rectangle 173"/>
            <p:cNvSpPr>
              <a:spLocks noChangeArrowheads="1"/>
            </p:cNvSpPr>
            <p:nvPr>
              <p:custDataLst>
                <p:tags r:id="rId13"/>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1033" name="Picture 176" descr="sie_logo_petrol_rgb_2"/>
            <p:cNvPicPr>
              <a:picLocks noChangeAspect="1" noChangeArrowheads="1"/>
            </p:cNvPicPr>
            <p:nvPr userDrawn="1"/>
          </p:nvPicPr>
          <p:blipFill>
            <a:blip r:embed="rId14" cstate="print"/>
            <a:srcRect/>
            <a:stretch>
              <a:fillRect/>
            </a:stretch>
          </p:blipFill>
          <p:spPr bwMode="auto">
            <a:xfrm>
              <a:off x="4536" y="267"/>
              <a:ext cx="1008" cy="202"/>
            </a:xfrm>
            <a:prstGeom prst="rect">
              <a:avLst/>
            </a:prstGeom>
            <a:noFill/>
            <a:ln w="9525">
              <a:noFill/>
              <a:miter lim="800000"/>
              <a:headEnd/>
              <a:tailEnd/>
            </a:ln>
          </p:spPr>
        </p:pic>
      </p:grpSp>
      <p:sp>
        <p:nvSpPr>
          <p:cNvPr id="1027" name="Rectangle 165"/>
          <p:cNvSpPr>
            <a:spLocks noGrp="1" noChangeArrowheads="1"/>
          </p:cNvSpPr>
          <p:nvPr>
            <p:ph type="body" idx="1"/>
          </p:nvPr>
        </p:nvSpPr>
        <p:spPr bwMode="auto">
          <a:xfrm>
            <a:off x="539750" y="1592263"/>
            <a:ext cx="8208963" cy="46815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90" name="Text Box 166"/>
          <p:cNvSpPr txBox="1">
            <a:spLocks noChangeArrowheads="1"/>
          </p:cNvSpPr>
          <p:nvPr/>
        </p:nvSpPr>
        <p:spPr bwMode="auto">
          <a:xfrm>
            <a:off x="554038" y="6488113"/>
            <a:ext cx="877887" cy="274637"/>
          </a:xfrm>
          <a:prstGeom prst="rect">
            <a:avLst/>
          </a:prstGeom>
          <a:noFill/>
          <a:ln w="9525">
            <a:noFill/>
            <a:miter lim="800000"/>
            <a:headEnd/>
            <a:tailEnd/>
          </a:ln>
        </p:spPr>
        <p:txBody>
          <a:bodyPr lIns="0" tIns="0" rIns="0" bIns="0" anchor="b"/>
          <a:lstStyle/>
          <a:p>
            <a:pPr eaLnBrk="0" hangingPunct="0">
              <a:defRPr/>
            </a:pPr>
            <a:r>
              <a:rPr lang="en-US" sz="1200">
                <a:solidFill>
                  <a:srgbClr val="000000"/>
                </a:solidFill>
              </a:rPr>
              <a:t>Page </a:t>
            </a:r>
            <a:fld id="{1DB5F747-68FE-44B2-BD76-9A4C5465C67D}" type="slidenum">
              <a:rPr lang="en-US" sz="1200">
                <a:solidFill>
                  <a:srgbClr val="000000"/>
                </a:solidFill>
              </a:rPr>
              <a:pPr eaLnBrk="0" hangingPunct="0">
                <a:defRPr/>
              </a:pPr>
              <a:t>‹#›</a:t>
            </a:fld>
            <a:endParaRPr lang="en-US" sz="1200">
              <a:solidFill>
                <a:srgbClr val="000000"/>
              </a:solidFill>
            </a:endParaRPr>
          </a:p>
        </p:txBody>
      </p:sp>
      <p:sp>
        <p:nvSpPr>
          <p:cNvPr id="1029" name="Rectangle 168"/>
          <p:cNvSpPr>
            <a:spLocks noGrp="1" noChangeArrowheads="1"/>
          </p:cNvSpPr>
          <p:nvPr>
            <p:ph type="title"/>
          </p:nvPr>
        </p:nvSpPr>
        <p:spPr bwMode="auto">
          <a:xfrm>
            <a:off x="539750" y="263525"/>
            <a:ext cx="6140450" cy="8080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193" name="Text Box 169"/>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bg2"/>
                </a:solidFill>
              </a:rPr>
              <a:t>© </a:t>
            </a:r>
            <a:r>
              <a:rPr lang="en-US" dirty="0" smtClean="0">
                <a:solidFill>
                  <a:schemeClr val="bg2"/>
                </a:solidFill>
              </a:rPr>
              <a:t>2011. </a:t>
            </a:r>
            <a:r>
              <a:rPr lang="en-US" dirty="0">
                <a:solidFill>
                  <a:schemeClr val="bg2"/>
                </a:solidFill>
              </a:rPr>
              <a:t>Siemens Product Lifecycle Management Software Inc. All rights reserved</a:t>
            </a:r>
          </a:p>
        </p:txBody>
      </p:sp>
      <p:sp>
        <p:nvSpPr>
          <p:cNvPr id="1194" name="Text Box 170"/>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Tree>
  </p:cSld>
  <p:clrMap bg1="lt1" tx1="dk1" bg2="lt2" tx2="dk2" accent1="accent1" accent2="accent2" accent3="accent3" accent4="accent4" accent5="accent5" accent6="accent6" hlink="hlink" folHlink="folHlink"/>
  <p:sldLayoutIdLst>
    <p:sldLayoutId id="2147484535" r:id="rId1"/>
    <p:sldLayoutId id="2147484525" r:id="rId2"/>
    <p:sldLayoutId id="2147484526" r:id="rId3"/>
    <p:sldLayoutId id="2147484527" r:id="rId4"/>
    <p:sldLayoutId id="2147484528" r:id="rId5"/>
    <p:sldLayoutId id="2147484529" r:id="rId6"/>
    <p:sldLayoutId id="2147484530" r:id="rId7"/>
    <p:sldLayoutId id="2147484531" r:id="rId8"/>
    <p:sldLayoutId id="2147484532" r:id="rId9"/>
    <p:sldLayoutId id="2147484533" r:id="rId10"/>
    <p:sldLayoutId id="2147484534"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eaLnBrk="1" fontAlgn="base" hangingPunct="1">
        <a:spcBef>
          <a:spcPct val="0"/>
        </a:spcBef>
        <a:spcAft>
          <a:spcPct val="0"/>
        </a:spcAft>
        <a:defRPr sz="2000" b="1">
          <a:solidFill>
            <a:schemeClr val="tx1"/>
          </a:solidFill>
          <a:latin typeface="Arial" charset="0"/>
        </a:defRPr>
      </a:lvl6pPr>
      <a:lvl7pPr marL="914400" algn="l" rtl="0" eaLnBrk="1" fontAlgn="base" hangingPunct="1">
        <a:spcBef>
          <a:spcPct val="0"/>
        </a:spcBef>
        <a:spcAft>
          <a:spcPct val="0"/>
        </a:spcAft>
        <a:defRPr sz="2000" b="1">
          <a:solidFill>
            <a:schemeClr val="tx1"/>
          </a:solidFill>
          <a:latin typeface="Arial" charset="0"/>
        </a:defRPr>
      </a:lvl7pPr>
      <a:lvl8pPr marL="1371600" algn="l" rtl="0" eaLnBrk="1" fontAlgn="base" hangingPunct="1">
        <a:spcBef>
          <a:spcPct val="0"/>
        </a:spcBef>
        <a:spcAft>
          <a:spcPct val="0"/>
        </a:spcAft>
        <a:defRPr sz="2000" b="1">
          <a:solidFill>
            <a:schemeClr val="tx1"/>
          </a:solidFill>
          <a:latin typeface="Arial" charset="0"/>
        </a:defRPr>
      </a:lvl8pPr>
      <a:lvl9pPr marL="1828800" algn="l" rtl="0" eaLnBrk="1" fontAlgn="base" hangingPunct="1">
        <a:spcBef>
          <a:spcPct val="0"/>
        </a:spcBef>
        <a:spcAft>
          <a:spcPct val="0"/>
        </a:spcAft>
        <a:defRPr sz="2000" b="1">
          <a:solidFill>
            <a:schemeClr val="tx1"/>
          </a:solidFill>
          <a:latin typeface="Arial" charset="0"/>
        </a:defRPr>
      </a:lvl9pPr>
    </p:titleStyle>
    <p:bodyStyle>
      <a:lvl1pPr marL="342900" indent="-342900" algn="l" rtl="0" eaLnBrk="0" fontAlgn="base" hangingPunct="0">
        <a:spcBef>
          <a:spcPct val="0"/>
        </a:spcBef>
        <a:spcAft>
          <a:spcPct val="0"/>
        </a:spcAft>
        <a:buFont typeface="Wingdings" pitchFamily="2" charset="2"/>
        <a:defRPr sz="2000">
          <a:solidFill>
            <a:schemeClr val="tx1"/>
          </a:solidFill>
          <a:latin typeface="+mn-lt"/>
          <a:ea typeface="+mn-ea"/>
          <a:cs typeface="+mn-cs"/>
        </a:defRPr>
      </a:lvl1pPr>
      <a:lvl2pPr marL="1905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2pPr>
      <a:lvl3pPr marL="3810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3pPr>
      <a:lvl4pPr marL="573088" indent="-190500"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4pPr>
      <a:lvl5pPr marL="763588"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5pPr>
      <a:lvl6pPr marL="12207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6pPr>
      <a:lvl7pPr marL="16779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7pPr>
      <a:lvl8pPr marL="21351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8pPr>
      <a:lvl9pPr marL="25923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828800"/>
            <a:ext cx="8208963" cy="1246187"/>
          </a:xfrm>
        </p:spPr>
        <p:txBody>
          <a:bodyPr/>
          <a:lstStyle/>
          <a:p>
            <a:pPr algn="ctr"/>
            <a:r>
              <a:rPr lang="en-US" i="1" dirty="0" smtClean="0"/>
              <a:t>Solid </a:t>
            </a:r>
            <a:r>
              <a:rPr lang="en-US" i="1" smtClean="0"/>
              <a:t>Edge </a:t>
            </a:r>
            <a:r>
              <a:rPr lang="en-US" i="1" smtClean="0"/>
              <a:t>ST4</a:t>
            </a:r>
            <a:r>
              <a:rPr lang="en-US" i="1" dirty="0" smtClean="0"/>
              <a:t/>
            </a:r>
            <a:br>
              <a:rPr lang="en-US" i="1" dirty="0" smtClean="0"/>
            </a:br>
            <a:r>
              <a:rPr lang="en-US" i="1" dirty="0" smtClean="0"/>
              <a:t>Training</a:t>
            </a:r>
            <a:br>
              <a:rPr lang="en-US" i="1" dirty="0" smtClean="0"/>
            </a:br>
            <a:r>
              <a:rPr lang="en-US" dirty="0" smtClean="0"/>
              <a:t/>
            </a:r>
            <a:br>
              <a:rPr lang="en-US" dirty="0" smtClean="0"/>
            </a:br>
            <a:r>
              <a:rPr lang="en-US" dirty="0" smtClean="0"/>
              <a:t> </a:t>
            </a:r>
            <a:r>
              <a:rPr lang="en-US" dirty="0" err="1" smtClean="0"/>
              <a:t>XpresRoute</a:t>
            </a:r>
            <a:r>
              <a:rPr lang="en-US" dirty="0" smtClean="0"/>
              <a:t> (tubing)</a:t>
            </a:r>
            <a:br>
              <a:rPr lang="en-US" dirty="0" smtClean="0"/>
            </a:br>
            <a:endParaRPr lang="en-US" b="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365760">
              <a:buFont typeface="Arial" pitchFamily="34" charset="0"/>
              <a:buChar char="•"/>
            </a:pPr>
            <a:r>
              <a:rPr lang="en-US" sz="1800" dirty="0" smtClean="0"/>
              <a:t>To restrict movement parallel to a plane, select one of the three planes (XY, YZ, or XZ). You can also cycle through the planes by typing X key on the keyboard.</a:t>
            </a:r>
          </a:p>
          <a:p>
            <a:pPr marL="365760">
              <a:buFont typeface="Arial" pitchFamily="34" charset="0"/>
              <a:buChar char="•"/>
            </a:pPr>
            <a:endParaRPr lang="en-US" sz="1800" dirty="0" smtClean="0"/>
          </a:p>
          <a:p>
            <a:pPr marL="365760">
              <a:buFont typeface="Arial" pitchFamily="34" charset="0"/>
              <a:buChar char="•"/>
            </a:pPr>
            <a:endParaRPr lang="en-US" sz="1800" dirty="0" smtClean="0"/>
          </a:p>
          <a:p>
            <a:pPr marL="365760">
              <a:buFont typeface="Arial" pitchFamily="34" charset="0"/>
              <a:buChar char="•"/>
            </a:pPr>
            <a:endParaRPr lang="en-US" sz="1800" dirty="0" smtClean="0"/>
          </a:p>
          <a:p>
            <a:pPr marL="365760">
              <a:buFont typeface="Arial" pitchFamily="34" charset="0"/>
              <a:buChar char="•"/>
            </a:pPr>
            <a:endParaRPr lang="en-US" sz="1800" dirty="0" smtClean="0"/>
          </a:p>
          <a:p>
            <a:pPr marL="365760">
              <a:buFont typeface="Arial" pitchFamily="34" charset="0"/>
              <a:buChar char="•"/>
            </a:pPr>
            <a:endParaRPr lang="en-US" sz="1800" dirty="0" smtClean="0"/>
          </a:p>
          <a:p>
            <a:pPr marL="365760">
              <a:buFont typeface="Arial" pitchFamily="34" charset="0"/>
              <a:buChar char="•"/>
            </a:pPr>
            <a:endParaRPr lang="en-US" sz="1800" dirty="0" smtClean="0"/>
          </a:p>
          <a:p>
            <a:pPr marL="365760"/>
            <a:endParaRPr lang="en-US" sz="1800" dirty="0" smtClean="0"/>
          </a:p>
          <a:p>
            <a:pPr marL="365760">
              <a:buFont typeface="Arial" pitchFamily="34" charset="0"/>
              <a:buChar char="•"/>
            </a:pPr>
            <a:r>
              <a:rPr lang="en-US" sz="1800" dirty="0" smtClean="0"/>
              <a:t>To move the </a:t>
            </a:r>
            <a:r>
              <a:rPr lang="en-US" sz="1800" dirty="0" err="1" smtClean="0"/>
              <a:t>OrientXpres</a:t>
            </a:r>
            <a:r>
              <a:rPr lang="en-US" sz="1800" dirty="0" smtClean="0"/>
              <a:t> tool to a more convenient location, select the origin, and drag it to a new location.</a:t>
            </a:r>
          </a:p>
          <a:p>
            <a:pPr marL="365760">
              <a:buFont typeface="Arial" pitchFamily="34" charset="0"/>
              <a:buChar char="•"/>
            </a:pPr>
            <a:endParaRPr lang="en-US" sz="1800" dirty="0" smtClean="0"/>
          </a:p>
          <a:p>
            <a:pPr marL="0"/>
            <a:endParaRPr lang="en-US" sz="1800"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2800" dirty="0" err="1" smtClean="0"/>
              <a:t>OrientXpres</a:t>
            </a:r>
            <a:r>
              <a:rPr lang="en-US" sz="2800" dirty="0" smtClean="0"/>
              <a:t> tool</a:t>
            </a:r>
            <a:endParaRPr lang="en-US" sz="2800" i="1" dirty="0" smtClean="0"/>
          </a:p>
        </p:txBody>
      </p:sp>
      <p:pic>
        <p:nvPicPr>
          <p:cNvPr id="10242"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471738" y="2705100"/>
            <a:ext cx="4200525"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r>
              <a:rPr lang="en-US" sz="1800" dirty="0" smtClean="0"/>
              <a:t>You can type C key on the keyboard to clear any locks to planes or axes.</a:t>
            </a:r>
          </a:p>
          <a:p>
            <a:pPr marL="365760">
              <a:buFont typeface="Arial" pitchFamily="34" charset="0"/>
              <a:buChar char="•"/>
            </a:pPr>
            <a:endParaRPr lang="en-US" sz="1800" dirty="0" smtClean="0"/>
          </a:p>
          <a:p>
            <a:pPr marL="0"/>
            <a:endParaRPr lang="en-US" sz="1800"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2800" dirty="0" err="1" smtClean="0"/>
              <a:t>OrientXpres</a:t>
            </a:r>
            <a:r>
              <a:rPr lang="en-US" sz="2800" dirty="0" smtClean="0"/>
              <a:t> tool</a:t>
            </a:r>
            <a:endParaRPr lang="en-US" sz="2800" i="1" dirty="0" smtClean="0"/>
          </a:p>
        </p:txBody>
      </p:sp>
      <p:pic>
        <p:nvPicPr>
          <p:cNvPr id="6"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895600" y="2286000"/>
            <a:ext cx="1962150" cy="1485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r>
              <a:rPr lang="en-US" sz="1800" dirty="0" smtClean="0"/>
              <a:t>There are four types of geometric relationships for tube parts:</a:t>
            </a:r>
          </a:p>
          <a:p>
            <a:endParaRPr lang="en-US" sz="1800" dirty="0" smtClean="0"/>
          </a:p>
          <a:p>
            <a:pPr>
              <a:buFont typeface="Arial" pitchFamily="34" charset="0"/>
              <a:buChar char="•"/>
            </a:pPr>
            <a:r>
              <a:rPr lang="en-US" sz="1800" dirty="0" smtClean="0"/>
              <a:t>Connect relationships</a:t>
            </a:r>
          </a:p>
          <a:p>
            <a:pPr>
              <a:buFont typeface="Arial" pitchFamily="34" charset="0"/>
              <a:buChar char="•"/>
            </a:pPr>
            <a:r>
              <a:rPr lang="en-US" sz="1800" dirty="0" smtClean="0"/>
              <a:t>Coaxial relationships</a:t>
            </a:r>
          </a:p>
          <a:p>
            <a:pPr>
              <a:buFont typeface="Arial" pitchFamily="34" charset="0"/>
              <a:buChar char="•"/>
            </a:pPr>
            <a:r>
              <a:rPr lang="en-US" sz="1800" dirty="0" smtClean="0"/>
              <a:t>Parallel relationships</a:t>
            </a:r>
          </a:p>
          <a:p>
            <a:pPr>
              <a:buFont typeface="Arial" pitchFamily="34" charset="0"/>
              <a:buChar char="•"/>
            </a:pPr>
            <a:r>
              <a:rPr lang="en-US" sz="1800" dirty="0" smtClean="0"/>
              <a:t>Tangent relationship</a:t>
            </a:r>
          </a:p>
          <a:p>
            <a:pPr>
              <a:buFont typeface="Arial" pitchFamily="34" charset="0"/>
              <a:buChar char="•"/>
            </a:pPr>
            <a:endParaRPr lang="en-US" sz="1800" dirty="0" smtClean="0"/>
          </a:p>
          <a:p>
            <a:r>
              <a:rPr lang="en-US" sz="1800" dirty="0" smtClean="0"/>
              <a:t>The </a:t>
            </a:r>
            <a:r>
              <a:rPr lang="en-US" sz="1800" dirty="0" err="1" smtClean="0"/>
              <a:t>PathFinder</a:t>
            </a:r>
            <a:r>
              <a:rPr lang="en-US" sz="1800" dirty="0" smtClean="0"/>
              <a:t> tab displays the tube path segment relationships.</a:t>
            </a:r>
          </a:p>
          <a:p>
            <a:pPr marL="0"/>
            <a:r>
              <a:rPr lang="en-US" sz="1800" dirty="0" smtClean="0"/>
              <a:t>You can delete any relationship by deleting its handle in the graphic window or deleting the relationship in </a:t>
            </a:r>
            <a:r>
              <a:rPr lang="en-US" sz="1800" dirty="0" err="1" smtClean="0"/>
              <a:t>PathFinder</a:t>
            </a:r>
            <a:r>
              <a:rPr lang="en-US" sz="1800" dirty="0" smtClean="0"/>
              <a:t>.</a:t>
            </a:r>
          </a:p>
          <a:p>
            <a:pPr marL="0"/>
            <a:endParaRPr lang="en-US" sz="1800" dirty="0" smtClean="0"/>
          </a:p>
          <a:p>
            <a:pPr marL="0"/>
            <a:r>
              <a:rPr lang="en-US" sz="1800" dirty="0" smtClean="0"/>
              <a:t>Path segments can be dimensioned to control size and the move command will allow them to be modified if a position adjustment needs to be made.</a:t>
            </a:r>
            <a:endParaRPr lang="en-US" sz="1800" dirty="0"/>
          </a:p>
        </p:txBody>
      </p:sp>
      <p:sp>
        <p:nvSpPr>
          <p:cNvPr id="4099" name="Title 1"/>
          <p:cNvSpPr>
            <a:spLocks noGrp="1"/>
          </p:cNvSpPr>
          <p:nvPr>
            <p:ph type="title"/>
          </p:nvPr>
        </p:nvSpPr>
        <p:spPr>
          <a:xfrm>
            <a:off x="457200" y="304800"/>
            <a:ext cx="6216650" cy="808038"/>
          </a:xfrm>
        </p:spPr>
        <p:txBody>
          <a:bodyPr/>
          <a:lstStyle/>
          <a:p>
            <a:pPr eaLnBrk="1" hangingPunct="1"/>
            <a:r>
              <a:rPr lang="en-US" sz="2800" dirty="0" smtClean="0"/>
              <a:t>Modifying path segments</a:t>
            </a:r>
            <a:endParaRPr lang="en-US" sz="2800" i="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Once you have drawn a tube path, use the Tube command to create a tube along the path segment. With the Tube command you can select a single segment or a chain of segments as the tube path. You can also define tube extents to both ends of the tube path.</a:t>
            </a:r>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r>
              <a:rPr lang="en-US" sz="1800" dirty="0" smtClean="0"/>
              <a:t>When creating a tube part, you can use the Tube Options dialog box to define parameters such as material, outside diameter, bend radius, and wall thickness for the part. To access the Tube Options dialog box, click the Tube Options button on the Tube command bar.</a:t>
            </a:r>
            <a:endParaRPr lang="en-US" sz="1800" dirty="0"/>
          </a:p>
        </p:txBody>
      </p:sp>
      <p:sp>
        <p:nvSpPr>
          <p:cNvPr id="4099" name="Title 1"/>
          <p:cNvSpPr>
            <a:spLocks noGrp="1"/>
          </p:cNvSpPr>
          <p:nvPr>
            <p:ph type="title"/>
          </p:nvPr>
        </p:nvSpPr>
        <p:spPr>
          <a:xfrm>
            <a:off x="457200" y="304800"/>
            <a:ext cx="6216650" cy="808038"/>
          </a:xfrm>
        </p:spPr>
        <p:txBody>
          <a:bodyPr/>
          <a:lstStyle/>
          <a:p>
            <a:pPr eaLnBrk="1" hangingPunct="1"/>
            <a:r>
              <a:rPr lang="en-US" sz="2800" dirty="0" smtClean="0"/>
              <a:t>Creating the tube</a:t>
            </a:r>
            <a:endParaRPr lang="en-US" sz="2800" i="1" dirty="0" smtClean="0"/>
          </a:p>
        </p:txBody>
      </p:sp>
      <p:pic>
        <p:nvPicPr>
          <p:cNvPr id="8194"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971801" y="2438399"/>
            <a:ext cx="3048000" cy="23320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You can use tube properties to extract information to create such reports as bend tables, tube reports, and parts lists.</a:t>
            </a:r>
          </a:p>
          <a:p>
            <a:pPr marL="0"/>
            <a:endParaRPr lang="en-US" sz="1800" dirty="0" smtClean="0"/>
          </a:p>
          <a:p>
            <a:pPr marL="0"/>
            <a:r>
              <a:rPr lang="en-US" sz="1800" b="1" dirty="0" smtClean="0"/>
              <a:t>Outputting bend information</a:t>
            </a:r>
          </a:p>
          <a:p>
            <a:pPr marL="0"/>
            <a:r>
              <a:rPr lang="en-US" sz="1800" dirty="0" smtClean="0"/>
              <a:t>You can use the Bend Table command to create an ASCII text file that contains information about how to manufacture the tube. You can output the tubes as a select set or output them all at once. The information consists of columns of data such as feed length, rotation angle, bend radius, and bend angle.</a:t>
            </a:r>
          </a:p>
          <a:p>
            <a:pPr marL="0"/>
            <a:endParaRPr lang="en-US" sz="1800" dirty="0" smtClean="0"/>
          </a:p>
          <a:p>
            <a:pPr marL="0"/>
            <a:r>
              <a:rPr lang="en-US" sz="1800" b="1" dirty="0" smtClean="0"/>
              <a:t>Creating tube reports and parts list</a:t>
            </a:r>
          </a:p>
          <a:p>
            <a:pPr marL="0"/>
            <a:r>
              <a:rPr lang="en-US" sz="1800" dirty="0" smtClean="0"/>
              <a:t>You can include tube properties defined on the Tube Options dialog box in reports or parts lists. When you create a tube file, these tube properties are automatically stored in the tube file and are exposed so that they can be included in reports and parts lists.</a:t>
            </a:r>
            <a:endParaRPr lang="en-US" sz="1800" dirty="0"/>
          </a:p>
        </p:txBody>
      </p:sp>
      <p:sp>
        <p:nvSpPr>
          <p:cNvPr id="4099" name="Title 1"/>
          <p:cNvSpPr>
            <a:spLocks noGrp="1"/>
          </p:cNvSpPr>
          <p:nvPr>
            <p:ph type="title"/>
          </p:nvPr>
        </p:nvSpPr>
        <p:spPr>
          <a:xfrm>
            <a:off x="457200" y="304800"/>
            <a:ext cx="6216650" cy="808038"/>
          </a:xfrm>
        </p:spPr>
        <p:txBody>
          <a:bodyPr/>
          <a:lstStyle/>
          <a:p>
            <a:pPr eaLnBrk="1" hangingPunct="1"/>
            <a:r>
              <a:rPr lang="en-US" sz="2800" dirty="0" smtClean="0"/>
              <a:t>Generating tube information</a:t>
            </a:r>
            <a:endParaRPr lang="en-US" sz="2800" i="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Activity</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Activity: Placing tubes in assembly with </a:t>
            </a:r>
            <a:r>
              <a:rPr lang="en-US" dirty="0" err="1" smtClean="0"/>
              <a:t>XpresRoute</a:t>
            </a:r>
            <a:endParaRPr lang="en-US" dirty="0" smtClean="0"/>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You can use </a:t>
            </a:r>
            <a:r>
              <a:rPr lang="en-US" sz="1800" dirty="0" err="1" smtClean="0"/>
              <a:t>XpresRoute</a:t>
            </a:r>
            <a:r>
              <a:rPr lang="en-US" sz="1800" dirty="0" smtClean="0"/>
              <a:t> to create path segments and tubes in an assembly. To access the commands for tubing, while in Assembly, choose </a:t>
            </a:r>
            <a:r>
              <a:rPr lang="en-US" sz="1800" dirty="0" err="1" smtClean="0"/>
              <a:t>Tools→Environs→XpresRoute</a:t>
            </a:r>
            <a:r>
              <a:rPr lang="en-US" sz="1800" dirty="0" smtClean="0"/>
              <a:t> .</a:t>
            </a:r>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r>
              <a:rPr lang="en-US" sz="1800" dirty="0" smtClean="0"/>
              <a:t>Tube parts are designed in the context of an assembly, so you to directly model them within an assembly, using existing part and assembly geometry to ensure accurate fit and function. Tube parts are fully associative and update with the parts to which they are connected. Tube wire parts are directed parts. They conform to the path segment and the options you use to construct the part. When you make changes to the assembly that cause the path to change, the part will also change.</a:t>
            </a:r>
          </a:p>
          <a:p>
            <a:pPr marL="0"/>
            <a:endParaRPr lang="en-US" sz="1800" dirty="0"/>
          </a:p>
        </p:txBody>
      </p:sp>
      <p:sp>
        <p:nvSpPr>
          <p:cNvPr id="4099" name="Title 1"/>
          <p:cNvSpPr>
            <a:spLocks noGrp="1"/>
          </p:cNvSpPr>
          <p:nvPr>
            <p:ph type="title"/>
          </p:nvPr>
        </p:nvSpPr>
        <p:spPr>
          <a:xfrm>
            <a:off x="457200" y="304800"/>
            <a:ext cx="6216650" cy="808038"/>
          </a:xfrm>
        </p:spPr>
        <p:txBody>
          <a:bodyPr/>
          <a:lstStyle/>
          <a:p>
            <a:pPr eaLnBrk="1" hangingPunct="1"/>
            <a:r>
              <a:rPr lang="en-US" sz="2800" dirty="0" smtClean="0"/>
              <a:t>Introduction</a:t>
            </a:r>
            <a:endParaRPr lang="en-US" sz="2800" i="1" dirty="0" smtClean="0"/>
          </a:p>
        </p:txBody>
      </p:sp>
      <p:pic>
        <p:nvPicPr>
          <p:cNvPr id="2050"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971800" y="2209800"/>
            <a:ext cx="2938462" cy="212346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r>
              <a:rPr lang="en-US" sz="1800" dirty="0" smtClean="0"/>
              <a:t>Tube design workflow:</a:t>
            </a:r>
          </a:p>
          <a:p>
            <a:r>
              <a:rPr lang="en-US" sz="1800" b="1" dirty="0" smtClean="0"/>
              <a:t>Create a path</a:t>
            </a:r>
          </a:p>
          <a:p>
            <a:pPr marL="0">
              <a:buFont typeface="Arial" pitchFamily="34" charset="0"/>
              <a:buChar char="•"/>
            </a:pPr>
            <a:r>
              <a:rPr lang="en-US" sz="1800" dirty="0" smtClean="0"/>
              <a:t>Use the </a:t>
            </a:r>
            <a:r>
              <a:rPr lang="en-US" sz="1800" dirty="0" err="1" smtClean="0"/>
              <a:t>PathXpres</a:t>
            </a:r>
            <a:r>
              <a:rPr lang="en-US" sz="1800" dirty="0" smtClean="0"/>
              <a:t> command to automatically create a 3D path for the tube. </a:t>
            </a:r>
          </a:p>
          <a:p>
            <a:pPr marL="0">
              <a:buFont typeface="Arial" pitchFamily="34" charset="0"/>
              <a:buChar char="•"/>
            </a:pPr>
            <a:r>
              <a:rPr lang="en-US" sz="1800" dirty="0" smtClean="0"/>
              <a:t>To learn how, see Create a tube path with </a:t>
            </a:r>
            <a:r>
              <a:rPr lang="en-US" sz="1800" dirty="0" err="1" smtClean="0"/>
              <a:t>PathXpres</a:t>
            </a:r>
            <a:r>
              <a:rPr lang="en-US" sz="1800" dirty="0" smtClean="0"/>
              <a:t>.</a:t>
            </a:r>
          </a:p>
          <a:p>
            <a:pPr marL="365760">
              <a:buFont typeface="Arial" pitchFamily="34" charset="0"/>
              <a:buChar char="•"/>
            </a:pPr>
            <a:r>
              <a:rPr lang="en-US" sz="1800" dirty="0" smtClean="0"/>
              <a:t>Use the Line Segment or Arc Segment command to manually draw the path for the tube. </a:t>
            </a:r>
          </a:p>
          <a:p>
            <a:pPr marL="365760">
              <a:buFont typeface="Arial" pitchFamily="34" charset="0"/>
              <a:buChar char="•"/>
            </a:pPr>
            <a:endParaRPr lang="en-US" sz="1800" dirty="0" smtClean="0"/>
          </a:p>
          <a:p>
            <a:pPr marL="0"/>
            <a:r>
              <a:rPr lang="en-US" sz="1800" b="1" dirty="0" smtClean="0"/>
              <a:t>Create the tube</a:t>
            </a:r>
          </a:p>
          <a:p>
            <a:pPr marL="365760">
              <a:buFont typeface="Arial" pitchFamily="34" charset="0"/>
              <a:buChar char="•"/>
            </a:pPr>
            <a:r>
              <a:rPr lang="en-US" sz="1800" dirty="0" smtClean="0"/>
              <a:t>Use the Tube command to assign pipe attributes and fittings to a path segment that defines the route the pipe should follow. </a:t>
            </a:r>
            <a:endParaRPr lang="en-US" sz="1800" dirty="0"/>
          </a:p>
        </p:txBody>
      </p:sp>
      <p:sp>
        <p:nvSpPr>
          <p:cNvPr id="4099" name="Title 1"/>
          <p:cNvSpPr>
            <a:spLocks noGrp="1"/>
          </p:cNvSpPr>
          <p:nvPr>
            <p:ph type="title"/>
          </p:nvPr>
        </p:nvSpPr>
        <p:spPr>
          <a:xfrm>
            <a:off x="457200" y="304800"/>
            <a:ext cx="6216650" cy="808038"/>
          </a:xfrm>
        </p:spPr>
        <p:txBody>
          <a:bodyPr/>
          <a:lstStyle/>
          <a:p>
            <a:pPr eaLnBrk="1" hangingPunct="1"/>
            <a:r>
              <a:rPr lang="en-US" sz="2800" dirty="0" smtClean="0"/>
              <a:t>Tube design workflow</a:t>
            </a:r>
            <a:endParaRPr lang="en-US" sz="2800" i="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Tubes and Pipes are created along a path segment. You can use the </a:t>
            </a:r>
            <a:r>
              <a:rPr lang="en-US" sz="1800" dirty="0" err="1" smtClean="0"/>
              <a:t>PathXpres</a:t>
            </a:r>
            <a:r>
              <a:rPr lang="en-US" sz="1800" dirty="0" smtClean="0"/>
              <a:t> command in </a:t>
            </a:r>
            <a:r>
              <a:rPr lang="en-US" sz="1800" dirty="0" err="1" smtClean="0"/>
              <a:t>XpresRoute</a:t>
            </a:r>
            <a:r>
              <a:rPr lang="en-US" sz="1800" dirty="0" smtClean="0"/>
              <a:t> to create the path without manually drawing the individual lines of the path or you can use the Line Segment command or Arc Segment command to manually draw the path.</a:t>
            </a:r>
          </a:p>
          <a:p>
            <a:pPr marL="0"/>
            <a:endParaRPr lang="en-US" sz="1800" dirty="0" smtClean="0"/>
          </a:p>
          <a:p>
            <a:pPr marL="0"/>
            <a:r>
              <a:rPr lang="en-US" sz="1800" dirty="0" smtClean="0"/>
              <a:t>Use the </a:t>
            </a:r>
            <a:r>
              <a:rPr lang="en-US" sz="1800" dirty="0" err="1" smtClean="0"/>
              <a:t>PathXpres</a:t>
            </a:r>
            <a:r>
              <a:rPr lang="en-US" sz="1800" dirty="0" smtClean="0"/>
              <a:t> command to create a 3D path for a tube or pipe without having to manually draw the individual lines of the path. </a:t>
            </a:r>
            <a:r>
              <a:rPr lang="en-US" sz="1800" dirty="0" err="1" smtClean="0"/>
              <a:t>PathXpres</a:t>
            </a:r>
            <a:r>
              <a:rPr lang="en-US" sz="1800" dirty="0" smtClean="0"/>
              <a:t> generates a path between two points that is orthogonal to the default reference planes. These points must be circular or elliptical element, the endpoint of a segment, or the endpoint of a sketch element.</a:t>
            </a:r>
          </a:p>
          <a:p>
            <a:pPr marL="0"/>
            <a:endParaRPr lang="en-US" sz="1800" dirty="0"/>
          </a:p>
        </p:txBody>
      </p:sp>
      <p:sp>
        <p:nvSpPr>
          <p:cNvPr id="4099" name="Title 1"/>
          <p:cNvSpPr>
            <a:spLocks noGrp="1"/>
          </p:cNvSpPr>
          <p:nvPr>
            <p:ph type="title"/>
          </p:nvPr>
        </p:nvSpPr>
        <p:spPr>
          <a:xfrm>
            <a:off x="457200" y="304800"/>
            <a:ext cx="6216650" cy="808038"/>
          </a:xfrm>
        </p:spPr>
        <p:txBody>
          <a:bodyPr/>
          <a:lstStyle/>
          <a:p>
            <a:pPr eaLnBrk="1" hangingPunct="1"/>
            <a:r>
              <a:rPr lang="en-US" sz="2800" dirty="0" smtClean="0"/>
              <a:t>Creating the path with </a:t>
            </a:r>
            <a:r>
              <a:rPr lang="en-US" sz="2800" dirty="0" err="1" smtClean="0"/>
              <a:t>PathXpres</a:t>
            </a:r>
            <a:endParaRPr lang="en-US" sz="2800" i="1" dirty="0" smtClean="0"/>
          </a:p>
        </p:txBody>
      </p:sp>
      <p:pic>
        <p:nvPicPr>
          <p:cNvPr id="307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362200" y="4267200"/>
            <a:ext cx="4543425" cy="1819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In cases where more than one way for the path exists, you can use the Next and Previous button on the </a:t>
            </a:r>
            <a:r>
              <a:rPr lang="en-US" sz="1800" dirty="0" err="1" smtClean="0"/>
              <a:t>PathXpres</a:t>
            </a:r>
            <a:r>
              <a:rPr lang="en-US" sz="1800" dirty="0" smtClean="0"/>
              <a:t> command bar to display alternative paths. The order of the paths goes from the simplest path, with the least number of segments, to the most complex path. The maximum number of segments in a path that </a:t>
            </a:r>
            <a:r>
              <a:rPr lang="en-US" sz="1800" dirty="0" err="1" smtClean="0"/>
              <a:t>PathXpres</a:t>
            </a:r>
            <a:r>
              <a:rPr lang="en-US" sz="1800" dirty="0" smtClean="0"/>
              <a:t> generates is five.</a:t>
            </a:r>
          </a:p>
          <a:p>
            <a:pPr marL="0"/>
            <a:endParaRPr lang="en-US" sz="1800" dirty="0"/>
          </a:p>
        </p:txBody>
      </p:sp>
      <p:sp>
        <p:nvSpPr>
          <p:cNvPr id="4099" name="Title 1"/>
          <p:cNvSpPr>
            <a:spLocks noGrp="1"/>
          </p:cNvSpPr>
          <p:nvPr>
            <p:ph type="title"/>
          </p:nvPr>
        </p:nvSpPr>
        <p:spPr>
          <a:xfrm>
            <a:off x="457200" y="304800"/>
            <a:ext cx="6216650" cy="808038"/>
          </a:xfrm>
        </p:spPr>
        <p:txBody>
          <a:bodyPr/>
          <a:lstStyle/>
          <a:p>
            <a:pPr eaLnBrk="1" hangingPunct="1"/>
            <a:r>
              <a:rPr lang="en-US" sz="2800" dirty="0" smtClean="0"/>
              <a:t>Creating the path with </a:t>
            </a:r>
            <a:r>
              <a:rPr lang="en-US" sz="2800" dirty="0" err="1" smtClean="0"/>
              <a:t>PathXpres</a:t>
            </a:r>
            <a:endParaRPr lang="en-US" sz="2800" i="1" dirty="0" smtClean="0"/>
          </a:p>
        </p:txBody>
      </p:sp>
      <p:pic>
        <p:nvPicPr>
          <p:cNvPr id="2"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752600" y="3200400"/>
            <a:ext cx="5104576" cy="205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You use the </a:t>
            </a:r>
            <a:r>
              <a:rPr lang="en-US" sz="1800" dirty="0" err="1" smtClean="0"/>
              <a:t>OrientXpres</a:t>
            </a:r>
            <a:r>
              <a:rPr lang="en-US" sz="1800" dirty="0" smtClean="0"/>
              <a:t> tool to assist you in drawing lines and arcs in 3D space when drawing a path manually. As you draw the line or arc segments, use </a:t>
            </a:r>
            <a:r>
              <a:rPr lang="en-US" sz="1800" dirty="0" err="1" smtClean="0"/>
              <a:t>OrientXpres</a:t>
            </a:r>
            <a:r>
              <a:rPr lang="en-US" sz="1800" dirty="0" smtClean="0"/>
              <a:t> to lock the orientation of the element parallel to an axis or plane as you draw it. For example, after you define the start point for a line segment, you can use </a:t>
            </a:r>
            <a:r>
              <a:rPr lang="en-US" sz="1800" dirty="0" err="1" smtClean="0"/>
              <a:t>OrientXpres</a:t>
            </a:r>
            <a:r>
              <a:rPr lang="en-US" sz="1800" dirty="0" smtClean="0"/>
              <a:t> to lock the orientation to the y axis. </a:t>
            </a:r>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err="1" smtClean="0"/>
              <a:t>OrientXpres</a:t>
            </a:r>
            <a:r>
              <a:rPr lang="en-US" sz="2800" dirty="0" smtClean="0"/>
              <a:t> tool</a:t>
            </a:r>
            <a:endParaRPr lang="en-US" sz="2800" dirty="0"/>
          </a:p>
        </p:txBody>
      </p:sp>
      <p:pic>
        <p:nvPicPr>
          <p:cNvPr id="5122"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276600" y="2819400"/>
            <a:ext cx="2410590" cy="1824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When you click to define the second point for the line, you can then use </a:t>
            </a:r>
            <a:r>
              <a:rPr lang="en-US" sz="1800" dirty="0" err="1" smtClean="0"/>
              <a:t>OrientXpres</a:t>
            </a:r>
            <a:r>
              <a:rPr lang="en-US" sz="1800" dirty="0" smtClean="0"/>
              <a:t> to lock the orientation to the z axis. </a:t>
            </a:r>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err="1" smtClean="0"/>
              <a:t>OrientXpres</a:t>
            </a:r>
            <a:r>
              <a:rPr lang="en-US" sz="2800" dirty="0" smtClean="0"/>
              <a:t> tool</a:t>
            </a:r>
            <a:endParaRPr lang="en-US" sz="2800" dirty="0"/>
          </a:p>
        </p:txBody>
      </p:sp>
      <p:pic>
        <p:nvPicPr>
          <p:cNvPr id="6146"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819400" y="2590799"/>
            <a:ext cx="3505200" cy="254732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7696200" cy="4953000"/>
          </a:xfrm>
        </p:spPr>
        <p:txBody>
          <a:bodyPr/>
          <a:lstStyle/>
          <a:p>
            <a:pPr marL="0"/>
            <a:r>
              <a:rPr lang="en-US" sz="1800" dirty="0" smtClean="0"/>
              <a:t>You can continue to lock the axis or plane to assist you in defining the path (A), (B), (C).</a:t>
            </a:r>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err="1" smtClean="0"/>
              <a:t>OrientXpres</a:t>
            </a:r>
            <a:r>
              <a:rPr lang="en-US" sz="2800" dirty="0" smtClean="0"/>
              <a:t> tool</a:t>
            </a:r>
            <a:endParaRPr lang="en-US" sz="2800" dirty="0"/>
          </a:p>
        </p:txBody>
      </p:sp>
      <p:pic>
        <p:nvPicPr>
          <p:cNvPr id="7170"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524000" y="1981200"/>
            <a:ext cx="6200775" cy="4095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The </a:t>
            </a:r>
            <a:r>
              <a:rPr lang="en-US" sz="1800" dirty="0" err="1" smtClean="0"/>
              <a:t>OrientXpres</a:t>
            </a:r>
            <a:r>
              <a:rPr lang="en-US" sz="1800" dirty="0" smtClean="0"/>
              <a:t> tool is an interactive design aid for drawing lines, arcs, and curves in 3D space, and for editing the position of </a:t>
            </a:r>
            <a:r>
              <a:rPr lang="en-US" sz="1800" dirty="0" err="1" smtClean="0"/>
              <a:t>bluedots</a:t>
            </a:r>
            <a:r>
              <a:rPr lang="en-US" sz="1800" dirty="0" smtClean="0"/>
              <a:t> in 3D space. </a:t>
            </a:r>
            <a:r>
              <a:rPr lang="en-US" sz="1800" dirty="0" err="1" smtClean="0"/>
              <a:t>OrientXpres</a:t>
            </a:r>
            <a:r>
              <a:rPr lang="en-US" sz="1800" dirty="0" smtClean="0"/>
              <a:t> is displayed automatically when creating or editing elements which require its capabilities. For example, </a:t>
            </a:r>
            <a:r>
              <a:rPr lang="en-US" sz="1800" dirty="0" err="1" smtClean="0"/>
              <a:t>OrientXpres</a:t>
            </a:r>
            <a:r>
              <a:rPr lang="en-US" sz="1800" dirty="0" smtClean="0"/>
              <a:t> is displayed when drawing line segments in the </a:t>
            </a:r>
            <a:r>
              <a:rPr lang="en-US" sz="1800" dirty="0" err="1" smtClean="0"/>
              <a:t>XpresRoute</a:t>
            </a:r>
            <a:r>
              <a:rPr lang="en-US" sz="1800" dirty="0" smtClean="0"/>
              <a:t> and Frame applications, and when editing </a:t>
            </a:r>
            <a:r>
              <a:rPr lang="en-US" sz="1800" dirty="0" err="1" smtClean="0"/>
              <a:t>bluedots</a:t>
            </a:r>
            <a:r>
              <a:rPr lang="en-US" sz="1800" dirty="0" smtClean="0"/>
              <a:t> in the Part and Sheet Metal environments.</a:t>
            </a:r>
          </a:p>
          <a:p>
            <a:pPr marL="0"/>
            <a:endParaRPr lang="en-US" sz="1800" dirty="0" smtClean="0"/>
          </a:p>
          <a:p>
            <a:pPr marL="0"/>
            <a:r>
              <a:rPr lang="en-US" sz="1800" dirty="0" smtClean="0"/>
              <a:t>When working in 3D space, you often need to restrict the placement or movement of elements to be parallel to a particular axis or plane. The </a:t>
            </a:r>
            <a:r>
              <a:rPr lang="en-US" sz="1800" dirty="0" err="1" smtClean="0"/>
              <a:t>OrientXpres</a:t>
            </a:r>
            <a:r>
              <a:rPr lang="en-US" sz="1800" dirty="0" smtClean="0"/>
              <a:t> tool provides that capability. You can do the following using </a:t>
            </a:r>
            <a:r>
              <a:rPr lang="en-US" sz="1800" dirty="0" err="1" smtClean="0"/>
              <a:t>OrientXpres</a:t>
            </a:r>
            <a:r>
              <a:rPr lang="en-US" sz="1800" dirty="0" smtClean="0"/>
              <a:t>:</a:t>
            </a:r>
          </a:p>
          <a:p>
            <a:pPr marL="365760">
              <a:buFont typeface="Arial" pitchFamily="34" charset="0"/>
              <a:buChar char="•"/>
            </a:pPr>
            <a:r>
              <a:rPr lang="en-US" sz="1800" dirty="0" smtClean="0"/>
              <a:t>To restrict movement parallel to an axis, select one of the three axes (X, Y, or Z). You can also cycle through the axes by typing Z key on the keyboard.</a:t>
            </a:r>
          </a:p>
          <a:p>
            <a:pPr marL="0"/>
            <a:endParaRPr lang="en-US" sz="1800"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2800" dirty="0" err="1" smtClean="0"/>
              <a:t>OrientXpres</a:t>
            </a:r>
            <a:r>
              <a:rPr lang="en-US" sz="2800" dirty="0" smtClean="0"/>
              <a:t> tool</a:t>
            </a:r>
            <a:endParaRPr lang="en-US" sz="2800" i="1" dirty="0" smtClean="0"/>
          </a:p>
        </p:txBody>
      </p:sp>
      <p:pic>
        <p:nvPicPr>
          <p:cNvPr id="9218"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590800" y="4953000"/>
            <a:ext cx="4067175" cy="1428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heme/theme1.xml><?xml version="1.0" encoding="utf-8"?>
<a:theme xmlns:a="http://schemas.openxmlformats.org/drawingml/2006/main" name="Siemens_PLM_Grey_Template">
  <a:themeElements>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fontScheme name="Siemens PLM Grey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pPr>
      <a:bodyPr vert="horz" wrap="squar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000" b="0" i="0" u="none" strike="noStrike" cap="none" normalizeH="0" baseline="0" smtClean="0">
            <a:ln>
              <a:noFill/>
            </a:ln>
            <a:solidFill>
              <a:schemeClr val="tx1"/>
            </a:solidFill>
            <a:effectLst/>
            <a:latin typeface="Arial" charset="0"/>
          </a:defRPr>
        </a:defPPr>
      </a:lstStyle>
    </a:spDef>
    <a:lnDef>
      <a:spPr bwMode="auto">
        <a:solidFill>
          <a:schemeClr val="accent1"/>
        </a:solidFill>
        <a:ln w="25400" cap="flat" cmpd="sng" algn="ctr">
          <a:solidFill>
            <a:srgbClr val="FF0000"/>
          </a:solidFill>
          <a:prstDash val="solid"/>
          <a:round/>
          <a:headEnd type="none" w="med" len="med"/>
          <a:tailEnd type="triangle"/>
        </a:ln>
        <a:effectLst>
          <a:outerShdw blurRad="50800" dist="38100" dir="2700000" algn="tl" rotWithShape="0">
            <a:prstClr val="black">
              <a:alpha val="40000"/>
            </a:prstClr>
          </a:outerShdw>
        </a:effectLst>
      </a:spPr>
      <a:bodyPr/>
      <a:lstStyle/>
    </a:lnDef>
  </a:objectDefaults>
  <a:extraClrSchemeLst>
    <a:extraClrScheme>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767CD561B52CA4E8ACB2552DF311DBD" ma:contentTypeVersion="0" ma:contentTypeDescription="Create a new document." ma:contentTypeScope="" ma:versionID="10e107eaf9d0837392c1f1a983e69498">
  <xsd:schema xmlns:xsd="http://www.w3.org/2001/XMLSchema" xmlns:p="http://schemas.microsoft.com/office/2006/metadata/properties" xmlns:ns2="56CD67F7-521B-4ECA-8ACB-2552DF311DBD" targetNamespace="http://schemas.microsoft.com/office/2006/metadata/properties" ma:root="true" ma:fieldsID="80dd823656e7c2657ada7ce637836d5a" ns2:_="">
    <xsd:import namespace="56CD67F7-521B-4ECA-8ACB-2552DF311DBD"/>
    <xsd:element name="properties">
      <xsd:complexType>
        <xsd:sequence>
          <xsd:element name="documentManagement">
            <xsd:complexType>
              <xsd:all>
                <xsd:element ref="ns2:Parent_x0020_ID" minOccurs="0"/>
                <xsd:element ref="ns2:Parent_x0020_Type"/>
                <xsd:element ref="ns2:Document_x0020_ID"/>
                <xsd:element ref="ns2:Rev"/>
                <xsd:element ref="ns2:Description0"/>
                <xsd:element ref="ns2:Document_x0020_Type"/>
                <xsd:element ref="ns2:SE_x0020_Release"/>
              </xsd:all>
            </xsd:complexType>
          </xsd:element>
        </xsd:sequence>
      </xsd:complexType>
    </xsd:element>
  </xsd:schema>
  <xsd:schema xmlns:xsd="http://www.w3.org/2001/XMLSchema" xmlns:dms="http://schemas.microsoft.com/office/2006/documentManagement/types" targetNamespace="56CD67F7-521B-4ECA-8ACB-2552DF311DBD" elementFormDefault="qualified">
    <xsd:import namespace="http://schemas.microsoft.com/office/2006/documentManagement/types"/>
    <xsd:element name="Parent_x0020_ID" ma:index="8" nillable="true" ma:displayName="Parent ID" ma:internalName="Parent_x0020_ID">
      <xsd:simpleType>
        <xsd:restriction base="dms:Number"/>
      </xsd:simpleType>
    </xsd:element>
    <xsd:element name="Parent_x0020_Type" ma:index="9" ma:displayName="Parent Type" ma:format="Dropdown" ma:internalName="Parent_x0020_Type">
      <xsd:simpleType>
        <xsd:restriction base="dms:Choice">
          <xsd:enumeration value="None"/>
          <xsd:enumeration value="Task"/>
          <xsd:enumeration value="Project"/>
          <xsd:enumeration value="Theme"/>
          <xsd:enumeration value="Release"/>
        </xsd:restriction>
      </xsd:simpleType>
    </xsd:element>
    <xsd:element name="Document_x0020_ID" ma:index="10" ma:displayName="Document ID" ma:decimals="0" ma:internalName="Document_x0020_ID">
      <xsd:simpleType>
        <xsd:restriction base="dms:Number"/>
      </xsd:simpleType>
    </xsd:element>
    <xsd:element name="Rev" ma:index="11" ma:displayName="Rev" ma:decimals="0" ma:internalName="Rev">
      <xsd:simpleType>
        <xsd:restriction base="dms:Number"/>
      </xsd:simpleType>
    </xsd:element>
    <xsd:element name="Description0" ma:index="12" ma:displayName="Description" ma:internalName="Description0">
      <xsd:simpleType>
        <xsd:restriction base="dms:Note"/>
      </xsd:simpleType>
    </xsd:element>
    <xsd:element name="Document_x0020_Type" ma:index="13" ma:displayName="Document Type" ma:format="Dropdown" ma:internalName="Document_x0020_Type">
      <xsd:simpleType>
        <xsd:restriction base="dms:Choice">
          <xsd:enumeration value="Plan-Concept"/>
          <xsd:enumeration value="Plan-CmdSpec"/>
          <xsd:enumeration value="Plan-ReqSpec"/>
          <xsd:enumeration value="Plan-EnvSpec"/>
          <xsd:enumeration value="Plan-UIQC"/>
          <xsd:enumeration value="Plan-UseTestPlan"/>
          <xsd:enumeration value="Plan-UseReport"/>
          <xsd:enumeration value="Plan-OvrSpec"/>
          <xsd:enumeration value="Dev-DgnSpec"/>
          <xsd:enumeration value="Dev-APISpec"/>
          <xsd:enumeration value="Dev-TechNote"/>
          <xsd:enumeration value="Cert-TestPlan"/>
          <xsd:enumeration value="Cert-Testcase"/>
          <xsd:enumeration value="Cert-ATPResults"/>
          <xsd:enumeration value="Cert-BetaReport"/>
          <xsd:enumeration value="Release"/>
          <xsd:enumeration value="Review"/>
          <xsd:enumeration value="Template"/>
          <xsd:enumeration value="Commitment"/>
        </xsd:restriction>
      </xsd:simpleType>
    </xsd:element>
    <xsd:element name="SE_x0020_Release" ma:index="14" ma:displayName="SE Release" ma:default="" ma:format="Dropdown" ma:internalName="SE_x0020_Release">
      <xsd:simpleType>
        <xsd:restriction base="dms:Choice">
          <xsd:enumeration value="None"/>
          <xsd:enumeration value="V103"/>
          <xsd:enumeration value="V102"/>
          <xsd:enumeration value="V21"/>
          <xsd:enumeration value="V20"/>
          <xsd:enumeration value="V19"/>
          <xsd:enumeration value="V18"/>
          <xsd:enumeration value="V17"/>
          <xsd:enumeration value="V16"/>
          <xsd:enumeration value="V15"/>
          <xsd:enumeration value="V14"/>
          <xsd:enumeration value="V12"/>
          <xsd:enumeration value="V11"/>
          <xsd:enumeration value="V10"/>
          <xsd:enumeration value="Futur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documentManagement>
    <Document_x0020_ID xmlns="56CD67F7-521B-4ECA-8ACB-2552DF311DBD"/>
    <Parent_x0020_ID xmlns="56CD67F7-521B-4ECA-8ACB-2552DF311DBD" xsi:nil="true"/>
    <Description0 xmlns="56CD67F7-521B-4ECA-8ACB-2552DF311DBD">Solid Edge Training - Constructing procedural features</Description0>
    <Parent_x0020_Type xmlns="56CD67F7-521B-4ECA-8ACB-2552DF311DBD">Release</Parent_x0020_Type>
    <SE_x0020_Release xmlns="56CD67F7-521B-4ECA-8ACB-2552DF311DBD">V103</SE_x0020_Release>
    <Document_x0020_Type xmlns="56CD67F7-521B-4ECA-8ACB-2552DF311DBD">Release</Document_x0020_Type>
    <Rev xmlns="56CD67F7-521B-4ECA-8ACB-2552DF311DBD">1</Rev>
  </documentManagement>
</p:properties>
</file>

<file path=customXml/itemProps1.xml><?xml version="1.0" encoding="utf-8"?>
<ds:datastoreItem xmlns:ds="http://schemas.openxmlformats.org/officeDocument/2006/customXml" ds:itemID="{2A7D46F4-7B95-4701-823E-869469091AC0}">
  <ds:schemaRefs>
    <ds:schemaRef ds:uri="http://schemas.microsoft.com/office/2006/metadata/longProperties"/>
  </ds:schemaRefs>
</ds:datastoreItem>
</file>

<file path=customXml/itemProps2.xml><?xml version="1.0" encoding="utf-8"?>
<ds:datastoreItem xmlns:ds="http://schemas.openxmlformats.org/officeDocument/2006/customXml" ds:itemID="{3EA8FBD1-1A24-411A-80C5-187D747F34A3}">
  <ds:schemaRefs>
    <ds:schemaRef ds:uri="http://schemas.microsoft.com/sharepoint/v3/contenttype/forms"/>
  </ds:schemaRefs>
</ds:datastoreItem>
</file>

<file path=customXml/itemProps3.xml><?xml version="1.0" encoding="utf-8"?>
<ds:datastoreItem xmlns:ds="http://schemas.openxmlformats.org/officeDocument/2006/customXml" ds:itemID="{072BBDA4-B85B-4330-A420-3A23C18FAB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CD67F7-521B-4ECA-8ACB-2552DF311DB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0035C548-D4C6-4EFA-BB7B-ECC8F7477B5B}">
  <ds:schemaRefs>
    <ds:schemaRef ds:uri="http://schemas.microsoft.com/office/2006/metadata/properties"/>
    <ds:schemaRef ds:uri="56CD67F7-521B-4ECA-8ACB-2552DF311DBD"/>
  </ds:schemaRefs>
</ds:datastoreItem>
</file>

<file path=docProps/app.xml><?xml version="1.0" encoding="utf-8"?>
<Properties xmlns="http://schemas.openxmlformats.org/officeDocument/2006/extended-properties" xmlns:vt="http://schemas.openxmlformats.org/officeDocument/2006/docPropsVTypes">
  <Template>Siemens_PLM_Grey_Template</Template>
  <TotalTime>13934</TotalTime>
  <Words>1131</Words>
  <Application>Microsoft Office PowerPoint</Application>
  <PresentationFormat>On-screen Show (4:3)</PresentationFormat>
  <Paragraphs>119</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Siemens_PLM_Grey_Template</vt:lpstr>
      <vt:lpstr>Solid Edge ST4 Training   XpresRoute (tubing) </vt:lpstr>
      <vt:lpstr>Introduction</vt:lpstr>
      <vt:lpstr>Tube design workflow</vt:lpstr>
      <vt:lpstr>Creating the path with PathXpres</vt:lpstr>
      <vt:lpstr>Creating the path with PathXpres</vt:lpstr>
      <vt:lpstr>OrientXpres tool</vt:lpstr>
      <vt:lpstr>OrientXpres tool</vt:lpstr>
      <vt:lpstr>OrientXpres tool</vt:lpstr>
      <vt:lpstr>OrientXpres tool</vt:lpstr>
      <vt:lpstr>OrientXpres tool</vt:lpstr>
      <vt:lpstr>OrientXpres tool</vt:lpstr>
      <vt:lpstr>Modifying path segments</vt:lpstr>
      <vt:lpstr>Creating the tube</vt:lpstr>
      <vt:lpstr>Generating tube information</vt:lpstr>
      <vt:lpstr>Activity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Constructing procedural features</dc:title>
  <dc:creator>Douglas C. Stainbrook</dc:creator>
  <cp:lastModifiedBy>Paul Carter</cp:lastModifiedBy>
  <cp:revision>852</cp:revision>
  <cp:lastPrinted>2005-10-17T08:52:43Z</cp:lastPrinted>
  <dcterms:created xsi:type="dcterms:W3CDTF">2008-09-25T15:14:36Z</dcterms:created>
  <dcterms:modified xsi:type="dcterms:W3CDTF">2011-07-22T22:52:29Z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