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6"/>
  </p:notesMasterIdLst>
  <p:handoutMasterIdLst>
    <p:handoutMasterId r:id="rId147"/>
  </p:handoutMasterIdLst>
  <p:sldIdLst>
    <p:sldId id="483" r:id="rId6"/>
    <p:sldId id="484" r:id="rId7"/>
    <p:sldId id="350" r:id="rId8"/>
    <p:sldId id="677" r:id="rId9"/>
    <p:sldId id="678" r:id="rId10"/>
    <p:sldId id="679" r:id="rId11"/>
    <p:sldId id="680" r:id="rId12"/>
    <p:sldId id="681" r:id="rId13"/>
    <p:sldId id="682" r:id="rId14"/>
    <p:sldId id="683" r:id="rId15"/>
    <p:sldId id="684" r:id="rId16"/>
    <p:sldId id="685" r:id="rId17"/>
    <p:sldId id="686" r:id="rId18"/>
    <p:sldId id="687" r:id="rId19"/>
    <p:sldId id="688" r:id="rId20"/>
    <p:sldId id="689" r:id="rId21"/>
    <p:sldId id="690" r:id="rId22"/>
    <p:sldId id="691" r:id="rId23"/>
    <p:sldId id="485" r:id="rId24"/>
    <p:sldId id="692" r:id="rId25"/>
    <p:sldId id="693" r:id="rId26"/>
    <p:sldId id="694" r:id="rId27"/>
    <p:sldId id="695" r:id="rId28"/>
    <p:sldId id="696" r:id="rId29"/>
    <p:sldId id="697" r:id="rId30"/>
    <p:sldId id="698" r:id="rId31"/>
    <p:sldId id="699" r:id="rId32"/>
    <p:sldId id="494" r:id="rId33"/>
    <p:sldId id="700" r:id="rId34"/>
    <p:sldId id="701" r:id="rId35"/>
    <p:sldId id="702" r:id="rId36"/>
    <p:sldId id="703" r:id="rId37"/>
    <p:sldId id="704" r:id="rId38"/>
    <p:sldId id="705" r:id="rId39"/>
    <p:sldId id="706" r:id="rId40"/>
    <p:sldId id="707" r:id="rId41"/>
    <p:sldId id="708" r:id="rId42"/>
    <p:sldId id="709" r:id="rId43"/>
    <p:sldId id="710" r:id="rId44"/>
    <p:sldId id="711" r:id="rId45"/>
    <p:sldId id="712" r:id="rId46"/>
    <p:sldId id="713" r:id="rId47"/>
    <p:sldId id="714" r:id="rId48"/>
    <p:sldId id="715" r:id="rId49"/>
    <p:sldId id="716" r:id="rId50"/>
    <p:sldId id="717" r:id="rId51"/>
    <p:sldId id="718" r:id="rId52"/>
    <p:sldId id="719" r:id="rId53"/>
    <p:sldId id="720" r:id="rId54"/>
    <p:sldId id="721" r:id="rId55"/>
    <p:sldId id="722" r:id="rId56"/>
    <p:sldId id="723" r:id="rId57"/>
    <p:sldId id="724" r:id="rId58"/>
    <p:sldId id="725" r:id="rId59"/>
    <p:sldId id="726" r:id="rId60"/>
    <p:sldId id="522" r:id="rId61"/>
    <p:sldId id="727" r:id="rId62"/>
    <p:sldId id="728" r:id="rId63"/>
    <p:sldId id="729" r:id="rId64"/>
    <p:sldId id="730" r:id="rId65"/>
    <p:sldId id="731" r:id="rId66"/>
    <p:sldId id="732" r:id="rId67"/>
    <p:sldId id="733" r:id="rId68"/>
    <p:sldId id="734" r:id="rId69"/>
    <p:sldId id="735" r:id="rId70"/>
    <p:sldId id="736" r:id="rId71"/>
    <p:sldId id="737" r:id="rId72"/>
    <p:sldId id="738" r:id="rId73"/>
    <p:sldId id="739" r:id="rId74"/>
    <p:sldId id="740" r:id="rId75"/>
    <p:sldId id="741" r:id="rId76"/>
    <p:sldId id="742" r:id="rId77"/>
    <p:sldId id="743" r:id="rId78"/>
    <p:sldId id="744" r:id="rId79"/>
    <p:sldId id="745" r:id="rId80"/>
    <p:sldId id="746" r:id="rId81"/>
    <p:sldId id="747" r:id="rId82"/>
    <p:sldId id="748" r:id="rId83"/>
    <p:sldId id="749" r:id="rId84"/>
    <p:sldId id="750" r:id="rId85"/>
    <p:sldId id="751" r:id="rId86"/>
    <p:sldId id="752" r:id="rId87"/>
    <p:sldId id="753" r:id="rId88"/>
    <p:sldId id="754" r:id="rId89"/>
    <p:sldId id="755" r:id="rId90"/>
    <p:sldId id="756" r:id="rId91"/>
    <p:sldId id="554" r:id="rId92"/>
    <p:sldId id="757" r:id="rId93"/>
    <p:sldId id="758" r:id="rId94"/>
    <p:sldId id="759" r:id="rId95"/>
    <p:sldId id="760" r:id="rId96"/>
    <p:sldId id="761" r:id="rId97"/>
    <p:sldId id="762" r:id="rId98"/>
    <p:sldId id="763" r:id="rId99"/>
    <p:sldId id="764" r:id="rId100"/>
    <p:sldId id="765" r:id="rId101"/>
    <p:sldId id="766" r:id="rId102"/>
    <p:sldId id="767" r:id="rId103"/>
    <p:sldId id="566" r:id="rId104"/>
    <p:sldId id="768" r:id="rId105"/>
    <p:sldId id="769" r:id="rId106"/>
    <p:sldId id="770" r:id="rId107"/>
    <p:sldId id="771" r:id="rId108"/>
    <p:sldId id="772" r:id="rId109"/>
    <p:sldId id="773" r:id="rId110"/>
    <p:sldId id="774" r:id="rId111"/>
    <p:sldId id="775" r:id="rId112"/>
    <p:sldId id="776" r:id="rId113"/>
    <p:sldId id="777" r:id="rId114"/>
    <p:sldId id="778" r:id="rId115"/>
    <p:sldId id="779" r:id="rId116"/>
    <p:sldId id="780" r:id="rId117"/>
    <p:sldId id="580" r:id="rId118"/>
    <p:sldId id="781" r:id="rId119"/>
    <p:sldId id="782" r:id="rId120"/>
    <p:sldId id="783" r:id="rId121"/>
    <p:sldId id="582" r:id="rId122"/>
    <p:sldId id="784" r:id="rId123"/>
    <p:sldId id="785" r:id="rId124"/>
    <p:sldId id="786" r:id="rId125"/>
    <p:sldId id="787" r:id="rId126"/>
    <p:sldId id="788" r:id="rId127"/>
    <p:sldId id="789" r:id="rId128"/>
    <p:sldId id="790" r:id="rId129"/>
    <p:sldId id="791" r:id="rId130"/>
    <p:sldId id="792" r:id="rId131"/>
    <p:sldId id="584" r:id="rId132"/>
    <p:sldId id="793" r:id="rId133"/>
    <p:sldId id="794" r:id="rId134"/>
    <p:sldId id="795" r:id="rId135"/>
    <p:sldId id="796" r:id="rId136"/>
    <p:sldId id="797" r:id="rId137"/>
    <p:sldId id="798" r:id="rId138"/>
    <p:sldId id="799" r:id="rId139"/>
    <p:sldId id="800" r:id="rId140"/>
    <p:sldId id="801" r:id="rId141"/>
    <p:sldId id="802" r:id="rId142"/>
    <p:sldId id="803" r:id="rId143"/>
    <p:sldId id="804" r:id="rId144"/>
    <p:sldId id="805" r:id="rId145"/>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2" autoAdjust="0"/>
    <p:restoredTop sz="94989" autoAdjust="0"/>
  </p:normalViewPr>
  <p:slideViewPr>
    <p:cSldViewPr>
      <p:cViewPr>
        <p:scale>
          <a:sx n="90" d="100"/>
          <a:sy n="90" d="100"/>
        </p:scale>
        <p:origin x="-1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viewProps" Target="view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11</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101</a:t>
            </a:fld>
            <a:endParaRPr lang="de-DE"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102</a:t>
            </a:fld>
            <a:endParaRPr lang="de-DE"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103</a:t>
            </a:fld>
            <a:endParaRPr lang="de-DE"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104</a:t>
            </a:fld>
            <a:endParaRPr lang="de-DE"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105</a:t>
            </a:fld>
            <a:endParaRPr lang="de-DE"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106</a:t>
            </a:fld>
            <a:endParaRPr lang="de-DE"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107</a:t>
            </a:fld>
            <a:endParaRPr lang="de-DE"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108</a:t>
            </a:fld>
            <a:endParaRPr lang="de-DE"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109</a:t>
            </a:fld>
            <a:endParaRPr lang="de-DE"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12</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111</a:t>
            </a:fld>
            <a:endParaRPr lang="de-DE"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112</a:t>
            </a:fld>
            <a:endParaRPr lang="de-DE"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113</a:t>
            </a:fld>
            <a:endParaRPr lang="de-DE"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114</a:t>
            </a:fld>
            <a:endParaRPr lang="de-DE"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115</a:t>
            </a:fld>
            <a:endParaRPr lang="de-DE"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116</a:t>
            </a:fld>
            <a:endParaRPr lang="de-DE"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117</a:t>
            </a:fld>
            <a:endParaRPr lang="de-DE"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118</a:t>
            </a:fld>
            <a:endParaRPr lang="de-DE"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119</a:t>
            </a:fld>
            <a:endParaRPr lang="de-DE"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120</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13</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121</a:t>
            </a:fld>
            <a:endParaRPr lang="de-DE"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122</a:t>
            </a:fld>
            <a:endParaRPr lang="de-DE"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123</a:t>
            </a:fld>
            <a:endParaRPr lang="de-DE"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124</a:t>
            </a:fld>
            <a:endParaRPr lang="de-DE"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125</a:t>
            </a:fld>
            <a:endParaRPr lang="de-DE"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126</a:t>
            </a:fld>
            <a:endParaRPr lang="de-DE"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127</a:t>
            </a:fld>
            <a:endParaRPr lang="de-DE"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128</a:t>
            </a:fld>
            <a:endParaRPr lang="de-DE"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129</a:t>
            </a:fld>
            <a:endParaRPr lang="de-DE"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130</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14</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131</a:t>
            </a:fld>
            <a:endParaRPr lang="de-DE"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132</a:t>
            </a:fld>
            <a:endParaRPr lang="de-DE"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133</a:t>
            </a:fld>
            <a:endParaRPr lang="de-DE"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134</a:t>
            </a:fld>
            <a:endParaRPr lang="de-DE"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135</a:t>
            </a:fld>
            <a:endParaRPr lang="de-DE"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136</a:t>
            </a:fld>
            <a:endParaRPr lang="de-DE"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137</a:t>
            </a:fld>
            <a:endParaRPr lang="de-DE"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138</a:t>
            </a:fld>
            <a:endParaRPr lang="de-DE"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139</a:t>
            </a:fld>
            <a:endParaRPr lang="de-DE"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140</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15</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16</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17</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18</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19</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22</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27</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28</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30</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31</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32</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33</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34</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44</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45</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46</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47</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48</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49</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51</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52</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53</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54</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55</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56</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57</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58</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59</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60</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61</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62</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63</a:t>
            </a:fld>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64</a:t>
            </a:fld>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65</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66</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67</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68</a:t>
            </a:fld>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69</a:t>
            </a:fld>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70</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71</a:t>
            </a:fld>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72</a:t>
            </a:fld>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73</a:t>
            </a:fld>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74</a:t>
            </a:fld>
            <a:endParaRPr 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75</a:t>
            </a:fld>
            <a:endParaRPr 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76</a:t>
            </a:fld>
            <a:endParaRPr lang="de-DE"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77</a:t>
            </a:fld>
            <a:endParaRPr lang="de-DE"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78</a:t>
            </a:fld>
            <a:endParaRPr lang="de-DE"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79</a:t>
            </a:fld>
            <a:endParaRPr lang="de-DE"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80</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81</a:t>
            </a:fld>
            <a:endParaRPr lang="de-DE"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82</a:t>
            </a:fld>
            <a:endParaRPr lang="de-DE"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83</a:t>
            </a:fld>
            <a:endParaRPr lang="de-DE"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84</a:t>
            </a:fld>
            <a:endParaRPr lang="de-DE"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85</a:t>
            </a:fld>
            <a:endParaRPr lang="de-DE"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86</a:t>
            </a:fld>
            <a:endParaRPr lang="de-DE"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87</a:t>
            </a:fld>
            <a:endParaRPr lang="de-DE"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88</a:t>
            </a:fld>
            <a:endParaRPr lang="de-DE"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89</a:t>
            </a:fld>
            <a:endParaRPr lang="de-DE"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90</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10</a:t>
            </a:fld>
            <a:endParaRPr lang="de-DE"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91</a:t>
            </a:fld>
            <a:endParaRPr lang="de-DE"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92</a:t>
            </a:fld>
            <a:endParaRPr lang="de-DE"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93</a:t>
            </a:fld>
            <a:endParaRPr lang="de-DE"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94</a:t>
            </a:fld>
            <a:endParaRPr lang="de-DE"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95</a:t>
            </a:fld>
            <a:endParaRPr lang="de-DE"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96</a:t>
            </a:fld>
            <a:endParaRPr lang="de-DE"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97</a:t>
            </a:fld>
            <a:endParaRPr lang="de-DE"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98</a:t>
            </a:fld>
            <a:endParaRPr lang="de-DE"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99</a:t>
            </a:fld>
            <a:endParaRPr lang="de-DE"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tx2">
                    <a:lumMod val="50000"/>
                  </a:schemeClr>
                </a:solidFill>
              </a:rPr>
              <a:t>© </a:t>
            </a:r>
            <a:r>
              <a:rPr lang="en-US" dirty="0" smtClean="0">
                <a:solidFill>
                  <a:schemeClr val="tx2">
                    <a:lumMod val="50000"/>
                  </a:schemeClr>
                </a:solidFill>
              </a:rPr>
              <a:t>2012. </a:t>
            </a:r>
            <a:r>
              <a:rPr lang="en-US" dirty="0">
                <a:solidFill>
                  <a:schemeClr val="tx2">
                    <a:lumMod val="50000"/>
                  </a:schemeClr>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tx2">
                    <a:lumMod val="50000"/>
                  </a:schemeClr>
                </a:solidFill>
              </a:rPr>
              <a:t>© </a:t>
            </a:r>
            <a:r>
              <a:rPr lang="en-US" dirty="0" smtClean="0">
                <a:solidFill>
                  <a:schemeClr val="tx2">
                    <a:lumMod val="50000"/>
                  </a:schemeClr>
                </a:solidFill>
              </a:rPr>
              <a:t>2012. </a:t>
            </a:r>
            <a:r>
              <a:rPr lang="en-US" dirty="0">
                <a:solidFill>
                  <a:schemeClr val="tx2">
                    <a:lumMod val="50000"/>
                  </a:schemeClr>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gif"/></Relationships>
</file>

<file path=ppt/slides/_rels/slide9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9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69.gi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ST5</a:t>
            </a:r>
            <a:br>
              <a:rPr lang="en-US" i="1" dirty="0" smtClean="0"/>
            </a:br>
            <a:r>
              <a:rPr lang="en-US" i="1" dirty="0" smtClean="0"/>
              <a:t>Instructor-Led Training</a:t>
            </a:r>
            <a:br>
              <a:rPr lang="en-US" i="1" dirty="0" smtClean="0"/>
            </a:br>
            <a:r>
              <a:rPr lang="en-US" dirty="0" smtClean="0"/>
              <a:t/>
            </a:r>
            <a:br>
              <a:rPr lang="en-US" dirty="0" smtClean="0"/>
            </a:br>
            <a:r>
              <a:rPr lang="en-US" dirty="0" smtClean="0"/>
              <a:t>Fundamentals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buNone/>
            </a:pPr>
            <a:r>
              <a:rPr lang="en-US" dirty="0" smtClean="0"/>
              <a:t>Workflow</a:t>
            </a:r>
          </a:p>
          <a:p>
            <a:pPr marL="495300" lvl="2" indent="-457200" eaLnBrk="1" hangingPunct="1"/>
            <a:endParaRPr lang="en-US" dirty="0" smtClean="0"/>
          </a:p>
          <a:p>
            <a:pPr marL="495300" lvl="2" indent="-457200" eaLnBrk="1" hangingPunct="1"/>
            <a:r>
              <a:rPr lang="en-US" dirty="0" smtClean="0"/>
              <a:t>Choose the sketch command.</a:t>
            </a:r>
            <a:br>
              <a:rPr lang="en-US" dirty="0" smtClean="0"/>
            </a:br>
            <a:endParaRPr lang="en-US" dirty="0" smtClean="0"/>
          </a:p>
          <a:p>
            <a:pPr marL="495300" lvl="2" indent="-457200" eaLnBrk="1" hangingPunct="1"/>
            <a:r>
              <a:rPr lang="en-US" dirty="0" smtClean="0"/>
              <a:t>Select a reference plane or part face as the sketch plane.</a:t>
            </a:r>
            <a:br>
              <a:rPr lang="en-US" dirty="0" smtClean="0"/>
            </a:br>
            <a:endParaRPr lang="en-US" dirty="0" smtClean="0"/>
          </a:p>
          <a:p>
            <a:pPr marL="495300" lvl="2" indent="-457200" eaLnBrk="1" hangingPunct="1"/>
            <a:r>
              <a:rPr lang="en-US" dirty="0" smtClean="0"/>
              <a:t>Automatically enter the sketch environment.</a:t>
            </a:r>
            <a:br>
              <a:rPr lang="en-US" dirty="0" smtClean="0"/>
            </a:br>
            <a:endParaRPr lang="en-US" dirty="0" smtClean="0"/>
          </a:p>
          <a:p>
            <a:pPr marL="495300" lvl="2" indent="-457200" eaLnBrk="1" hangingPunct="1"/>
            <a:r>
              <a:rPr lang="en-US" dirty="0" smtClean="0"/>
              <a:t>Draw sketch elements.</a:t>
            </a:r>
            <a:br>
              <a:rPr lang="en-US" dirty="0" smtClean="0"/>
            </a:br>
            <a:endParaRPr lang="en-US" dirty="0" smtClean="0"/>
          </a:p>
          <a:p>
            <a:pPr marL="495300" lvl="2" indent="-457200" eaLnBrk="1" hangingPunct="1"/>
            <a:r>
              <a:rPr lang="en-US" dirty="0" smtClean="0"/>
              <a:t>Add sketch geometric relationships and functional variables.</a:t>
            </a:r>
            <a:br>
              <a:rPr lang="en-US" dirty="0" smtClean="0"/>
            </a:br>
            <a:endParaRPr lang="en-US" dirty="0" smtClean="0"/>
          </a:p>
          <a:p>
            <a:pPr marL="495300" lvl="2" indent="-457200" eaLnBrk="1" hangingPunct="1"/>
            <a:r>
              <a:rPr lang="en-US" dirty="0" smtClean="0"/>
              <a:t>Add sketch dimensions.</a:t>
            </a:r>
            <a:br>
              <a:rPr lang="en-US" dirty="0" smtClean="0"/>
            </a:br>
            <a:endParaRPr lang="en-US" dirty="0" smtClean="0"/>
          </a:p>
          <a:p>
            <a:pPr marL="495300" lvl="2" indent="-457200" eaLnBrk="1" hangingPunct="1"/>
            <a:r>
              <a:rPr lang="en-US" dirty="0" smtClean="0"/>
              <a:t>Close the sketch environment.</a:t>
            </a:r>
            <a:br>
              <a:rPr lang="en-US" dirty="0" smtClean="0"/>
            </a:b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ordered sketches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229600" cy="4572000"/>
          </a:xfrm>
        </p:spPr>
        <p:txBody>
          <a:bodyPr/>
          <a:lstStyle/>
          <a:p>
            <a:pPr marL="0" indent="0"/>
            <a:r>
              <a:rPr lang="en-US" sz="1800" dirty="0" smtClean="0"/>
              <a:t>Procedural features are manufactured features which perform a particular function. Unlike rounds and drafted faces, procedural features generally come later in the design process and thus do not affect the form of the model. There are several types of procedural features available within Solid Edge, some of which are used extensively in the plastics industry. In this lesson, you will learn how to define the following features.</a:t>
            </a:r>
            <a:br>
              <a:rPr lang="en-US" sz="1800" dirty="0" smtClean="0"/>
            </a:br>
            <a:endParaRPr lang="en-US" sz="1800" dirty="0" smtClean="0"/>
          </a:p>
          <a:p>
            <a:pPr>
              <a:buFont typeface="Arial" pitchFamily="34" charset="0"/>
              <a:buChar char="•"/>
            </a:pPr>
            <a:r>
              <a:rPr lang="en-US" sz="1800" dirty="0" smtClean="0"/>
              <a:t>Hole</a:t>
            </a:r>
          </a:p>
          <a:p>
            <a:pPr>
              <a:buFont typeface="Arial" pitchFamily="34" charset="0"/>
              <a:buChar char="•"/>
            </a:pPr>
            <a:r>
              <a:rPr lang="en-US" sz="1800" dirty="0" smtClean="0"/>
              <a:t>Rib</a:t>
            </a:r>
          </a:p>
          <a:p>
            <a:pPr>
              <a:buFont typeface="Arial" pitchFamily="34" charset="0"/>
              <a:buChar char="•"/>
            </a:pPr>
            <a:r>
              <a:rPr lang="en-US" sz="1800" dirty="0" smtClean="0"/>
              <a:t>Vent</a:t>
            </a:r>
          </a:p>
          <a:p>
            <a:pPr>
              <a:buFont typeface="Arial" pitchFamily="34" charset="0"/>
              <a:buChar char="•"/>
            </a:pPr>
            <a:r>
              <a:rPr lang="en-US" sz="1800" dirty="0" smtClean="0"/>
              <a:t>Lip</a:t>
            </a:r>
            <a:br>
              <a:rPr lang="en-US" sz="1800" dirty="0" smtClean="0"/>
            </a:br>
            <a:endParaRPr lang="en-US" sz="1800" dirty="0" smtClean="0"/>
          </a:p>
          <a:p>
            <a:pPr marL="0" indent="0"/>
            <a:r>
              <a:rPr lang="en-US" sz="1800" dirty="0" smtClean="0"/>
              <a:t>Also in this lesson, you will define </a:t>
            </a:r>
            <a:r>
              <a:rPr lang="en-US" sz="1800" b="1" dirty="0" smtClean="0"/>
              <a:t>feature patterns</a:t>
            </a:r>
            <a:r>
              <a:rPr lang="en-US" sz="1800" dirty="0" smtClean="0"/>
              <a:t> for repetitive use, as well as learn the organizational aspects of </a:t>
            </a:r>
            <a:r>
              <a:rPr lang="en-US" sz="1800" b="1" dirty="0" smtClean="0"/>
              <a:t>feature libraries</a:t>
            </a:r>
            <a:r>
              <a:rPr lang="en-US" sz="1800" dirty="0" smtClean="0"/>
              <a:t>. You will learn how to manage features using standard Windows operations </a:t>
            </a:r>
            <a:r>
              <a:rPr lang="en-US" sz="1800" b="1" dirty="0" smtClean="0"/>
              <a:t>Cut, Copy and Paste</a:t>
            </a:r>
            <a:r>
              <a:rPr lang="en-US" sz="1800" dirty="0" smtClean="0"/>
              <a:t>. You will also learn about the </a:t>
            </a:r>
            <a:r>
              <a:rPr lang="en-US" sz="1800" b="1" dirty="0" smtClean="0"/>
              <a:t>Attach and Detach</a:t>
            </a:r>
            <a:r>
              <a:rPr lang="en-US" sz="1800" dirty="0" smtClean="0"/>
              <a:t> functionality. </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Procedural features</a:t>
            </a:r>
            <a:endParaRPr lang="en-US" sz="2800" i="1"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Plane locking</a:t>
            </a:r>
          </a:p>
          <a:p>
            <a:pPr marL="177800" indent="-177800" eaLnBrk="1" hangingPunct="1">
              <a:buClr>
                <a:schemeClr val="tx2"/>
              </a:buClr>
              <a:buFont typeface="Wingdings" pitchFamily="2" charset="2"/>
              <a:buChar char="§"/>
            </a:pPr>
            <a:r>
              <a:rPr lang="en-US" dirty="0" smtClean="0"/>
              <a:t>Precise placement</a:t>
            </a:r>
          </a:p>
          <a:p>
            <a:pPr marL="177800" indent="-177800" eaLnBrk="1" hangingPunct="1">
              <a:buClr>
                <a:schemeClr val="tx2"/>
              </a:buClr>
              <a:buFont typeface="Wingdings" pitchFamily="2" charset="2"/>
              <a:buChar char="§"/>
            </a:pPr>
            <a:r>
              <a:rPr lang="en-US" dirty="0" smtClean="0"/>
              <a:t>Hole types</a:t>
            </a:r>
          </a:p>
          <a:p>
            <a:pPr marL="177800" indent="-177800" eaLnBrk="1" hangingPunct="1">
              <a:buClr>
                <a:schemeClr val="tx2"/>
              </a:buClr>
              <a:buFont typeface="Wingdings" pitchFamily="2" charset="2"/>
              <a:buChar char="§"/>
            </a:pPr>
            <a:r>
              <a:rPr lang="en-US" dirty="0" smtClean="0"/>
              <a:t>Threaded holes</a:t>
            </a:r>
          </a:p>
          <a:p>
            <a:pPr marL="177800" indent="-177800" eaLnBrk="1" hangingPunct="1">
              <a:buClr>
                <a:schemeClr val="tx2"/>
              </a:buClr>
              <a:buFont typeface="Wingdings" pitchFamily="2" charset="2"/>
              <a:buChar char="§"/>
            </a:pPr>
            <a:r>
              <a:rPr lang="en-US" dirty="0" smtClean="0"/>
              <a:t>Hole extents</a:t>
            </a:r>
          </a:p>
          <a:p>
            <a:pPr marL="177800" indent="-177800" eaLnBrk="1" hangingPunct="1">
              <a:buClr>
                <a:schemeClr val="tx2"/>
              </a:buClr>
              <a:buFont typeface="Wingdings" pitchFamily="2" charset="2"/>
              <a:buChar char="§"/>
            </a:pPr>
            <a:r>
              <a:rPr lang="en-US" dirty="0" smtClean="0"/>
              <a:t>V bottom angles</a:t>
            </a:r>
          </a:p>
          <a:p>
            <a:pPr marL="177800" indent="-177800" eaLnBrk="1" hangingPunct="1">
              <a:buClr>
                <a:schemeClr val="tx2"/>
              </a:buClr>
              <a:buFont typeface="Wingdings" pitchFamily="2" charset="2"/>
              <a:buChar char="§"/>
            </a:pPr>
            <a:r>
              <a:rPr lang="en-US" dirty="0" smtClean="0"/>
              <a:t>Hole edits</a:t>
            </a:r>
          </a:p>
          <a:p>
            <a:pPr marL="177800" indent="-177800" eaLnBrk="1" hangingPunct="1">
              <a:buClr>
                <a:schemeClr val="tx2"/>
              </a:buClr>
              <a:buFont typeface="Wingdings" pitchFamily="2" charset="2"/>
              <a:buChar char="§"/>
            </a:pPr>
            <a:r>
              <a:rPr lang="en-US" dirty="0" smtClean="0"/>
              <a:t>Holes.txt and Pipethreads.txt files</a:t>
            </a:r>
          </a:p>
          <a:p>
            <a:pPr marL="177800" indent="-177800" eaLnBrk="1" hangingPunct="1">
              <a:buClr>
                <a:schemeClr val="tx2"/>
              </a:buClr>
              <a:buFont typeface="Wingdings" pitchFamily="2" charset="2"/>
              <a:buChar char="§"/>
            </a:pPr>
            <a:r>
              <a:rPr lang="en-US" dirty="0" smtClean="0"/>
              <a:t>Saving commonly used hole parameters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Place holes</a:t>
            </a:r>
          </a:p>
          <a:p>
            <a:pPr marL="177800" indent="-177800" eaLnBrk="1" hangingPunct="1">
              <a:buClr>
                <a:schemeClr val="tx2"/>
              </a:buClr>
              <a:buFont typeface="Wingdings" pitchFamily="2" charset="2"/>
              <a:buChar char="§"/>
            </a:pPr>
            <a:r>
              <a:rPr lang="en-US" dirty="0" smtClean="0"/>
              <a:t>Activity: Edit holes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Hole command</a:t>
            </a:r>
            <a:endParaRPr lang="en-US" sz="2800" i="1"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Rectangular Pattern command</a:t>
            </a:r>
          </a:p>
          <a:p>
            <a:pPr marL="177800" indent="-177800" eaLnBrk="1" hangingPunct="1">
              <a:buClr>
                <a:schemeClr val="tx2"/>
              </a:buClr>
              <a:buFont typeface="Wingdings" pitchFamily="2" charset="2"/>
              <a:buChar char="§"/>
            </a:pPr>
            <a:r>
              <a:rPr lang="en-US" dirty="0" smtClean="0"/>
              <a:t>Activity: Rectangular Patterns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Circular Pattern command</a:t>
            </a:r>
          </a:p>
          <a:p>
            <a:pPr marL="177800" indent="-177800" eaLnBrk="1" hangingPunct="1">
              <a:buClr>
                <a:schemeClr val="tx2"/>
              </a:buClr>
              <a:buFont typeface="Wingdings" pitchFamily="2" charset="2"/>
              <a:buChar char="§"/>
            </a:pPr>
            <a:r>
              <a:rPr lang="en-US" dirty="0" smtClean="0"/>
              <a:t>Activity: Circular Patterns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Pattern Along Curve command</a:t>
            </a:r>
          </a:p>
          <a:p>
            <a:pPr marL="177800" indent="-177800" eaLnBrk="1" hangingPunct="1">
              <a:buClr>
                <a:schemeClr val="tx2"/>
              </a:buClr>
              <a:buFont typeface="Wingdings" pitchFamily="2" charset="2"/>
              <a:buChar char="§"/>
            </a:pPr>
            <a:r>
              <a:rPr lang="en-US" dirty="0" smtClean="0"/>
              <a:t>Activity: Pattern Along Curve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Fill pattern</a:t>
            </a:r>
          </a:p>
          <a:p>
            <a:pPr marL="177800" indent="-177800" eaLnBrk="1" hangingPunct="1">
              <a:buClr>
                <a:schemeClr val="tx2"/>
              </a:buClr>
              <a:buFont typeface="Wingdings" pitchFamily="2" charset="2"/>
              <a:buChar char="§"/>
            </a:pPr>
            <a:r>
              <a:rPr lang="en-US" dirty="0" smtClean="0"/>
              <a:t>Activity: Fill pattern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Pattern features</a:t>
            </a:r>
            <a:endParaRPr lang="en-US" sz="2800" i="1"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You can use many of the features used for modeling in Solid Edge in a similar fashion in other designs. The Feature Library page and </a:t>
            </a:r>
            <a:r>
              <a:rPr lang="en-US" dirty="0" err="1" smtClean="0"/>
              <a:t>Teamcenter</a:t>
            </a:r>
            <a:r>
              <a:rPr lang="en-US" dirty="0" smtClean="0"/>
              <a:t> Feature Library page provides a place for you to store commonly used part and sheet metal features in an easy to access location so you create new designs with less effort and more consistency.</a:t>
            </a:r>
            <a:br>
              <a:rPr lang="en-US" dirty="0" smtClean="0"/>
            </a:br>
            <a:endParaRPr lang="en-US" dirty="0" smtClean="0"/>
          </a:p>
          <a:p>
            <a:pPr marL="0" indent="0"/>
            <a:r>
              <a:rPr lang="en-US" dirty="0" smtClean="0"/>
              <a:t>For example, you can </a:t>
            </a:r>
          </a:p>
          <a:p>
            <a:pPr marL="0" indent="0"/>
            <a:r>
              <a:rPr lang="en-US" dirty="0" smtClean="0"/>
              <a:t>construct a cutout feature in</a:t>
            </a:r>
            <a:br>
              <a:rPr lang="en-US" dirty="0" smtClean="0"/>
            </a:br>
            <a:r>
              <a:rPr lang="en-US" dirty="0" smtClean="0"/>
              <a:t>one part, store the feature in</a:t>
            </a:r>
            <a:br>
              <a:rPr lang="en-US" dirty="0" smtClean="0"/>
            </a:br>
            <a:r>
              <a:rPr lang="en-US" dirty="0" smtClean="0"/>
              <a:t>a feature library location,</a:t>
            </a:r>
            <a:br>
              <a:rPr lang="en-US" dirty="0" smtClean="0"/>
            </a:br>
            <a:r>
              <a:rPr lang="en-US" dirty="0" smtClean="0"/>
              <a:t>then reuse the feature in a</a:t>
            </a:r>
            <a:br>
              <a:rPr lang="en-US" dirty="0" smtClean="0"/>
            </a:br>
            <a:r>
              <a:rPr lang="en-US" dirty="0" smtClean="0"/>
              <a:t>new part later.</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libraries</a:t>
            </a:r>
            <a:endParaRPr lang="en-US" sz="2800" i="1" dirty="0" smtClean="0"/>
          </a:p>
        </p:txBody>
      </p:sp>
      <p:pic>
        <p:nvPicPr>
          <p:cNvPr id="1026" name="Picture 2" descr="C:\V103\selfPaced\se103\english\graphic_library\ftlib1.gif"/>
          <p:cNvPicPr>
            <a:picLocks noChangeAspect="1" noChangeArrowheads="1"/>
          </p:cNvPicPr>
          <p:nvPr/>
        </p:nvPicPr>
        <p:blipFill>
          <a:blip r:embed="rId3" cstate="print"/>
          <a:srcRect/>
          <a:stretch>
            <a:fillRect/>
          </a:stretch>
        </p:blipFill>
        <p:spPr bwMode="auto">
          <a:xfrm>
            <a:off x="3810000" y="3352800"/>
            <a:ext cx="4991209" cy="20478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Storing features in a library</a:t>
            </a:r>
          </a:p>
          <a:p>
            <a:pPr marL="177800" indent="-177800" eaLnBrk="1" hangingPunct="1">
              <a:buClr>
                <a:schemeClr val="tx2"/>
              </a:buClr>
              <a:buFont typeface="Wingdings" pitchFamily="2" charset="2"/>
              <a:buChar char="§"/>
            </a:pPr>
            <a:r>
              <a:rPr lang="en-US" dirty="0" smtClean="0"/>
              <a:t>Placing feature library members</a:t>
            </a:r>
          </a:p>
          <a:p>
            <a:pPr marL="177800" indent="-177800" eaLnBrk="1" hangingPunct="1">
              <a:buClr>
                <a:schemeClr val="tx2"/>
              </a:buClr>
              <a:buFont typeface="Wingdings" pitchFamily="2" charset="2"/>
              <a:buChar char="§"/>
            </a:pPr>
            <a:r>
              <a:rPr lang="en-US" dirty="0" smtClean="0"/>
              <a:t>Redefining parent edges</a:t>
            </a:r>
          </a:p>
          <a:p>
            <a:pPr marL="177800" indent="-177800" eaLnBrk="1" hangingPunct="1">
              <a:buClr>
                <a:schemeClr val="tx2"/>
              </a:buClr>
              <a:buFont typeface="Wingdings" pitchFamily="2" charset="2"/>
              <a:buChar char="§"/>
            </a:pPr>
            <a:r>
              <a:rPr lang="en-US" dirty="0" smtClean="0"/>
              <a:t>Feature library guidelines</a:t>
            </a:r>
          </a:p>
          <a:p>
            <a:pPr marL="177800" indent="-177800" eaLnBrk="1" hangingPunct="1">
              <a:buClr>
                <a:schemeClr val="tx2"/>
              </a:buClr>
              <a:buFont typeface="Wingdings" pitchFamily="2" charset="2"/>
              <a:buChar char="§"/>
            </a:pPr>
            <a:r>
              <a:rPr lang="en-US" dirty="0" smtClean="0"/>
              <a:t>Create an unmanaged feature library member</a:t>
            </a:r>
          </a:p>
          <a:p>
            <a:pPr marL="177800" indent="-177800" eaLnBrk="1" hangingPunct="1">
              <a:buClr>
                <a:schemeClr val="tx2"/>
              </a:buClr>
              <a:buFont typeface="Wingdings" pitchFamily="2" charset="2"/>
              <a:buChar char="§"/>
            </a:pPr>
            <a:r>
              <a:rPr lang="en-US" dirty="0" smtClean="0"/>
              <a:t>Place a feature library member into another document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Feature Libraries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libraries</a:t>
            </a:r>
            <a:endParaRPr lang="en-US" sz="2800" i="1"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You can modify synchronous models by detaching and attaching one or more faces or features. Detaching faces or features makes it possible to remove faces from the solid model without deleting them. This can be useful when you need to create a new variation of an existing model that does not contain some of the features on the existing model, but you want to maintain the features in the document for possible future needs.</a:t>
            </a:r>
            <a:br>
              <a:rPr lang="en-US" dirty="0" smtClean="0"/>
            </a:br>
            <a:endParaRPr lang="en-US" dirty="0" smtClean="0"/>
          </a:p>
          <a:p>
            <a:pPr marL="0" indent="0"/>
            <a:r>
              <a:rPr lang="en-US" dirty="0" smtClean="0"/>
              <a:t>Detaching faces or features also</a:t>
            </a:r>
            <a:br>
              <a:rPr lang="en-US" dirty="0" smtClean="0"/>
            </a:br>
            <a:r>
              <a:rPr lang="en-US" dirty="0" smtClean="0"/>
              <a:t>makes it possible for you to move or</a:t>
            </a:r>
            <a:br>
              <a:rPr lang="en-US" dirty="0" smtClean="0"/>
            </a:br>
            <a:r>
              <a:rPr lang="en-US" dirty="0" smtClean="0"/>
              <a:t>rotate the face set to a new position on</a:t>
            </a:r>
            <a:br>
              <a:rPr lang="en-US" dirty="0" smtClean="0"/>
            </a:br>
            <a:r>
              <a:rPr lang="en-US" dirty="0" smtClean="0"/>
              <a:t>the model and then reattach them in</a:t>
            </a:r>
            <a:br>
              <a:rPr lang="en-US" dirty="0" smtClean="0"/>
            </a:br>
            <a:r>
              <a:rPr lang="en-US" dirty="0" smtClean="0"/>
              <a:t>the new location.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03274" y="373912"/>
            <a:ext cx="6216650" cy="808038"/>
          </a:xfrm>
        </p:spPr>
        <p:txBody>
          <a:bodyPr/>
          <a:lstStyle/>
          <a:p>
            <a:pPr eaLnBrk="1" hangingPunct="1"/>
            <a:r>
              <a:rPr lang="en-US" sz="3200" i="1" dirty="0" smtClean="0"/>
              <a:t>Detaching and attaching</a:t>
            </a:r>
            <a:br>
              <a:rPr lang="en-US" sz="3200" i="1" dirty="0" smtClean="0"/>
            </a:br>
            <a:r>
              <a:rPr lang="en-US" sz="3200" i="1" dirty="0" smtClean="0"/>
              <a:t>faces and features</a:t>
            </a:r>
          </a:p>
        </p:txBody>
      </p:sp>
      <p:pic>
        <p:nvPicPr>
          <p:cNvPr id="2050" name="Picture 2" descr="C:\V103\selfPaced\se103\english\graphic_library\bj\detach2.gif"/>
          <p:cNvPicPr>
            <a:picLocks noChangeAspect="1" noChangeArrowheads="1"/>
          </p:cNvPicPr>
          <p:nvPr/>
        </p:nvPicPr>
        <p:blipFill>
          <a:blip r:embed="rId3" cstate="print"/>
          <a:srcRect/>
          <a:stretch>
            <a:fillRect/>
          </a:stretch>
        </p:blipFill>
        <p:spPr bwMode="auto">
          <a:xfrm>
            <a:off x="5029200" y="3810000"/>
            <a:ext cx="3700424" cy="18097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You can detach faces using the Detach command on the shortcut menu when one or more faces or features are selected, or you can use the Detach option available on the Move </a:t>
            </a:r>
            <a:r>
              <a:rPr lang="en-US" dirty="0" err="1" smtClean="0"/>
              <a:t>QuickBar</a:t>
            </a:r>
            <a:r>
              <a:rPr lang="en-US" dirty="0" smtClean="0"/>
              <a:t>. You can select the faces in the graphics window or in </a:t>
            </a:r>
            <a:r>
              <a:rPr lang="en-US" dirty="0" err="1" smtClean="0"/>
              <a:t>PathFinder</a:t>
            </a:r>
            <a:r>
              <a:rPr lang="en-US" dirty="0" smtClean="0"/>
              <a:t>.</a:t>
            </a:r>
            <a:br>
              <a:rPr lang="en-US" dirty="0" smtClean="0"/>
            </a:br>
            <a:endParaRPr lang="en-US" dirty="0" smtClean="0"/>
          </a:p>
          <a:p>
            <a:pPr marL="0" indent="0"/>
            <a:r>
              <a:rPr lang="en-US" dirty="0" smtClean="0"/>
              <a:t>When you use the Detach shortcut menu command, the detached faces are hidden automatically in the graphics window, and the color is changed to the construction color. You can use </a:t>
            </a:r>
            <a:r>
              <a:rPr lang="en-US" dirty="0" err="1" smtClean="0"/>
              <a:t>PathFinder</a:t>
            </a:r>
            <a:r>
              <a:rPr lang="en-US" dirty="0" smtClean="0"/>
              <a:t> to redisplay the faces.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Detaching faces</a:t>
            </a:r>
          </a:p>
        </p:txBody>
      </p:sp>
      <p:pic>
        <p:nvPicPr>
          <p:cNvPr id="3074" name="Picture 2" descr="C:\V103\selfPaced\se103\english\graphic_library\bj\detach3.gif"/>
          <p:cNvPicPr>
            <a:picLocks noChangeAspect="1" noChangeArrowheads="1"/>
          </p:cNvPicPr>
          <p:nvPr/>
        </p:nvPicPr>
        <p:blipFill>
          <a:blip r:embed="rId3" cstate="print"/>
          <a:srcRect/>
          <a:stretch>
            <a:fillRect/>
          </a:stretch>
        </p:blipFill>
        <p:spPr bwMode="auto">
          <a:xfrm>
            <a:off x="2743200" y="4191000"/>
            <a:ext cx="5353050" cy="18859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752600"/>
          </a:xfrm>
        </p:spPr>
        <p:txBody>
          <a:bodyPr/>
          <a:lstStyle/>
          <a:p>
            <a:pPr marL="0" indent="0"/>
            <a:r>
              <a:rPr lang="en-US" dirty="0" smtClean="0"/>
              <a:t>You can attach faces using the Attach command on the shortcut menu when detached faces are selected in </a:t>
            </a:r>
            <a:r>
              <a:rPr lang="en-US" dirty="0" err="1" smtClean="0"/>
              <a:t>PathFinder</a:t>
            </a:r>
            <a:r>
              <a:rPr lang="en-US" dirty="0" smtClean="0"/>
              <a:t> or the graphics window. To successfully attach, a valid solid body must be formed. If the faces you are trying to attach do not form a valid solid body, a message is displayed.</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Attaching faces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676400"/>
          </a:xfrm>
        </p:spPr>
        <p:txBody>
          <a:bodyPr/>
          <a:lstStyle/>
          <a:p>
            <a:pPr marL="177800" indent="-177800" eaLnBrk="1" hangingPunct="1">
              <a:buClr>
                <a:schemeClr val="tx2"/>
              </a:buClr>
              <a:buFont typeface="Wingdings" pitchFamily="2" charset="2"/>
              <a:buChar char="§"/>
            </a:pPr>
            <a:r>
              <a:rPr lang="en-US" dirty="0" smtClean="0"/>
              <a:t>Detach faces</a:t>
            </a:r>
          </a:p>
          <a:p>
            <a:pPr marL="177800" indent="-177800" eaLnBrk="1" hangingPunct="1">
              <a:buClr>
                <a:schemeClr val="tx2"/>
              </a:buClr>
              <a:buFont typeface="Wingdings" pitchFamily="2" charset="2"/>
              <a:buChar char="§"/>
            </a:pPr>
            <a:r>
              <a:rPr lang="en-US" dirty="0" smtClean="0"/>
              <a:t>Attach features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Detach and attach face sets</a:t>
            </a:r>
          </a:p>
          <a:p>
            <a:pPr marL="177800" indent="-177800" eaLnBrk="1" hangingPunct="1">
              <a:buClr>
                <a:schemeClr val="tx2"/>
              </a:buClr>
              <a:buFont typeface="Wingdings" pitchFamily="2" charset="2"/>
              <a:buChar char="§"/>
            </a:pPr>
            <a:r>
              <a:rPr lang="en-US" dirty="0" smtClean="0"/>
              <a:t>Activity: Attach</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80237" y="357962"/>
            <a:ext cx="6216650" cy="808038"/>
          </a:xfrm>
        </p:spPr>
        <p:txBody>
          <a:bodyPr/>
          <a:lstStyle/>
          <a:p>
            <a:pPr eaLnBrk="1" hangingPunct="1"/>
            <a:r>
              <a:rPr lang="en-US" sz="3200" i="1" dirty="0" smtClean="0"/>
              <a:t>Detaching and attaching</a:t>
            </a:r>
            <a:br>
              <a:rPr lang="en-US" sz="3200" i="1" dirty="0" smtClean="0"/>
            </a:br>
            <a:r>
              <a:rPr lang="en-US" sz="3200" i="1" dirty="0" smtClean="0"/>
              <a:t>faces and features</a:t>
            </a:r>
            <a:endParaRPr lang="en-US" sz="2800" i="1"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Copying and cutting elements</a:t>
            </a:r>
          </a:p>
          <a:p>
            <a:pPr marL="177800" indent="-177800" eaLnBrk="1" hangingPunct="1">
              <a:buClr>
                <a:schemeClr val="tx2"/>
              </a:buClr>
              <a:buFont typeface="Wingdings" pitchFamily="2" charset="2"/>
              <a:buChar char="§"/>
            </a:pPr>
            <a:r>
              <a:rPr lang="en-US" dirty="0" smtClean="0"/>
              <a:t>Pasting elements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Copy and move face sets</a:t>
            </a:r>
          </a:p>
          <a:p>
            <a:pPr marL="177800" indent="-177800" eaLnBrk="1" hangingPunct="1">
              <a:buClr>
                <a:schemeClr val="tx2"/>
              </a:buClr>
              <a:buFont typeface="Wingdings" pitchFamily="2" charset="2"/>
              <a:buChar char="§"/>
            </a:pPr>
            <a:r>
              <a:rPr lang="en-US" dirty="0" smtClean="0"/>
              <a:t>Activity: Copy and paste face sets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8972" y="373912"/>
            <a:ext cx="6216650" cy="808038"/>
          </a:xfrm>
        </p:spPr>
        <p:txBody>
          <a:bodyPr/>
          <a:lstStyle/>
          <a:p>
            <a:pPr eaLnBrk="1" hangingPunct="1"/>
            <a:r>
              <a:rPr lang="en-US" sz="3200" i="1" dirty="0" smtClean="0"/>
              <a:t>Cutting, copying, and pasting model elements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Overview</a:t>
            </a:r>
          </a:p>
          <a:p>
            <a:pPr marL="495300" lvl="2" indent="-457200" eaLnBrk="1" hangingPunct="1"/>
            <a:endParaRPr lang="en-US" dirty="0" smtClean="0"/>
          </a:p>
          <a:p>
            <a:pPr marL="495300" lvl="2" indent="-457200" eaLnBrk="1" hangingPunct="1"/>
            <a:r>
              <a:rPr lang="en-US" dirty="0" smtClean="0"/>
              <a:t>Intent zones</a:t>
            </a:r>
            <a:br>
              <a:rPr lang="en-US" dirty="0" smtClean="0"/>
            </a:br>
            <a:endParaRPr lang="en-US" dirty="0" smtClean="0"/>
          </a:p>
          <a:p>
            <a:pPr marL="495300" lvl="2" indent="-457200" eaLnBrk="1" hangingPunct="1"/>
            <a:r>
              <a:rPr lang="en-US" dirty="0" smtClean="0"/>
              <a:t>Construction geometry</a:t>
            </a:r>
            <a:br>
              <a:rPr lang="en-US" dirty="0" smtClean="0"/>
            </a:br>
            <a:endParaRPr lang="en-US" dirty="0" smtClean="0"/>
          </a:p>
          <a:p>
            <a:pPr marL="495300" lvl="2" indent="-457200" eaLnBrk="1" hangingPunct="1"/>
            <a:r>
              <a:rPr lang="en-US" dirty="0" smtClean="0"/>
              <a:t>Modifying sketch elements</a:t>
            </a:r>
            <a:br>
              <a:rPr lang="en-US" dirty="0" smtClean="0"/>
            </a:br>
            <a:endParaRPr lang="en-US" dirty="0" smtClean="0"/>
          </a:p>
          <a:p>
            <a:pPr marL="495300" lvl="2" indent="-457200" eaLnBrk="1" hangingPunct="1"/>
            <a:r>
              <a:rPr lang="en-US" dirty="0" smtClean="0"/>
              <a:t>Applying colors and patterns to closed sketch boundaries</a:t>
            </a:r>
            <a:br>
              <a:rPr lang="en-US" dirty="0" smtClean="0"/>
            </a:b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2D elements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Constructs a mirror copy of selected elements about a plane you define.</a:t>
            </a:r>
          </a:p>
          <a:p>
            <a:r>
              <a:rPr lang="en-US" dirty="0" smtClean="0"/>
              <a:t>You can mirror any of the following</a:t>
            </a:r>
          </a:p>
          <a:p>
            <a:pPr marL="177800" indent="-177800" eaLnBrk="1" hangingPunct="1">
              <a:buClr>
                <a:schemeClr val="tx2"/>
              </a:buClr>
              <a:buFont typeface="Wingdings" pitchFamily="2" charset="2"/>
              <a:buChar char="§"/>
            </a:pPr>
            <a:r>
              <a:rPr lang="en-US" dirty="0" smtClean="0"/>
              <a:t>Faces of the model body</a:t>
            </a:r>
          </a:p>
          <a:p>
            <a:pPr marL="177800" indent="-177800" eaLnBrk="1" hangingPunct="1">
              <a:buClr>
                <a:schemeClr val="tx2"/>
              </a:buClr>
              <a:buFont typeface="Wingdings" pitchFamily="2" charset="2"/>
              <a:buChar char="§"/>
            </a:pPr>
            <a:r>
              <a:rPr lang="en-US" dirty="0" smtClean="0"/>
              <a:t>Face Sets</a:t>
            </a:r>
          </a:p>
          <a:p>
            <a:pPr marL="177800" indent="-177800" eaLnBrk="1" hangingPunct="1">
              <a:buClr>
                <a:schemeClr val="tx2"/>
              </a:buClr>
              <a:buFont typeface="Wingdings" pitchFamily="2" charset="2"/>
              <a:buChar char="§"/>
            </a:pPr>
            <a:r>
              <a:rPr lang="en-US" dirty="0" smtClean="0"/>
              <a:t>Surfaces</a:t>
            </a:r>
          </a:p>
          <a:p>
            <a:pPr marL="177800" indent="-177800" eaLnBrk="1" hangingPunct="1">
              <a:buClr>
                <a:schemeClr val="tx2"/>
              </a:buClr>
              <a:buFont typeface="Wingdings" pitchFamily="2" charset="2"/>
              <a:buChar char="§"/>
            </a:pPr>
            <a:r>
              <a:rPr lang="en-US" dirty="0" smtClean="0"/>
              <a:t>Procedural Features, such as Hole</a:t>
            </a:r>
            <a:br>
              <a:rPr lang="en-US" dirty="0" smtClean="0"/>
            </a:br>
            <a:r>
              <a:rPr lang="en-US" dirty="0" smtClean="0"/>
              <a:t>Occurrences and Patterns</a:t>
            </a:r>
          </a:p>
          <a:p>
            <a:pPr marL="177800" indent="-177800" eaLnBrk="1" hangingPunct="1">
              <a:buClr>
                <a:schemeClr val="tx2"/>
              </a:buClr>
              <a:buFont typeface="Wingdings" pitchFamily="2" charset="2"/>
              <a:buChar char="§"/>
            </a:pPr>
            <a:r>
              <a:rPr lang="en-US" dirty="0" smtClean="0"/>
              <a:t>Entire model body</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0"/>
            <a:r>
              <a:rPr lang="en-US" dirty="0" smtClean="0"/>
              <a:t>The mirror plane can be a reference</a:t>
            </a:r>
            <a:br>
              <a:rPr lang="en-US" dirty="0" smtClean="0"/>
            </a:br>
            <a:r>
              <a:rPr lang="en-US" dirty="0" smtClean="0"/>
              <a:t>plane or a planar face.</a:t>
            </a:r>
            <a:br>
              <a:rPr lang="en-US" dirty="0" smtClean="0"/>
            </a:br>
            <a:endParaRPr lang="en-US" dirty="0" smtClean="0"/>
          </a:p>
          <a:p>
            <a:pPr marL="177800" indent="-177800" eaLnBrk="1" hangingPunct="1">
              <a:buClr>
                <a:schemeClr val="tx2"/>
              </a:buClr>
              <a:buFont typeface="Wingdings" pitchFamily="2" charset="2"/>
              <a:buChar char="§"/>
            </a:pPr>
            <a:r>
              <a:rPr lang="en-US" dirty="0" smtClean="0"/>
              <a:t>Activity: Mirror faces and features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Mirror</a:t>
            </a:r>
            <a:endParaRPr lang="en-US" sz="2800" i="1" dirty="0" smtClean="0"/>
          </a:p>
        </p:txBody>
      </p:sp>
      <p:pic>
        <p:nvPicPr>
          <p:cNvPr id="2" name="Picture 2" descr="C:\V103\selfPaced\se103\english\docs\graphics\bj\functional_features\ff_act_245.gif"/>
          <p:cNvPicPr>
            <a:picLocks noChangeAspect="1" noChangeArrowheads="1"/>
          </p:cNvPicPr>
          <p:nvPr/>
        </p:nvPicPr>
        <p:blipFill>
          <a:blip r:embed="rId3" cstate="print"/>
          <a:srcRect/>
          <a:stretch>
            <a:fillRect/>
          </a:stretch>
        </p:blipFill>
        <p:spPr bwMode="auto">
          <a:xfrm>
            <a:off x="5105400" y="2362200"/>
            <a:ext cx="2598623" cy="3033713"/>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447800"/>
            <a:ext cx="8229600" cy="4876800"/>
          </a:xfrm>
        </p:spPr>
        <p:txBody>
          <a:bodyPr/>
          <a:lstStyle/>
          <a:p>
            <a:pPr marL="0" indent="0"/>
            <a:r>
              <a:rPr lang="en-US" dirty="0" smtClean="0"/>
              <a:t>Replaces selected faces on a part. The replacement face can be a construction surface, a reference plane, or another face on the part. When replacing more than one face, the faces being replaced cannot touch each other.</a:t>
            </a:r>
          </a:p>
          <a:p>
            <a:pPr marL="0" indent="0"/>
            <a:r>
              <a:rPr lang="en-US" dirty="0" smtClean="0"/>
              <a:t>When you replace a face using a construction surface, the construction surface is hidden automatically when you finish the feature.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a:r>
              <a:rPr lang="en-US" dirty="0" smtClean="0"/>
              <a:t>If edges on the face you are replacing have rounds applied, the rounds are reapplied after you complete the replace face operation.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Replace face command</a:t>
            </a:r>
            <a:endParaRPr lang="en-US" sz="2800" i="1" dirty="0" smtClean="0"/>
          </a:p>
        </p:txBody>
      </p:sp>
      <p:pic>
        <p:nvPicPr>
          <p:cNvPr id="5122" name="Picture 2" descr="C:\V103\selfPaced\se103\english\graphic_library\replac1.gif"/>
          <p:cNvPicPr>
            <a:picLocks noChangeAspect="1" noChangeArrowheads="1"/>
          </p:cNvPicPr>
          <p:nvPr/>
        </p:nvPicPr>
        <p:blipFill>
          <a:blip r:embed="rId3" cstate="print"/>
          <a:srcRect/>
          <a:stretch>
            <a:fillRect/>
          </a:stretch>
        </p:blipFill>
        <p:spPr bwMode="auto">
          <a:xfrm>
            <a:off x="2438400" y="3505200"/>
            <a:ext cx="3905250" cy="20764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Rib command</a:t>
            </a:r>
            <a:br>
              <a:rPr lang="en-US" dirty="0" smtClean="0"/>
            </a:br>
            <a:endParaRPr lang="en-US" dirty="0" smtClean="0"/>
          </a:p>
          <a:p>
            <a:pPr marL="177800" indent="-177800" eaLnBrk="1" hangingPunct="1">
              <a:buClr>
                <a:schemeClr val="tx2"/>
              </a:buClr>
              <a:buFont typeface="Wingdings" pitchFamily="2" charset="2"/>
              <a:buChar char="§"/>
            </a:pPr>
            <a:r>
              <a:rPr lang="en-US" dirty="0" smtClean="0"/>
              <a:t>Web network command</a:t>
            </a:r>
            <a:br>
              <a:rPr lang="en-US" dirty="0" smtClean="0"/>
            </a:br>
            <a:endParaRPr lang="en-US" dirty="0" smtClean="0"/>
          </a:p>
          <a:p>
            <a:pPr marL="177800" indent="-177800" eaLnBrk="1" hangingPunct="1">
              <a:buClr>
                <a:schemeClr val="tx2"/>
              </a:buClr>
              <a:buFont typeface="Wingdings" pitchFamily="2" charset="2"/>
              <a:buChar char="§"/>
            </a:pPr>
            <a:r>
              <a:rPr lang="en-US" dirty="0" smtClean="0"/>
              <a:t>Vent command</a:t>
            </a:r>
            <a:br>
              <a:rPr lang="en-US" dirty="0" smtClean="0"/>
            </a:br>
            <a:endParaRPr lang="en-US" dirty="0" smtClean="0"/>
          </a:p>
          <a:p>
            <a:pPr marL="177800" indent="-177800" eaLnBrk="1" hangingPunct="1">
              <a:buClr>
                <a:schemeClr val="tx2"/>
              </a:buClr>
              <a:buFont typeface="Wingdings" pitchFamily="2" charset="2"/>
              <a:buChar char="§"/>
            </a:pPr>
            <a:r>
              <a:rPr lang="en-US" dirty="0" smtClean="0"/>
              <a:t>Lip command</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Functional features in consumer products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Plastics design features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dirty="0" smtClean="0"/>
              <a:t>Modeling synchronous and ordered features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Opening a Solid Edge modeling document</a:t>
            </a:r>
          </a:p>
          <a:p>
            <a:pPr marL="177800" indent="-177800" eaLnBrk="1" hangingPunct="1">
              <a:buClr>
                <a:schemeClr val="tx2"/>
              </a:buClr>
              <a:buFont typeface="Wingdings" pitchFamily="2" charset="2"/>
              <a:buChar char="§"/>
            </a:pPr>
            <a:r>
              <a:rPr lang="en-US" dirty="0" smtClean="0"/>
              <a:t>Moving between modeling environments</a:t>
            </a:r>
          </a:p>
          <a:p>
            <a:pPr marL="177800" indent="-177800" eaLnBrk="1" hangingPunct="1">
              <a:buClr>
                <a:schemeClr val="tx2"/>
              </a:buClr>
              <a:buFont typeface="Wingdings" pitchFamily="2" charset="2"/>
              <a:buChar char="§"/>
            </a:pPr>
            <a:r>
              <a:rPr lang="en-US" dirty="0" smtClean="0"/>
              <a:t>Feature display</a:t>
            </a:r>
          </a:p>
          <a:p>
            <a:pPr marL="177800" indent="-177800" eaLnBrk="1" hangingPunct="1">
              <a:buClr>
                <a:schemeClr val="tx2"/>
              </a:buClr>
              <a:buFont typeface="Wingdings" pitchFamily="2" charset="2"/>
              <a:buChar char="§"/>
            </a:pPr>
            <a:r>
              <a:rPr lang="en-US" dirty="0" smtClean="0"/>
              <a:t>Editing features</a:t>
            </a:r>
          </a:p>
          <a:p>
            <a:pPr marL="177800" indent="-177800" eaLnBrk="1" hangingPunct="1">
              <a:buClr>
                <a:schemeClr val="tx2"/>
              </a:buClr>
              <a:buFont typeface="Wingdings" pitchFamily="2" charset="2"/>
              <a:buChar char="§"/>
            </a:pPr>
            <a:r>
              <a:rPr lang="en-US" dirty="0" smtClean="0"/>
              <a:t>Moving ordered features to synchronous</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Activity: Creating ordered features</a:t>
            </a:r>
          </a:p>
          <a:p>
            <a:pPr marL="177800" indent="-177800" eaLnBrk="1" hangingPunct="1">
              <a:buClr>
                <a:schemeClr val="tx2"/>
              </a:buClr>
              <a:buFont typeface="Wingdings" pitchFamily="2" charset="2"/>
              <a:buChar char="§"/>
            </a:pPr>
            <a:r>
              <a:rPr lang="en-US" dirty="0" smtClean="0"/>
              <a:t>Activity: Creating both ordered and synchronous features in a model</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modeling environments</a:t>
            </a:r>
            <a:endParaRPr lang="en-US" sz="2800" i="1"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Sketching activities: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Sketching activities</a:t>
            </a:r>
          </a:p>
          <a:p>
            <a:pPr marL="177800" indent="-177800" eaLnBrk="1" hangingPunct="1">
              <a:buClr>
                <a:schemeClr val="tx2"/>
              </a:buClr>
              <a:buFont typeface="Wingdings" pitchFamily="2" charset="2"/>
              <a:buChar char="§"/>
            </a:pPr>
            <a:r>
              <a:rPr lang="en-US" dirty="0" smtClean="0"/>
              <a:t>Using </a:t>
            </a:r>
            <a:r>
              <a:rPr lang="en-US" dirty="0" err="1" smtClean="0"/>
              <a:t>IntelliSketch</a:t>
            </a:r>
            <a:endParaRPr lang="en-US" dirty="0" smtClean="0"/>
          </a:p>
          <a:p>
            <a:pPr marL="177800" indent="-177800" eaLnBrk="1" hangingPunct="1">
              <a:buClr>
                <a:schemeClr val="tx2"/>
              </a:buClr>
              <a:buFont typeface="Wingdings" pitchFamily="2" charset="2"/>
              <a:buChar char="§"/>
            </a:pPr>
            <a:r>
              <a:rPr lang="en-US" dirty="0" smtClean="0"/>
              <a:t>Applying sketch relationships (collinear, parallel, equal)</a:t>
            </a:r>
          </a:p>
          <a:p>
            <a:pPr marL="177800" indent="-177800" eaLnBrk="1" hangingPunct="1">
              <a:buClr>
                <a:schemeClr val="tx2"/>
              </a:buClr>
              <a:buFont typeface="Wingdings" pitchFamily="2" charset="2"/>
              <a:buChar char="§"/>
            </a:pPr>
            <a:r>
              <a:rPr lang="en-US" dirty="0" smtClean="0"/>
              <a:t>Applying sketch relationships (symmetric)</a:t>
            </a:r>
          </a:p>
          <a:p>
            <a:pPr marL="177800" indent="-177800" eaLnBrk="1" hangingPunct="1">
              <a:buClr>
                <a:schemeClr val="tx2"/>
              </a:buClr>
              <a:buFont typeface="Wingdings" pitchFamily="2" charset="2"/>
              <a:buChar char="§"/>
            </a:pPr>
            <a:r>
              <a:rPr lang="en-US" dirty="0" smtClean="0"/>
              <a:t>Using construction elements in a profile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r>
              <a:rPr lang="en-US" dirty="0" smtClean="0"/>
              <a:t>Creating ordered base feature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ordered features from sketches</a:t>
            </a:r>
          </a:p>
          <a:p>
            <a:pPr marL="177800" indent="-177800" eaLnBrk="1" hangingPunct="1">
              <a:buClr>
                <a:schemeClr val="tx2"/>
              </a:buClr>
              <a:buFont typeface="Wingdings" pitchFamily="2" charset="2"/>
              <a:buChar char="§"/>
            </a:pPr>
            <a:r>
              <a:rPr lang="en-US" dirty="0" smtClean="0"/>
              <a:t>Creating a loft and swept protrusion</a:t>
            </a:r>
            <a:br>
              <a:rPr lang="en-US" dirty="0" smtClean="0"/>
            </a:br>
            <a:endParaRPr lang="en-US" dirty="0" smtClean="0"/>
          </a:p>
          <a:p>
            <a:pPr marL="177800" indent="-177800" eaLnBrk="1" hangingPunct="1">
              <a:buClr>
                <a:schemeClr val="tx2"/>
              </a:buClr>
            </a:pPr>
            <a:r>
              <a:rPr lang="en-US" dirty="0" smtClean="0"/>
              <a:t>Creating profile-based ordered features activity</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Miscellaneous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a mouse base</a:t>
            </a:r>
          </a:p>
          <a:p>
            <a:pPr marL="177800" indent="-177800" eaLnBrk="1" hangingPunct="1">
              <a:buClr>
                <a:schemeClr val="tx2"/>
              </a:buClr>
              <a:buFont typeface="Wingdings" pitchFamily="2" charset="2"/>
              <a:buChar char="§"/>
            </a:pPr>
            <a:r>
              <a:rPr lang="en-US" dirty="0" smtClean="0"/>
              <a:t>Embossing text on a part</a:t>
            </a:r>
          </a:p>
          <a:p>
            <a:pPr marL="177800" indent="-177800" eaLnBrk="1" hangingPunct="1">
              <a:buClr>
                <a:schemeClr val="tx2"/>
              </a:buClr>
              <a:buFont typeface="Wingdings" pitchFamily="2" charset="2"/>
              <a:buChar char="§"/>
            </a:pPr>
            <a:r>
              <a:rPr lang="en-US" dirty="0" smtClean="0"/>
              <a:t>Modeling a machined part</a:t>
            </a:r>
          </a:p>
          <a:p>
            <a:pPr marL="177800" indent="-177800" eaLnBrk="1" hangingPunct="1">
              <a:buClr>
                <a:schemeClr val="tx2"/>
              </a:buClr>
              <a:buFont typeface="Wingdings" pitchFamily="2" charset="2"/>
              <a:buChar char="§"/>
            </a:pPr>
            <a:r>
              <a:rPr lang="en-US" dirty="0" smtClean="0"/>
              <a:t>Constructing a bracket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Modeling assemblies</a:t>
            </a:r>
            <a:endParaRPr lang="en-US" b="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215900" lvl="2" indent="-177800" eaLnBrk="1" hangingPunct="1"/>
            <a:r>
              <a:rPr lang="en-US" dirty="0" smtClean="0"/>
              <a:t>Placing the first part in an assembly</a:t>
            </a:r>
          </a:p>
          <a:p>
            <a:pPr marL="215900" lvl="2" indent="-177800" eaLnBrk="1" hangingPunct="1"/>
            <a:r>
              <a:rPr lang="en-US" dirty="0" smtClean="0"/>
              <a:t>Placing additional parts in an assembly</a:t>
            </a:r>
          </a:p>
          <a:p>
            <a:pPr marL="215900" lvl="2" indent="-177800" eaLnBrk="1" hangingPunct="1"/>
            <a:r>
              <a:rPr lang="en-US" dirty="0" smtClean="0"/>
              <a:t>Positioning parts</a:t>
            </a:r>
          </a:p>
          <a:p>
            <a:pPr marL="215900" lvl="2" indent="-177800" eaLnBrk="1" hangingPunct="1"/>
            <a:r>
              <a:rPr lang="en-US" dirty="0" smtClean="0"/>
              <a:t>Placing parts that are not fully positioned</a:t>
            </a:r>
          </a:p>
          <a:p>
            <a:pPr marL="215900" lvl="2" indent="-177800" eaLnBrk="1" hangingPunct="1"/>
            <a:r>
              <a:rPr lang="en-US" dirty="0" smtClean="0"/>
              <a:t>Placing the same part more than once</a:t>
            </a:r>
          </a:p>
          <a:p>
            <a:pPr marL="215900" lvl="2" indent="-177800" eaLnBrk="1" hangingPunct="1"/>
            <a:r>
              <a:rPr lang="en-US" dirty="0" smtClean="0"/>
              <a:t>Positioning a set of parts</a:t>
            </a:r>
          </a:p>
          <a:p>
            <a:pPr marL="215900" lvl="2" indent="-177800" eaLnBrk="1" hangingPunct="1"/>
            <a:r>
              <a:rPr lang="en-US" dirty="0" smtClean="0"/>
              <a:t>Finding parts</a:t>
            </a:r>
          </a:p>
          <a:p>
            <a:pPr marL="215900" lvl="2" indent="-177800" eaLnBrk="1" hangingPunct="1"/>
            <a:r>
              <a:rPr lang="en-US" dirty="0" smtClean="0"/>
              <a:t>Part placement properties</a:t>
            </a:r>
          </a:p>
          <a:p>
            <a:pPr marL="215900" lvl="2" indent="-177800" eaLnBrk="1" hangingPunct="1"/>
            <a:r>
              <a:rPr lang="en-US" dirty="0" smtClean="0"/>
              <a:t>Placing simplified parts</a:t>
            </a:r>
          </a:p>
          <a:p>
            <a:pPr marL="215900" lvl="2" indent="-177800" eaLnBrk="1" hangingPunct="1"/>
            <a:r>
              <a:rPr lang="en-US" dirty="0" smtClean="0"/>
              <a:t>Placing subassemblies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Placing parts in assemblies</a:t>
            </a:r>
            <a:endParaRPr lang="en-US" sz="2800" i="1"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Using the top pane</a:t>
            </a:r>
          </a:p>
          <a:p>
            <a:pPr marL="177800" indent="-177800" eaLnBrk="1" hangingPunct="1">
              <a:buClr>
                <a:schemeClr val="tx2"/>
              </a:buClr>
              <a:buFont typeface="Wingdings" pitchFamily="2" charset="2"/>
              <a:buChar char="§"/>
            </a:pPr>
            <a:r>
              <a:rPr lang="en-US" dirty="0" smtClean="0"/>
              <a:t>Determining the status of a component</a:t>
            </a:r>
          </a:p>
          <a:p>
            <a:pPr marL="177800" indent="-177800" eaLnBrk="1" hangingPunct="1">
              <a:buClr>
                <a:schemeClr val="tx2"/>
              </a:buClr>
              <a:buFont typeface="Wingdings" pitchFamily="2" charset="2"/>
              <a:buChar char="§"/>
            </a:pPr>
            <a:r>
              <a:rPr lang="en-US" dirty="0" smtClean="0"/>
              <a:t>Determining how the assembly was constructed</a:t>
            </a:r>
          </a:p>
          <a:p>
            <a:pPr marL="177800" indent="-177800" eaLnBrk="1" hangingPunct="1">
              <a:buClr>
                <a:schemeClr val="tx2"/>
              </a:buClr>
              <a:buFont typeface="Wingdings" pitchFamily="2" charset="2"/>
              <a:buChar char="§"/>
            </a:pPr>
            <a:r>
              <a:rPr lang="en-US" dirty="0" smtClean="0"/>
              <a:t>Making changes to assembly components</a:t>
            </a:r>
          </a:p>
          <a:p>
            <a:pPr marL="177800" indent="-177800" eaLnBrk="1" hangingPunct="1">
              <a:buClr>
                <a:schemeClr val="tx2"/>
              </a:buClr>
              <a:buFont typeface="Wingdings" pitchFamily="2" charset="2"/>
              <a:buChar char="§"/>
            </a:pPr>
            <a:r>
              <a:rPr lang="en-US" dirty="0" smtClean="0"/>
              <a:t>Changing the display status of assembly components</a:t>
            </a:r>
          </a:p>
          <a:p>
            <a:pPr marL="177800" indent="-177800" eaLnBrk="1" hangingPunct="1">
              <a:buClr>
                <a:schemeClr val="tx2"/>
              </a:buClr>
              <a:buFont typeface="Wingdings" pitchFamily="2" charset="2"/>
              <a:buChar char="§"/>
            </a:pPr>
            <a:r>
              <a:rPr lang="en-US" dirty="0" smtClean="0"/>
              <a:t>Reordering parts within an assembly</a:t>
            </a:r>
          </a:p>
          <a:p>
            <a:pPr marL="177800" indent="-177800" eaLnBrk="1" hangingPunct="1">
              <a:buClr>
                <a:schemeClr val="tx2"/>
              </a:buClr>
              <a:buFont typeface="Wingdings" pitchFamily="2" charset="2"/>
              <a:buChar char="§"/>
            </a:pPr>
            <a:r>
              <a:rPr lang="en-US" dirty="0" smtClean="0"/>
              <a:t>Grouping parts and subassemblies within an assembly</a:t>
            </a:r>
          </a:p>
          <a:p>
            <a:pPr marL="177800" indent="-177800" eaLnBrk="1" hangingPunct="1">
              <a:buClr>
                <a:schemeClr val="tx2"/>
              </a:buClr>
              <a:buFont typeface="Wingdings" pitchFamily="2" charset="2"/>
              <a:buChar char="§"/>
            </a:pPr>
            <a:r>
              <a:rPr lang="en-US" dirty="0" smtClean="0"/>
              <a:t>Renaming </a:t>
            </a:r>
            <a:r>
              <a:rPr lang="en-US" dirty="0" err="1" smtClean="0"/>
              <a:t>PathFinder</a:t>
            </a:r>
            <a:r>
              <a:rPr lang="en-US" dirty="0" smtClean="0"/>
              <a:t> entries</a:t>
            </a:r>
          </a:p>
          <a:p>
            <a:pPr marL="177800" indent="-177800" eaLnBrk="1" hangingPunct="1">
              <a:buClr>
                <a:schemeClr val="tx2"/>
              </a:buClr>
              <a:buFont typeface="Wingdings" pitchFamily="2" charset="2"/>
              <a:buChar char="§"/>
            </a:pPr>
            <a:r>
              <a:rPr lang="en-US" dirty="0" smtClean="0"/>
              <a:t>Finding parts</a:t>
            </a:r>
          </a:p>
          <a:p>
            <a:pPr marL="177800" indent="-177800" eaLnBrk="1" hangingPunct="1">
              <a:buClr>
                <a:schemeClr val="tx2"/>
              </a:buClr>
              <a:buFont typeface="Wingdings" pitchFamily="2" charset="2"/>
              <a:buChar char="§"/>
            </a:pPr>
            <a:r>
              <a:rPr lang="en-US" dirty="0" smtClean="0"/>
              <a:t>Replacing the file name with the document name formula value</a:t>
            </a:r>
          </a:p>
          <a:p>
            <a:pPr marL="177800" indent="-177800" eaLnBrk="1" hangingPunct="1">
              <a:buClr>
                <a:schemeClr val="tx2"/>
              </a:buClr>
              <a:buFont typeface="Wingdings" pitchFamily="2" charset="2"/>
              <a:buChar char="§"/>
            </a:pPr>
            <a:r>
              <a:rPr lang="en-US" dirty="0" smtClean="0"/>
              <a:t>Using the bottom pane</a:t>
            </a:r>
          </a:p>
          <a:p>
            <a:pPr marL="177800" indent="-177800" eaLnBrk="1" hangingPunct="1">
              <a:buClr>
                <a:schemeClr val="tx2"/>
              </a:buClr>
              <a:buFont typeface="Wingdings" pitchFamily="2" charset="2"/>
              <a:buChar char="§"/>
            </a:pPr>
            <a:r>
              <a:rPr lang="en-US" dirty="0" smtClean="0"/>
              <a:t>Viewing assembly relationships</a:t>
            </a:r>
          </a:p>
          <a:p>
            <a:pPr marL="177800" indent="-177800" eaLnBrk="1" hangingPunct="1">
              <a:buClr>
                <a:schemeClr val="tx2"/>
              </a:buClr>
              <a:buFont typeface="Wingdings" pitchFamily="2" charset="2"/>
              <a:buChar char="§"/>
            </a:pPr>
            <a:r>
              <a:rPr lang="en-US" dirty="0" smtClean="0"/>
              <a:t>Modifying assembly relationships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err="1" smtClean="0"/>
              <a:t>PathFinder</a:t>
            </a:r>
            <a:r>
              <a:rPr lang="en-US" sz="3200" i="1" dirty="0" smtClean="0"/>
              <a:t> in assemblies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The sketch relationship commands are located on the Sketching tab (1) in the Relate group (2).</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buNone/>
            </a:pPr>
            <a:endParaRPr lang="en-US" dirty="0" smtClean="0"/>
          </a:p>
          <a:p>
            <a:pPr marL="495300" lvl="2" indent="-457200" eaLnBrk="1" hangingPunct="1"/>
            <a:endParaRPr lang="en-US" dirty="0" smtClean="0"/>
          </a:p>
          <a:p>
            <a:pPr marL="744538" lvl="2" indent="-706438" eaLnBrk="1" hangingPunct="1">
              <a:buNone/>
            </a:pPr>
            <a:r>
              <a:rPr lang="en-US" dirty="0" smtClean="0"/>
              <a:t>Note: When creating a synchronous feature, the sketch relationships do not migrate to the feature created from them.</a:t>
            </a:r>
          </a:p>
          <a:p>
            <a:pPr marL="495300" lvl="2" indent="-457200" eaLnBrk="1" hangingPunct="1"/>
            <a:endParaRPr lang="en-US" dirty="0" smtClean="0"/>
          </a:p>
          <a:p>
            <a:pPr marL="495300" lvl="2" indent="-457200" eaLnBrk="1" hangingPunct="1"/>
            <a:r>
              <a:rPr lang="en-US" dirty="0" smtClean="0"/>
              <a:t>Relationships</a:t>
            </a:r>
          </a:p>
          <a:p>
            <a:pPr marL="495300" lvl="2" indent="-457200" eaLnBrk="1" hangingPunct="1"/>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Geometric relationships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1027" name="Picture 3"/>
          <p:cNvPicPr>
            <a:picLocks noChangeAspect="1" noChangeArrowheads="1"/>
          </p:cNvPicPr>
          <p:nvPr/>
        </p:nvPicPr>
        <p:blipFill>
          <a:blip r:embed="rId3" cstate="print"/>
          <a:srcRect/>
          <a:stretch>
            <a:fillRect/>
          </a:stretch>
        </p:blipFill>
        <p:spPr bwMode="auto">
          <a:xfrm>
            <a:off x="1066800" y="2667000"/>
            <a:ext cx="1500187"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Deleting assembly relationships</a:t>
            </a:r>
          </a:p>
          <a:p>
            <a:pPr marL="177800" indent="-177800" eaLnBrk="1" hangingPunct="1">
              <a:buClr>
                <a:schemeClr val="tx2"/>
              </a:buClr>
              <a:buFont typeface="Wingdings" pitchFamily="2" charset="2"/>
              <a:buChar char="§"/>
            </a:pPr>
            <a:r>
              <a:rPr lang="en-US" dirty="0" smtClean="0"/>
              <a:t>Replacing relationships</a:t>
            </a:r>
          </a:p>
          <a:p>
            <a:pPr marL="177800" indent="-177800" eaLnBrk="1" hangingPunct="1">
              <a:buClr>
                <a:schemeClr val="tx2"/>
              </a:buClr>
              <a:buFont typeface="Wingdings" pitchFamily="2" charset="2"/>
              <a:buChar char="§"/>
            </a:pPr>
            <a:r>
              <a:rPr lang="en-US" dirty="0" smtClean="0"/>
              <a:t>Conflicting relationships</a:t>
            </a:r>
          </a:p>
          <a:p>
            <a:pPr marL="177800" indent="-177800" eaLnBrk="1" hangingPunct="1">
              <a:buClr>
                <a:schemeClr val="tx2"/>
              </a:buClr>
              <a:buFont typeface="Wingdings" pitchFamily="2" charset="2"/>
              <a:buChar char="§"/>
            </a:pPr>
            <a:r>
              <a:rPr lang="en-US" dirty="0" smtClean="0"/>
              <a:t>Suppressing assembly relationships</a:t>
            </a:r>
          </a:p>
          <a:p>
            <a:pPr marL="177800" indent="-177800" eaLnBrk="1" hangingPunct="1">
              <a:buClr>
                <a:schemeClr val="tx2"/>
              </a:buClr>
              <a:buFont typeface="Wingdings" pitchFamily="2" charset="2"/>
              <a:buChar char="§"/>
            </a:pPr>
            <a:r>
              <a:rPr lang="en-US" dirty="0" smtClean="0"/>
              <a:t>Displaying document status in </a:t>
            </a:r>
            <a:r>
              <a:rPr lang="en-US" dirty="0" err="1" smtClean="0"/>
              <a:t>PathFinder</a:t>
            </a:r>
            <a:endParaRPr lang="en-US" dirty="0" smtClean="0"/>
          </a:p>
          <a:p>
            <a:pPr marL="177800" indent="-177800" eaLnBrk="1" hangingPunct="1">
              <a:buClr>
                <a:schemeClr val="tx2"/>
              </a:buClr>
              <a:buFont typeface="Wingdings" pitchFamily="2" charset="2"/>
              <a:buChar char="§"/>
            </a:pPr>
            <a:r>
              <a:rPr lang="en-US" dirty="0" smtClean="0"/>
              <a:t>Dashed line in the bottom pane</a:t>
            </a:r>
          </a:p>
          <a:p>
            <a:pPr marL="177800" indent="-177800" eaLnBrk="1" hangingPunct="1">
              <a:buClr>
                <a:schemeClr val="tx2"/>
              </a:buClr>
              <a:buFont typeface="Wingdings" pitchFamily="2" charset="2"/>
              <a:buChar char="§"/>
            </a:pPr>
            <a:r>
              <a:rPr lang="en-US" dirty="0" smtClean="0"/>
              <a:t>Managing relationships in nested assemblies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46567" y="379228"/>
            <a:ext cx="6216650" cy="808038"/>
          </a:xfrm>
        </p:spPr>
        <p:txBody>
          <a:bodyPr/>
          <a:lstStyle/>
          <a:p>
            <a:pPr eaLnBrk="1" hangingPunct="1"/>
            <a:r>
              <a:rPr lang="en-US" sz="3200" i="1" dirty="0" err="1" smtClean="0"/>
              <a:t>PathFinder</a:t>
            </a:r>
            <a:r>
              <a:rPr lang="en-US" sz="3200" i="1" dirty="0" smtClean="0"/>
              <a:t> in assemblies (continued)</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Part positioning workflows</a:t>
            </a:r>
          </a:p>
          <a:p>
            <a:pPr marL="177800" indent="-177800" eaLnBrk="1" hangingPunct="1">
              <a:buClr>
                <a:schemeClr val="tx2"/>
              </a:buClr>
              <a:buFont typeface="Wingdings" pitchFamily="2" charset="2"/>
              <a:buChar char="§"/>
            </a:pPr>
            <a:r>
              <a:rPr lang="en-US" dirty="0" smtClean="0"/>
              <a:t>Maintaining assembly relationships</a:t>
            </a:r>
          </a:p>
          <a:p>
            <a:pPr marL="177800" indent="-177800" eaLnBrk="1" hangingPunct="1">
              <a:buClr>
                <a:schemeClr val="tx2"/>
              </a:buClr>
              <a:buFont typeface="Wingdings" pitchFamily="2" charset="2"/>
              <a:buChar char="§"/>
            </a:pPr>
            <a:r>
              <a:rPr lang="en-US" dirty="0" smtClean="0"/>
              <a:t>Capturing design intent</a:t>
            </a:r>
          </a:p>
          <a:p>
            <a:pPr marL="177800" indent="-177800" eaLnBrk="1" hangingPunct="1">
              <a:buClr>
                <a:schemeClr val="tx2"/>
              </a:buClr>
              <a:buFont typeface="Wingdings" pitchFamily="2" charset="2"/>
              <a:buChar char="§"/>
            </a:pPr>
            <a:r>
              <a:rPr lang="en-US" dirty="0" smtClean="0"/>
              <a:t>Assembly relationships and part movement</a:t>
            </a:r>
          </a:p>
          <a:p>
            <a:pPr marL="177800" indent="-177800" eaLnBrk="1" hangingPunct="1">
              <a:buClr>
                <a:schemeClr val="tx2"/>
              </a:buClr>
              <a:buFont typeface="Wingdings" pitchFamily="2" charset="2"/>
              <a:buChar char="§"/>
            </a:pPr>
            <a:r>
              <a:rPr lang="en-US" dirty="0" err="1" smtClean="0"/>
              <a:t>FlashFit</a:t>
            </a:r>
            <a:endParaRPr lang="en-US" dirty="0" smtClean="0"/>
          </a:p>
          <a:p>
            <a:pPr marL="177800" indent="-177800" eaLnBrk="1" hangingPunct="1">
              <a:buClr>
                <a:schemeClr val="tx2"/>
              </a:buClr>
              <a:buFont typeface="Wingdings" pitchFamily="2" charset="2"/>
              <a:buChar char="§"/>
            </a:pPr>
            <a:r>
              <a:rPr lang="en-US" dirty="0" err="1" smtClean="0"/>
              <a:t>FlashFit</a:t>
            </a:r>
            <a:r>
              <a:rPr lang="en-US" dirty="0" smtClean="0"/>
              <a:t> options</a:t>
            </a:r>
          </a:p>
          <a:p>
            <a:pPr marL="177800" indent="-177800" eaLnBrk="1" hangingPunct="1">
              <a:buClr>
                <a:schemeClr val="tx2"/>
              </a:buClr>
              <a:buFont typeface="Wingdings" pitchFamily="2" charset="2"/>
              <a:buChar char="§"/>
            </a:pPr>
            <a:r>
              <a:rPr lang="en-US" dirty="0" smtClean="0"/>
              <a:t>Moving and rotating parts with </a:t>
            </a:r>
            <a:r>
              <a:rPr lang="en-US" dirty="0" err="1" smtClean="0"/>
              <a:t>FlashFit</a:t>
            </a:r>
            <a:endParaRPr lang="en-US" dirty="0" smtClean="0"/>
          </a:p>
          <a:p>
            <a:pPr marL="177800" indent="-177800" eaLnBrk="1" hangingPunct="1">
              <a:buClr>
                <a:schemeClr val="tx2"/>
              </a:buClr>
              <a:buFont typeface="Wingdings" pitchFamily="2" charset="2"/>
              <a:buChar char="§"/>
            </a:pPr>
            <a:r>
              <a:rPr lang="en-US" dirty="0" smtClean="0"/>
              <a:t>Traditional part positioning workflow</a:t>
            </a:r>
          </a:p>
          <a:p>
            <a:pPr marL="177800" indent="-177800" eaLnBrk="1" hangingPunct="1">
              <a:buClr>
                <a:schemeClr val="tx2"/>
              </a:buClr>
              <a:buFont typeface="Wingdings" pitchFamily="2" charset="2"/>
              <a:buChar char="§"/>
            </a:pPr>
            <a:r>
              <a:rPr lang="en-US" dirty="0" smtClean="0"/>
              <a:t>Reduced steps</a:t>
            </a:r>
          </a:p>
          <a:p>
            <a:pPr marL="177800" indent="-177800" eaLnBrk="1" hangingPunct="1">
              <a:buClr>
                <a:schemeClr val="tx2"/>
              </a:buClr>
              <a:buFont typeface="Wingdings" pitchFamily="2" charset="2"/>
              <a:buChar char="§"/>
            </a:pPr>
            <a:r>
              <a:rPr lang="en-US" dirty="0" smtClean="0"/>
              <a:t>Capture fit</a:t>
            </a:r>
          </a:p>
          <a:p>
            <a:pPr marL="177800" indent="-177800" eaLnBrk="1" hangingPunct="1">
              <a:buClr>
                <a:schemeClr val="tx2"/>
              </a:buClr>
              <a:buFont typeface="Wingdings" pitchFamily="2" charset="2"/>
              <a:buChar char="§"/>
            </a:pPr>
            <a:r>
              <a:rPr lang="en-US" dirty="0" smtClean="0"/>
              <a:t>Defining offset values</a:t>
            </a:r>
          </a:p>
          <a:p>
            <a:pPr marL="177800" indent="-177800" eaLnBrk="1" hangingPunct="1">
              <a:buClr>
                <a:schemeClr val="tx2"/>
              </a:buClr>
              <a:buFont typeface="Wingdings" pitchFamily="2" charset="2"/>
              <a:buChar char="§"/>
            </a:pPr>
            <a:r>
              <a:rPr lang="en-US" dirty="0" smtClean="0"/>
              <a:t>Locking and unlocking rotation on axial align relationships</a:t>
            </a:r>
          </a:p>
          <a:p>
            <a:pPr marL="177800" indent="-177800" eaLnBrk="1" hangingPunct="1">
              <a:buClr>
                <a:schemeClr val="tx2"/>
              </a:buClr>
              <a:buFont typeface="Wingdings" pitchFamily="2" charset="2"/>
              <a:buChar char="§"/>
            </a:pPr>
            <a:r>
              <a:rPr lang="en-US" dirty="0" smtClean="0"/>
              <a:t>Assembly relationship dimensions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Assembly relationships</a:t>
            </a:r>
            <a:endParaRPr lang="en-US" sz="2800" i="1"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Assembly Relationship Assistant command</a:t>
            </a:r>
          </a:p>
          <a:p>
            <a:pPr marL="177800" indent="-177800" eaLnBrk="1" hangingPunct="1">
              <a:buClr>
                <a:schemeClr val="tx2"/>
              </a:buClr>
              <a:buFont typeface="Wingdings" pitchFamily="2" charset="2"/>
              <a:buChar char="§"/>
            </a:pPr>
            <a:r>
              <a:rPr lang="en-US" dirty="0" smtClean="0"/>
              <a:t>Applying a connect relationship</a:t>
            </a:r>
          </a:p>
          <a:p>
            <a:pPr marL="177800" indent="-177800" eaLnBrk="1" hangingPunct="1">
              <a:buClr>
                <a:schemeClr val="tx2"/>
              </a:buClr>
              <a:buFont typeface="Wingdings" pitchFamily="2" charset="2"/>
              <a:buChar char="§"/>
            </a:pPr>
            <a:r>
              <a:rPr lang="en-US" dirty="0" smtClean="0"/>
              <a:t>Recognizable elements for the connect relationship</a:t>
            </a:r>
          </a:p>
          <a:p>
            <a:pPr marL="177800" indent="-177800" eaLnBrk="1" hangingPunct="1">
              <a:buClr>
                <a:schemeClr val="tx2"/>
              </a:buClr>
              <a:buFont typeface="Wingdings" pitchFamily="2" charset="2"/>
              <a:buChar char="§"/>
            </a:pPr>
            <a:r>
              <a:rPr lang="en-US" dirty="0" smtClean="0"/>
              <a:t>Differences between assembly relationships and sketch relationships</a:t>
            </a:r>
          </a:p>
          <a:p>
            <a:pPr marL="177800" indent="-177800" eaLnBrk="1" hangingPunct="1">
              <a:buClr>
                <a:schemeClr val="tx2"/>
              </a:buClr>
              <a:buFont typeface="Wingdings" pitchFamily="2" charset="2"/>
              <a:buChar char="§"/>
            </a:pPr>
            <a:r>
              <a:rPr lang="en-US" dirty="0" smtClean="0"/>
              <a:t>Positioning parts using coordinate systems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68596"/>
            <a:ext cx="6216650" cy="808038"/>
          </a:xfrm>
        </p:spPr>
        <p:txBody>
          <a:bodyPr/>
          <a:lstStyle/>
          <a:p>
            <a:pPr eaLnBrk="1" hangingPunct="1"/>
            <a:r>
              <a:rPr lang="en-US" sz="3200" i="1" dirty="0" smtClean="0"/>
              <a:t>Assembly relationships (continued)</a:t>
            </a:r>
            <a:endParaRPr lang="en-US" sz="2800" i="1"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Capture fit command</a:t>
            </a:r>
          </a:p>
          <a:p>
            <a:pPr marL="177800" indent="-177800" eaLnBrk="1" hangingPunct="1">
              <a:buClr>
                <a:schemeClr val="tx2"/>
              </a:buClr>
              <a:buFont typeface="Wingdings" pitchFamily="2" charset="2"/>
              <a:buChar char="§"/>
            </a:pPr>
            <a:r>
              <a:rPr lang="en-US" dirty="0" smtClean="0"/>
              <a:t>Capture the assembly relationships for a part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parts with mate, axial align, planar align and insert</a:t>
            </a:r>
          </a:p>
          <a:p>
            <a:pPr marL="177800" indent="-177800" eaLnBrk="1" hangingPunct="1">
              <a:buClr>
                <a:schemeClr val="tx2"/>
              </a:buClr>
              <a:buFont typeface="Wingdings" pitchFamily="2" charset="2"/>
              <a:buChar char="§"/>
            </a:pPr>
            <a:r>
              <a:rPr lang="en-US" dirty="0" smtClean="0"/>
              <a:t>Activity: Placing parts in an assembly using </a:t>
            </a:r>
            <a:r>
              <a:rPr lang="en-US" dirty="0" err="1" smtClean="0"/>
              <a:t>FlashFit</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Capture fit</a:t>
            </a:r>
            <a:endParaRPr lang="en-US" sz="2800" i="1"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Relationship List</a:t>
            </a:r>
          </a:p>
          <a:p>
            <a:pPr marL="177800" indent="-177800" eaLnBrk="1" hangingPunct="1">
              <a:buClr>
                <a:schemeClr val="tx2"/>
              </a:buClr>
              <a:buFont typeface="Wingdings" pitchFamily="2" charset="2"/>
              <a:buChar char="§"/>
            </a:pPr>
            <a:r>
              <a:rPr lang="en-US" dirty="0" smtClean="0"/>
              <a:t>Relationship Types</a:t>
            </a:r>
          </a:p>
          <a:p>
            <a:pPr marL="177800" indent="-177800" eaLnBrk="1" hangingPunct="1">
              <a:buClr>
                <a:schemeClr val="tx2"/>
              </a:buClr>
              <a:buFont typeface="Wingdings" pitchFamily="2" charset="2"/>
              <a:buChar char="§"/>
            </a:pPr>
            <a:r>
              <a:rPr lang="en-US" dirty="0" smtClean="0"/>
              <a:t>Connect Relationship</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assembly parts using the connect relationship</a:t>
            </a:r>
          </a:p>
          <a:p>
            <a:pPr marL="177800" indent="-177800" eaLnBrk="1" hangingPunct="1">
              <a:buClr>
                <a:schemeClr val="tx2"/>
              </a:buClr>
              <a:buFont typeface="Wingdings" pitchFamily="2" charset="2"/>
              <a:buChar char="§"/>
            </a:pPr>
            <a:r>
              <a:rPr lang="en-US" dirty="0" smtClean="0"/>
              <a:t>Activity: Positioning assembly parts using the angle relationship</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More relationships</a:t>
            </a:r>
            <a:endParaRPr lang="en-US" sz="2800" i="1"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The Assemble command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Assemble command</a:t>
            </a:r>
            <a:endParaRPr lang="en-US" sz="2800" i="1"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Designing in the context of a synchronous assembly</a:t>
            </a:r>
          </a:p>
          <a:p>
            <a:pPr marL="177800" indent="-177800" eaLnBrk="1" hangingPunct="1">
              <a:buClr>
                <a:schemeClr val="tx2"/>
              </a:buClr>
            </a:pPr>
            <a:endParaRPr lang="en-US" dirty="0" smtClean="0"/>
          </a:p>
        </p:txBody>
      </p:sp>
      <p:sp>
        <p:nvSpPr>
          <p:cNvPr id="4099" name="Title 1"/>
          <p:cNvSpPr>
            <a:spLocks noGrp="1"/>
          </p:cNvSpPr>
          <p:nvPr>
            <p:ph type="title"/>
          </p:nvPr>
        </p:nvSpPr>
        <p:spPr>
          <a:xfrm>
            <a:off x="427074" y="373912"/>
            <a:ext cx="6216650" cy="808038"/>
          </a:xfrm>
        </p:spPr>
        <p:txBody>
          <a:bodyPr/>
          <a:lstStyle/>
          <a:p>
            <a:pPr eaLnBrk="1" hangingPunct="1"/>
            <a:r>
              <a:rPr lang="en-US" sz="3200" i="1" dirty="0" smtClean="0"/>
              <a:t>Designing in the context</a:t>
            </a:r>
            <a:br>
              <a:rPr lang="en-US" sz="3200" i="1" dirty="0" smtClean="0"/>
            </a:br>
            <a:r>
              <a:rPr lang="en-US" sz="3200" i="1" dirty="0" smtClean="0"/>
              <a:t>of an assembly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762000"/>
          </a:xfrm>
        </p:spPr>
        <p:txBody>
          <a:bodyPr/>
          <a:lstStyle/>
          <a:p>
            <a:pPr algn="ctr"/>
            <a:r>
              <a:rPr lang="en-US" dirty="0" smtClean="0"/>
              <a:t>Creating detailed drawings</a:t>
            </a:r>
            <a:endParaRPr lang="en-US" b="0"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Course Overview</a:t>
            </a:r>
            <a:br>
              <a:rPr lang="en-US" dirty="0" smtClean="0"/>
            </a:br>
            <a:endParaRPr lang="en-US" dirty="0" smtClean="0"/>
          </a:p>
          <a:p>
            <a:pPr marL="0" indent="339725"/>
            <a:r>
              <a:rPr lang="en-US" dirty="0" smtClean="0"/>
              <a:t>The Drafting course focuses on creating and editing drawings of 3D models. Upon completion of this course, you will be able to:</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Create drawings</a:t>
            </a:r>
          </a:p>
          <a:p>
            <a:pPr marL="177800" indent="-177800" eaLnBrk="1" hangingPunct="1">
              <a:buClr>
                <a:schemeClr val="tx2"/>
              </a:buClr>
              <a:buFont typeface="Wingdings" pitchFamily="2" charset="2"/>
              <a:buChar char="§"/>
            </a:pPr>
            <a:r>
              <a:rPr lang="en-US" dirty="0" smtClean="0"/>
              <a:t>Add views to a drawing</a:t>
            </a:r>
          </a:p>
          <a:p>
            <a:pPr marL="177800" indent="-177800" eaLnBrk="1" hangingPunct="1">
              <a:buClr>
                <a:schemeClr val="tx2"/>
              </a:buClr>
              <a:buFont typeface="Wingdings" pitchFamily="2" charset="2"/>
              <a:buChar char="§"/>
            </a:pPr>
            <a:r>
              <a:rPr lang="en-US" dirty="0" smtClean="0"/>
              <a:t>Create dimensions</a:t>
            </a:r>
          </a:p>
          <a:p>
            <a:pPr marL="177800" indent="-177800" eaLnBrk="1" hangingPunct="1">
              <a:buClr>
                <a:schemeClr val="tx2"/>
              </a:buClr>
              <a:buFont typeface="Wingdings" pitchFamily="2" charset="2"/>
              <a:buChar char="§"/>
            </a:pPr>
            <a:r>
              <a:rPr lang="en-US" dirty="0" smtClean="0"/>
              <a:t>Create annotations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Drafting</a:t>
            </a:r>
            <a:endParaRPr lang="en-US" sz="2800" i="1" dirty="0" smtClean="0"/>
          </a:p>
        </p:txBody>
      </p:sp>
      <p:pic>
        <p:nvPicPr>
          <p:cNvPr id="1026" name="Picture 2" descr="C:\V103\selfPaced\se103\english\graphic_library\drwgsample.gif"/>
          <p:cNvPicPr>
            <a:picLocks noChangeAspect="1" noChangeArrowheads="1"/>
          </p:cNvPicPr>
          <p:nvPr/>
        </p:nvPicPr>
        <p:blipFill>
          <a:blip r:embed="rId3" cstate="print"/>
          <a:srcRect/>
          <a:stretch>
            <a:fillRect/>
          </a:stretch>
        </p:blipFill>
        <p:spPr bwMode="auto">
          <a:xfrm>
            <a:off x="4267200" y="3124200"/>
            <a:ext cx="3019425" cy="2143125"/>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When working from a 3D model, you can create the</a:t>
            </a:r>
            <a:br>
              <a:rPr lang="en-US" dirty="0" smtClean="0"/>
            </a:br>
            <a:r>
              <a:rPr lang="en-US" dirty="0" smtClean="0"/>
              <a:t>following types of drawing views:</a:t>
            </a:r>
            <a:br>
              <a:rPr lang="en-US" dirty="0" smtClean="0"/>
            </a:br>
            <a:endParaRPr lang="en-US" dirty="0" smtClean="0"/>
          </a:p>
          <a:p>
            <a:pPr marL="177800" indent="-177800" eaLnBrk="1" hangingPunct="1">
              <a:buClr>
                <a:schemeClr val="tx2"/>
              </a:buClr>
              <a:buFont typeface="Wingdings" pitchFamily="2" charset="2"/>
              <a:buChar char="§"/>
            </a:pPr>
            <a:r>
              <a:rPr lang="en-US" dirty="0" smtClean="0"/>
              <a:t>Principal views</a:t>
            </a:r>
          </a:p>
          <a:p>
            <a:pPr marL="177800" indent="-177800" eaLnBrk="1" hangingPunct="1">
              <a:buClr>
                <a:schemeClr val="tx2"/>
              </a:buClr>
              <a:buFont typeface="Wingdings" pitchFamily="2" charset="2"/>
              <a:buChar char="§"/>
            </a:pPr>
            <a:r>
              <a:rPr lang="en-US" dirty="0" smtClean="0"/>
              <a:t>Auxiliary views</a:t>
            </a:r>
          </a:p>
          <a:p>
            <a:pPr marL="177800" indent="-177800" eaLnBrk="1" hangingPunct="1">
              <a:buClr>
                <a:schemeClr val="tx2"/>
              </a:buClr>
              <a:buFont typeface="Wingdings" pitchFamily="2" charset="2"/>
              <a:buChar char="§"/>
            </a:pPr>
            <a:r>
              <a:rPr lang="en-US" dirty="0" smtClean="0"/>
              <a:t>Perspective views</a:t>
            </a:r>
          </a:p>
          <a:p>
            <a:pPr marL="177800" indent="-177800" eaLnBrk="1" hangingPunct="1">
              <a:buClr>
                <a:schemeClr val="tx2"/>
              </a:buClr>
              <a:buFont typeface="Wingdings" pitchFamily="2" charset="2"/>
              <a:buChar char="§"/>
            </a:pPr>
            <a:r>
              <a:rPr lang="en-US" dirty="0" smtClean="0"/>
              <a:t>Detail views (dependent and independent) </a:t>
            </a:r>
          </a:p>
          <a:p>
            <a:pPr marL="177800" indent="-177800" eaLnBrk="1" hangingPunct="1">
              <a:buClr>
                <a:schemeClr val="tx2"/>
              </a:buClr>
              <a:buFont typeface="Wingdings" pitchFamily="2" charset="2"/>
              <a:buChar char="§"/>
            </a:pPr>
            <a:r>
              <a:rPr lang="en-US" dirty="0" smtClean="0"/>
              <a:t>Section views</a:t>
            </a:r>
          </a:p>
          <a:p>
            <a:pPr marL="177800" indent="-177800" eaLnBrk="1" hangingPunct="1">
              <a:buClr>
                <a:schemeClr val="tx2"/>
              </a:buClr>
              <a:buFont typeface="Wingdings" pitchFamily="2" charset="2"/>
              <a:buChar char="§"/>
            </a:pPr>
            <a:r>
              <a:rPr lang="en-US" dirty="0" smtClean="0"/>
              <a:t>Broken views</a:t>
            </a:r>
          </a:p>
          <a:p>
            <a:pPr marL="177800" indent="-177800" eaLnBrk="1" hangingPunct="1">
              <a:buClr>
                <a:schemeClr val="tx2"/>
              </a:buClr>
              <a:buFont typeface="Wingdings" pitchFamily="2" charset="2"/>
              <a:buChar char="§"/>
            </a:pPr>
            <a:r>
              <a:rPr lang="en-US" dirty="0" smtClean="0"/>
              <a:t>Draft quality or high quality views</a:t>
            </a:r>
          </a:p>
          <a:p>
            <a:pPr marL="177800" indent="-177800" eaLnBrk="1" hangingPunct="1">
              <a:buClr>
                <a:schemeClr val="tx2"/>
              </a:buClr>
              <a:buFont typeface="Wingdings" pitchFamily="2" charset="2"/>
              <a:buChar char="§"/>
            </a:pPr>
            <a:r>
              <a:rPr lang="en-US" dirty="0" smtClean="0"/>
              <a:t>Exploded assembly drawings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View Types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Working with grids</a:t>
            </a:r>
          </a:p>
          <a:p>
            <a:pPr marL="495300" lvl="2" indent="-457200" eaLnBrk="1" hangingPunct="1">
              <a:buNone/>
            </a:pPr>
            <a:endParaRPr lang="en-US" dirty="0" smtClean="0"/>
          </a:p>
          <a:p>
            <a:pPr marL="495300" lvl="2" indent="-457200" eaLnBrk="1" hangingPunct="1"/>
            <a:r>
              <a:rPr lang="en-US" dirty="0" err="1" smtClean="0"/>
              <a:t>IntelliSketch</a:t>
            </a:r>
            <a:endParaRPr lang="en-US" dirty="0" smtClean="0"/>
          </a:p>
          <a:p>
            <a:pPr marL="495300" lvl="2" indent="-457200" eaLnBrk="1" hangingPunct="1"/>
            <a:endParaRPr lang="en-US" dirty="0" smtClean="0"/>
          </a:p>
          <a:p>
            <a:pPr marL="495300" lvl="2" indent="-457200" eaLnBrk="1" hangingPunct="1"/>
            <a:r>
              <a:rPr lang="en-US" dirty="0" smtClean="0"/>
              <a:t>Projection lines</a:t>
            </a:r>
          </a:p>
          <a:p>
            <a:pPr marL="495300" lvl="2" indent="-457200" eaLnBrk="1" hangingPunct="1"/>
            <a:endParaRPr lang="en-US" dirty="0" smtClean="0"/>
          </a:p>
          <a:p>
            <a:pPr marL="495300" lvl="2" indent="-457200" eaLnBrk="1" hangingPunct="1"/>
            <a:r>
              <a:rPr lang="en-US" dirty="0" smtClean="0"/>
              <a:t>Distance and area measurements in sketches</a:t>
            </a:r>
          </a:p>
          <a:p>
            <a:pPr marL="495300" lvl="2" indent="-457200" eaLnBrk="1" hangingPunct="1"/>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tools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Workflow to create a part drawing</a:t>
            </a:r>
          </a:p>
          <a:p>
            <a:pPr marL="177800" indent="-177800" eaLnBrk="1" hangingPunct="1">
              <a:buClr>
                <a:schemeClr val="tx2"/>
              </a:buClr>
              <a:buFont typeface="Wingdings" pitchFamily="2" charset="2"/>
              <a:buChar char="§"/>
            </a:pPr>
            <a:r>
              <a:rPr lang="en-US" dirty="0" smtClean="0"/>
              <a:t>Workflow to create an assembly drawing</a:t>
            </a:r>
          </a:p>
          <a:p>
            <a:pPr marL="177800" indent="-177800" eaLnBrk="1" hangingPunct="1">
              <a:buClr>
                <a:schemeClr val="tx2"/>
              </a:buClr>
              <a:buFont typeface="Wingdings" pitchFamily="2" charset="2"/>
              <a:buChar char="§"/>
            </a:pPr>
            <a:r>
              <a:rPr lang="en-US" dirty="0" smtClean="0"/>
              <a:t>Opening and saving draft documents</a:t>
            </a:r>
          </a:p>
          <a:p>
            <a:pPr marL="177800" indent="-177800" eaLnBrk="1" hangingPunct="1">
              <a:buClr>
                <a:schemeClr val="tx2"/>
              </a:buClr>
              <a:buFont typeface="Wingdings" pitchFamily="2" charset="2"/>
              <a:buChar char="§"/>
            </a:pPr>
            <a:r>
              <a:rPr lang="en-US" dirty="0" smtClean="0"/>
              <a:t>Drawing sheets</a:t>
            </a:r>
          </a:p>
          <a:p>
            <a:pPr marL="177800" indent="-177800" eaLnBrk="1" hangingPunct="1">
              <a:buClr>
                <a:schemeClr val="tx2"/>
              </a:buClr>
              <a:buFont typeface="Wingdings" pitchFamily="2" charset="2"/>
              <a:buChar char="§"/>
            </a:pPr>
            <a:r>
              <a:rPr lang="en-US" dirty="0" smtClean="0"/>
              <a:t>Drawing view manipulation</a:t>
            </a:r>
          </a:p>
          <a:p>
            <a:pPr marL="177800" indent="-177800" eaLnBrk="1" hangingPunct="1">
              <a:buClr>
                <a:schemeClr val="tx2"/>
              </a:buClr>
              <a:buFont typeface="Wingdings" pitchFamily="2" charset="2"/>
              <a:buChar char="§"/>
            </a:pPr>
            <a:r>
              <a:rPr lang="en-US" dirty="0" smtClean="0"/>
              <a:t>Drawing view updates</a:t>
            </a:r>
          </a:p>
          <a:p>
            <a:pPr marL="177800" indent="-177800" eaLnBrk="1" hangingPunct="1">
              <a:buClr>
                <a:schemeClr val="tx2"/>
              </a:buClr>
              <a:buFont typeface="Wingdings" pitchFamily="2" charset="2"/>
              <a:buChar char="§"/>
            </a:pPr>
            <a:r>
              <a:rPr lang="en-US" dirty="0" smtClean="0"/>
              <a:t>Drawing properties</a:t>
            </a:r>
          </a:p>
          <a:p>
            <a:pPr marL="177800" indent="-177800" eaLnBrk="1" hangingPunct="1">
              <a:buClr>
                <a:schemeClr val="tx2"/>
              </a:buClr>
              <a:buFont typeface="Wingdings" pitchFamily="2" charset="2"/>
              <a:buChar char="§"/>
            </a:pPr>
            <a:r>
              <a:rPr lang="en-US" dirty="0" smtClean="0"/>
              <a:t>Defining Drawing Standards</a:t>
            </a:r>
          </a:p>
          <a:p>
            <a:pPr marL="177800" indent="-177800" eaLnBrk="1" hangingPunct="1">
              <a:buClr>
                <a:schemeClr val="tx2"/>
              </a:buClr>
              <a:buFont typeface="Wingdings" pitchFamily="2" charset="2"/>
              <a:buChar char="§"/>
            </a:pPr>
            <a:r>
              <a:rPr lang="en-US" dirty="0" smtClean="0"/>
              <a:t>2D drawing views and 2D model views</a:t>
            </a:r>
          </a:p>
          <a:p>
            <a:pPr marL="177800" indent="-177800" eaLnBrk="1" hangingPunct="1">
              <a:buClr>
                <a:schemeClr val="tx2"/>
              </a:buClr>
              <a:buFont typeface="Wingdings" pitchFamily="2" charset="2"/>
              <a:buChar char="§"/>
            </a:pPr>
            <a:r>
              <a:rPr lang="en-US" dirty="0" smtClean="0"/>
              <a:t>Schematic Diagramming using Blocks and Connectors</a:t>
            </a:r>
          </a:p>
          <a:p>
            <a:pPr marL="177800" indent="-177800" eaLnBrk="1" hangingPunct="1">
              <a:buClr>
                <a:schemeClr val="tx2"/>
              </a:buClr>
              <a:buFont typeface="Wingdings" pitchFamily="2" charset="2"/>
              <a:buChar char="§"/>
            </a:pPr>
            <a:r>
              <a:rPr lang="en-US" dirty="0" smtClean="0"/>
              <a:t>Symbols overview</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production</a:t>
            </a:r>
            <a:endParaRPr lang="en-US" sz="2800" i="1"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Drawing view placement</a:t>
            </a:r>
          </a:p>
          <a:p>
            <a:pPr marL="177800" indent="-177800" eaLnBrk="1" hangingPunct="1">
              <a:buClr>
                <a:schemeClr val="tx2"/>
              </a:buClr>
              <a:buFont typeface="Wingdings" pitchFamily="2" charset="2"/>
              <a:buChar char="§"/>
            </a:pPr>
            <a:r>
              <a:rPr lang="en-US" dirty="0" smtClean="0"/>
              <a:t>Activity: Assembly drawing creation</a:t>
            </a:r>
          </a:p>
          <a:p>
            <a:pPr marL="177800" indent="-177800" eaLnBrk="1" hangingPunct="1">
              <a:buClr>
                <a:schemeClr val="tx2"/>
              </a:buClr>
              <a:buFont typeface="Wingdings" pitchFamily="2" charset="2"/>
              <a:buChar char="§"/>
            </a:pPr>
            <a:r>
              <a:rPr lang="en-US" dirty="0" smtClean="0"/>
              <a:t>Activity: </a:t>
            </a:r>
            <a:r>
              <a:rPr lang="en-US" dirty="0" err="1" smtClean="0"/>
              <a:t>Quicksheet</a:t>
            </a:r>
            <a:endParaRPr lang="en-US" dirty="0" smtClean="0"/>
          </a:p>
          <a:p>
            <a:pPr marL="177800" indent="-177800" eaLnBrk="1" hangingPunct="1">
              <a:buClr>
                <a:schemeClr val="tx2"/>
              </a:buClr>
              <a:buFont typeface="Wingdings" pitchFamily="2" charset="2"/>
              <a:buChar char="§"/>
            </a:pPr>
            <a:r>
              <a:rPr lang="en-US" dirty="0" smtClean="0"/>
              <a:t>Activity: Broken view creation</a:t>
            </a:r>
          </a:p>
          <a:p>
            <a:pPr marL="177800" indent="-177800" eaLnBrk="1" hangingPunct="1">
              <a:buClr>
                <a:schemeClr val="tx2"/>
              </a:buClr>
              <a:buFont typeface="Wingdings" pitchFamily="2" charset="2"/>
              <a:buChar char="§"/>
            </a:pPr>
            <a:r>
              <a:rPr lang="en-US" dirty="0" smtClean="0"/>
              <a:t>Activity: Broken-out section creation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err="1" smtClean="0"/>
              <a:t>TBDrawing</a:t>
            </a:r>
            <a:r>
              <a:rPr lang="en-US" sz="3200" i="1" dirty="0" smtClean="0"/>
              <a:t> views activities</a:t>
            </a:r>
            <a:endParaRPr lang="en-US" sz="2800" i="1"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Dimensioning overview</a:t>
            </a:r>
            <a:br>
              <a:rPr lang="en-US" b="1" dirty="0" smtClean="0"/>
            </a:br>
            <a:endParaRPr lang="en-US" b="1" dirty="0" smtClean="0"/>
          </a:p>
          <a:p>
            <a:pPr marL="177800" indent="-177800" eaLnBrk="1" hangingPunct="1">
              <a:buClr>
                <a:schemeClr val="tx2"/>
              </a:buClr>
              <a:buFont typeface="Wingdings" pitchFamily="2" charset="2"/>
              <a:buChar char="§"/>
            </a:pPr>
            <a:r>
              <a:rPr lang="en-US" dirty="0" smtClean="0"/>
              <a:t>Using dimensions to control elements</a:t>
            </a:r>
          </a:p>
          <a:p>
            <a:pPr marL="177800" indent="-177800" eaLnBrk="1" hangingPunct="1">
              <a:buClr>
                <a:schemeClr val="tx2"/>
              </a:buClr>
              <a:buFont typeface="Wingdings" pitchFamily="2" charset="2"/>
              <a:buChar char="§"/>
            </a:pPr>
            <a:r>
              <a:rPr lang="en-US" dirty="0" smtClean="0"/>
              <a:t>Locking and unlocking dimensions</a:t>
            </a:r>
          </a:p>
          <a:p>
            <a:pPr marL="177800" indent="-177800" eaLnBrk="1" hangingPunct="1">
              <a:buClr>
                <a:schemeClr val="tx2"/>
              </a:buClr>
              <a:buFont typeface="Wingdings" pitchFamily="2" charset="2"/>
              <a:buChar char="§"/>
            </a:pPr>
            <a:r>
              <a:rPr lang="en-US" dirty="0" smtClean="0"/>
              <a:t>Dimension color</a:t>
            </a:r>
          </a:p>
          <a:p>
            <a:pPr marL="177800" indent="-177800" eaLnBrk="1" hangingPunct="1">
              <a:buClr>
                <a:schemeClr val="tx2"/>
              </a:buClr>
              <a:buFont typeface="Wingdings" pitchFamily="2" charset="2"/>
              <a:buChar char="§"/>
            </a:pPr>
            <a:r>
              <a:rPr lang="en-US" dirty="0" smtClean="0"/>
              <a:t>Changing dimension color in Draft</a:t>
            </a:r>
          </a:p>
          <a:p>
            <a:pPr marL="177800" indent="-177800" eaLnBrk="1" hangingPunct="1">
              <a:buClr>
                <a:schemeClr val="tx2"/>
              </a:buClr>
              <a:buFont typeface="Wingdings" pitchFamily="2" charset="2"/>
              <a:buChar char="§"/>
            </a:pPr>
            <a:r>
              <a:rPr lang="en-US" dirty="0" smtClean="0"/>
              <a:t>Not-to-scale dimensions</a:t>
            </a:r>
          </a:p>
          <a:p>
            <a:pPr marL="177800" indent="-177800" eaLnBrk="1" hangingPunct="1">
              <a:buClr>
                <a:schemeClr val="tx2"/>
              </a:buClr>
              <a:buFont typeface="Wingdings" pitchFamily="2" charset="2"/>
              <a:buChar char="§"/>
            </a:pPr>
            <a:r>
              <a:rPr lang="en-US" dirty="0" smtClean="0"/>
              <a:t>Placing dimensions</a:t>
            </a:r>
          </a:p>
          <a:p>
            <a:pPr marL="177800" indent="-177800" eaLnBrk="1" hangingPunct="1">
              <a:buClr>
                <a:schemeClr val="tx2"/>
              </a:buClr>
              <a:buFont typeface="Wingdings" pitchFamily="2" charset="2"/>
              <a:buChar char="§"/>
            </a:pPr>
            <a:r>
              <a:rPr lang="en-US" dirty="0" smtClean="0"/>
              <a:t>Snapping to </a:t>
            </a:r>
            <a:r>
              <a:rPr lang="en-US" dirty="0" err="1" smtClean="0"/>
              <a:t>keypoints</a:t>
            </a:r>
            <a:r>
              <a:rPr lang="en-US" dirty="0" smtClean="0"/>
              <a:t> and intersection points</a:t>
            </a:r>
          </a:p>
          <a:p>
            <a:pPr marL="177800" indent="-177800" eaLnBrk="1" hangingPunct="1">
              <a:buClr>
                <a:schemeClr val="tx2"/>
              </a:buClr>
              <a:buFont typeface="Wingdings" pitchFamily="2" charset="2"/>
              <a:buChar char="§"/>
            </a:pPr>
            <a:r>
              <a:rPr lang="en-US" dirty="0" smtClean="0"/>
              <a:t>Placing driving dimensions to an intersection</a:t>
            </a:r>
          </a:p>
          <a:p>
            <a:pPr marL="177800" indent="-177800" eaLnBrk="1" hangingPunct="1">
              <a:buClr>
                <a:schemeClr val="tx2"/>
              </a:buClr>
              <a:buFont typeface="Wingdings" pitchFamily="2" charset="2"/>
              <a:buChar char="§"/>
            </a:pPr>
            <a:r>
              <a:rPr lang="en-US" dirty="0" smtClean="0"/>
              <a:t>Placing dimensions with the dimension axis</a:t>
            </a:r>
          </a:p>
          <a:p>
            <a:pPr marL="177800" indent="-177800" eaLnBrk="1" hangingPunct="1">
              <a:buClr>
                <a:schemeClr val="tx2"/>
              </a:buClr>
              <a:buFont typeface="Wingdings" pitchFamily="2" charset="2"/>
              <a:buChar char="§"/>
            </a:pPr>
            <a:r>
              <a:rPr lang="en-US" dirty="0" smtClean="0"/>
              <a:t>Dimensioning with a grid</a:t>
            </a:r>
          </a:p>
          <a:p>
            <a:pPr marL="177800" indent="-177800" eaLnBrk="1" hangingPunct="1">
              <a:buClr>
                <a:schemeClr val="tx2"/>
              </a:buClr>
              <a:buFont typeface="Wingdings" pitchFamily="2" charset="2"/>
              <a:buChar char="§"/>
            </a:pPr>
            <a:r>
              <a:rPr lang="en-US" dirty="0" smtClean="0"/>
              <a:t>Dimensioning automatically</a:t>
            </a:r>
          </a:p>
        </p:txBody>
      </p:sp>
      <p:sp>
        <p:nvSpPr>
          <p:cNvPr id="4099" name="Title 1"/>
          <p:cNvSpPr>
            <a:spLocks noGrp="1"/>
          </p:cNvSpPr>
          <p:nvPr>
            <p:ph type="title"/>
          </p:nvPr>
        </p:nvSpPr>
        <p:spPr>
          <a:xfrm>
            <a:off x="499730" y="382772"/>
            <a:ext cx="6216650" cy="808038"/>
          </a:xfrm>
        </p:spPr>
        <p:txBody>
          <a:bodyPr/>
          <a:lstStyle/>
          <a:p>
            <a:pPr eaLnBrk="1" hangingPunct="1"/>
            <a:r>
              <a:rPr lang="en-US" sz="3200" i="1" dirty="0" smtClean="0"/>
              <a:t>Dimensions, Annotations</a:t>
            </a:r>
            <a:br>
              <a:rPr lang="en-US" sz="3200" i="1" dirty="0" smtClean="0"/>
            </a:br>
            <a:r>
              <a:rPr lang="en-US" sz="3200" i="1" dirty="0" smtClean="0"/>
              <a:t>and PMI</a:t>
            </a:r>
            <a:endParaRPr lang="en-US" sz="2800" i="1"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Using the Relationship Assistant </a:t>
            </a:r>
          </a:p>
          <a:p>
            <a:pPr marL="177800" indent="-177800" eaLnBrk="1" hangingPunct="1">
              <a:buClr>
                <a:schemeClr val="tx2"/>
              </a:buClr>
              <a:buFont typeface="Wingdings" pitchFamily="2" charset="2"/>
              <a:buChar char="§"/>
            </a:pPr>
            <a:r>
              <a:rPr lang="en-US" dirty="0" smtClean="0"/>
              <a:t>Formatting dimensions</a:t>
            </a:r>
          </a:p>
          <a:p>
            <a:pPr marL="177800" indent="-177800" eaLnBrk="1" hangingPunct="1">
              <a:buClr>
                <a:schemeClr val="tx2"/>
              </a:buClr>
              <a:buFont typeface="Wingdings" pitchFamily="2" charset="2"/>
              <a:buChar char="§"/>
            </a:pPr>
            <a:r>
              <a:rPr lang="en-US" dirty="0" smtClean="0"/>
              <a:t>Adding breaks to dimension projection lines</a:t>
            </a:r>
          </a:p>
          <a:p>
            <a:pPr marL="177800" indent="-177800" eaLnBrk="1" hangingPunct="1">
              <a:buClr>
                <a:schemeClr val="tx2"/>
              </a:buClr>
              <a:buFont typeface="Wingdings" pitchFamily="2" charset="2"/>
              <a:buChar char="§"/>
            </a:pPr>
            <a:r>
              <a:rPr lang="en-US" dirty="0" smtClean="0"/>
              <a:t>Copying dimension data</a:t>
            </a:r>
          </a:p>
          <a:p>
            <a:pPr marL="177800" indent="-177800" eaLnBrk="1" hangingPunct="1">
              <a:buClr>
                <a:schemeClr val="tx2"/>
              </a:buClr>
              <a:buFont typeface="Wingdings" pitchFamily="2" charset="2"/>
              <a:buChar char="§"/>
            </a:pPr>
            <a:r>
              <a:rPr lang="en-US" dirty="0" smtClean="0"/>
              <a:t>Using the mouse scroll wheel to change dimensions</a:t>
            </a:r>
          </a:p>
          <a:p>
            <a:pPr marL="177800" indent="-177800" eaLnBrk="1" hangingPunct="1">
              <a:buClr>
                <a:schemeClr val="tx2"/>
              </a:buClr>
              <a:buFont typeface="Wingdings" pitchFamily="2" charset="2"/>
              <a:buChar char="§"/>
            </a:pPr>
            <a:r>
              <a:rPr lang="en-US" dirty="0" smtClean="0"/>
              <a:t>Using expressions in dimensions</a:t>
            </a:r>
          </a:p>
          <a:p>
            <a:pPr marL="177800" indent="-177800" eaLnBrk="1" hangingPunct="1">
              <a:buClr>
                <a:schemeClr val="tx2"/>
              </a:buClr>
              <a:buFont typeface="Wingdings" pitchFamily="2" charset="2"/>
              <a:buChar char="§"/>
            </a:pPr>
            <a:r>
              <a:rPr lang="en-US" dirty="0" smtClean="0"/>
              <a:t>Setting or modifying units of measure</a:t>
            </a:r>
          </a:p>
          <a:p>
            <a:pPr marL="177800" indent="-177800" eaLnBrk="1" hangingPunct="1">
              <a:buClr>
                <a:schemeClr val="tx2"/>
              </a:buClr>
              <a:buFont typeface="Wingdings" pitchFamily="2" charset="2"/>
              <a:buChar char="§"/>
            </a:pPr>
            <a:r>
              <a:rPr lang="en-US" dirty="0" smtClean="0"/>
              <a:t>Showing variability</a:t>
            </a:r>
          </a:p>
          <a:p>
            <a:pPr marL="177800" indent="-177800" eaLnBrk="1" hangingPunct="1">
              <a:buClr>
                <a:schemeClr val="tx2"/>
              </a:buClr>
              <a:buFont typeface="Wingdings" pitchFamily="2" charset="2"/>
              <a:buChar char="§"/>
            </a:pPr>
            <a:r>
              <a:rPr lang="en-US" dirty="0" smtClean="0"/>
              <a:t>Tracking changed dimensions and annotations</a:t>
            </a:r>
          </a:p>
        </p:txBody>
      </p:sp>
      <p:sp>
        <p:nvSpPr>
          <p:cNvPr id="4099" name="Title 1"/>
          <p:cNvSpPr>
            <a:spLocks noGrp="1"/>
          </p:cNvSpPr>
          <p:nvPr>
            <p:ph type="title"/>
          </p:nvPr>
        </p:nvSpPr>
        <p:spPr>
          <a:xfrm>
            <a:off x="499730" y="382772"/>
            <a:ext cx="6216650" cy="808038"/>
          </a:xfrm>
        </p:spPr>
        <p:txBody>
          <a:bodyPr/>
          <a:lstStyle/>
          <a:p>
            <a:pPr eaLnBrk="1" hangingPunct="1"/>
            <a:r>
              <a:rPr lang="en-US" sz="3200" i="1" dirty="0" smtClean="0"/>
              <a:t>Dimensioning overview</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Types of annotations</a:t>
            </a:r>
          </a:p>
          <a:p>
            <a:pPr marL="177800" indent="-177800" eaLnBrk="1" hangingPunct="1">
              <a:buClr>
                <a:schemeClr val="tx2"/>
              </a:buClr>
              <a:buFont typeface="Wingdings" pitchFamily="2" charset="2"/>
              <a:buChar char="§"/>
            </a:pPr>
            <a:r>
              <a:rPr lang="en-US" dirty="0" smtClean="0"/>
              <a:t>Annotations with leaders</a:t>
            </a:r>
          </a:p>
          <a:p>
            <a:pPr marL="177800" indent="-177800" eaLnBrk="1" hangingPunct="1">
              <a:buClr>
                <a:schemeClr val="tx2"/>
              </a:buClr>
              <a:buFont typeface="Wingdings" pitchFamily="2" charset="2"/>
              <a:buChar char="§"/>
            </a:pPr>
            <a:r>
              <a:rPr lang="en-US" dirty="0" smtClean="0"/>
              <a:t>Snapping to </a:t>
            </a:r>
            <a:r>
              <a:rPr lang="en-US" dirty="0" err="1" smtClean="0"/>
              <a:t>keypoints</a:t>
            </a:r>
            <a:r>
              <a:rPr lang="en-US" dirty="0" smtClean="0"/>
              <a:t> and intersection points</a:t>
            </a:r>
          </a:p>
          <a:p>
            <a:pPr marL="177800" indent="-177800" eaLnBrk="1" hangingPunct="1">
              <a:buClr>
                <a:schemeClr val="tx2"/>
              </a:buClr>
              <a:buFont typeface="Wingdings" pitchFamily="2" charset="2"/>
              <a:buChar char="§"/>
            </a:pPr>
            <a:r>
              <a:rPr lang="en-US" dirty="0" smtClean="0"/>
              <a:t>Adding leaders</a:t>
            </a:r>
          </a:p>
          <a:p>
            <a:pPr marL="177800" indent="-177800" eaLnBrk="1" hangingPunct="1">
              <a:buClr>
                <a:schemeClr val="tx2"/>
              </a:buClr>
              <a:buFont typeface="Wingdings" pitchFamily="2" charset="2"/>
              <a:buChar char="§"/>
            </a:pPr>
            <a:r>
              <a:rPr lang="en-US" dirty="0" smtClean="0"/>
              <a:t>Inserting and deleting vertices on leaders</a:t>
            </a:r>
          </a:p>
          <a:p>
            <a:pPr marL="177800" indent="-177800" eaLnBrk="1" hangingPunct="1">
              <a:buClr>
                <a:schemeClr val="tx2"/>
              </a:buClr>
              <a:buFont typeface="Wingdings" pitchFamily="2" charset="2"/>
              <a:buChar char="§"/>
            </a:pPr>
            <a:r>
              <a:rPr lang="en-US" dirty="0" smtClean="0"/>
              <a:t>Annotations and </a:t>
            </a:r>
            <a:r>
              <a:rPr lang="en-US" dirty="0" err="1" smtClean="0"/>
              <a:t>associativity</a:t>
            </a:r>
            <a:endParaRPr lang="en-US" dirty="0" smtClean="0"/>
          </a:p>
          <a:p>
            <a:pPr marL="177800" indent="-177800" eaLnBrk="1" hangingPunct="1">
              <a:buClr>
                <a:schemeClr val="tx2"/>
              </a:buClr>
              <a:buFont typeface="Wingdings" pitchFamily="2" charset="2"/>
              <a:buChar char="§"/>
            </a:pPr>
            <a:r>
              <a:rPr lang="en-US" dirty="0" smtClean="0"/>
              <a:t>Formatting annotations</a:t>
            </a:r>
          </a:p>
          <a:p>
            <a:pPr marL="177800" indent="-177800" eaLnBrk="1" hangingPunct="1">
              <a:buClr>
                <a:schemeClr val="tx2"/>
              </a:buClr>
              <a:buFont typeface="Wingdings" pitchFamily="2" charset="2"/>
              <a:buChar char="§"/>
            </a:pPr>
            <a:r>
              <a:rPr lang="en-US" dirty="0" smtClean="0"/>
              <a:t>Saving annotations</a:t>
            </a:r>
          </a:p>
          <a:p>
            <a:pPr marL="177800" indent="-177800" eaLnBrk="1" hangingPunct="1">
              <a:buClr>
                <a:schemeClr val="tx2"/>
              </a:buClr>
              <a:buFont typeface="Wingdings" pitchFamily="2" charset="2"/>
              <a:buChar char="§"/>
            </a:pPr>
            <a:r>
              <a:rPr lang="en-US" dirty="0" smtClean="0"/>
              <a:t>Tracking changed dimensions and annotations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Annotations</a:t>
            </a:r>
            <a:endParaRPr lang="en-US" sz="2800" i="1"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Parts lists</a:t>
            </a:r>
          </a:p>
          <a:p>
            <a:pPr marL="177800" indent="-177800" eaLnBrk="1" hangingPunct="1">
              <a:buClr>
                <a:schemeClr val="tx2"/>
              </a:buClr>
              <a:buFont typeface="Wingdings" pitchFamily="2" charset="2"/>
              <a:buChar char="§"/>
            </a:pPr>
            <a:r>
              <a:rPr lang="en-US" dirty="0" smtClean="0"/>
              <a:t>Balloons</a:t>
            </a:r>
          </a:p>
          <a:p>
            <a:pPr marL="177800" indent="-177800" eaLnBrk="1" hangingPunct="1">
              <a:buClr>
                <a:schemeClr val="tx2"/>
              </a:buClr>
              <a:buFont typeface="Wingdings" pitchFamily="2" charset="2"/>
              <a:buChar char="§"/>
            </a:pPr>
            <a:r>
              <a:rPr lang="en-US" dirty="0" smtClean="0"/>
              <a:t>Center lines, center marks, and bolt hole circles</a:t>
            </a:r>
          </a:p>
          <a:p>
            <a:pPr marL="177800" indent="-177800" eaLnBrk="1" hangingPunct="1">
              <a:buClr>
                <a:schemeClr val="tx2"/>
              </a:buClr>
              <a:buFont typeface="Wingdings" pitchFamily="2" charset="2"/>
              <a:buChar char="§"/>
            </a:pPr>
            <a:r>
              <a:rPr lang="en-US" dirty="0" smtClean="0"/>
              <a:t>Engineering Fonts</a:t>
            </a:r>
          </a:p>
          <a:p>
            <a:pPr marL="177800" indent="-177800" eaLnBrk="1" hangingPunct="1">
              <a:buClr>
                <a:schemeClr val="tx2"/>
              </a:buClr>
              <a:buFont typeface="Wingdings" pitchFamily="2" charset="2"/>
              <a:buChar char="§"/>
            </a:pPr>
            <a:r>
              <a:rPr lang="en-US" dirty="0" smtClean="0"/>
              <a:t>Geometric </a:t>
            </a:r>
            <a:r>
              <a:rPr lang="en-US" dirty="0" err="1" smtClean="0"/>
              <a:t>Tolerancing</a:t>
            </a: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Annotations</a:t>
            </a:r>
            <a:endParaRPr lang="en-US" sz="2800" i="1"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sz="1800" b="1" dirty="0" smtClean="0"/>
              <a:t>PMI overview</a:t>
            </a:r>
            <a:br>
              <a:rPr lang="en-US" sz="1800" b="1" dirty="0" smtClean="0"/>
            </a:br>
            <a:endParaRPr lang="en-US" sz="1800" b="1" dirty="0" smtClean="0"/>
          </a:p>
          <a:p>
            <a:pPr marL="0" indent="0"/>
            <a:r>
              <a:rPr lang="en-US" sz="1800" dirty="0" smtClean="0"/>
              <a:t>Product Manufacturing Information, or PMI, consists of dimensions and annotations that are added to the 3D model and can be used in the review, manufacturing, and inspection processes.</a:t>
            </a:r>
            <a:br>
              <a:rPr lang="en-US" sz="1800" dirty="0" smtClean="0"/>
            </a:br>
            <a:endParaRPr lang="en-US" sz="1800" dirty="0" smtClean="0"/>
          </a:p>
          <a:p>
            <a:pPr marL="0" indent="0"/>
            <a:r>
              <a:rPr lang="en-US" sz="1800" dirty="0" smtClean="0"/>
              <a:t>In synchronous and ordered modeling, PMI dimensions also provide an important design modification tool. By editing dimension values you can make changes to the model. You can lock and unlock dimensions to control how connected model faces respond to dimension value edits. And you can control the direction in which dimension edits are applied. This greatly simplifies the process of design, testing, and update.</a:t>
            </a:r>
            <a:br>
              <a:rPr lang="en-US" sz="1800" dirty="0" smtClean="0"/>
            </a:br>
            <a:endParaRPr lang="en-US" sz="1800" dirty="0" smtClean="0"/>
          </a:p>
          <a:p>
            <a:pPr marL="0" indent="0"/>
            <a:r>
              <a:rPr lang="en-US" sz="1800" dirty="0" smtClean="0"/>
              <a:t>The Solid Edge PMI application combines the functionality of adding dimensions and annotations, generating fully rendered 3D model views with 3D section views, drawing formatting, and publishing the information.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64288" y="373912"/>
            <a:ext cx="6216650" cy="808038"/>
          </a:xfrm>
        </p:spPr>
        <p:txBody>
          <a:bodyPr/>
          <a:lstStyle/>
          <a:p>
            <a:pPr eaLnBrk="1" hangingPunct="1"/>
            <a:r>
              <a:rPr lang="en-US" sz="3200" i="1" dirty="0" smtClean="0"/>
              <a:t>Product Manufacturing Information (PMI)</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You can add these types of PMI:</a:t>
            </a:r>
          </a:p>
          <a:p>
            <a:pPr indent="-3175"/>
            <a:r>
              <a:rPr lang="en-US" b="1" dirty="0" smtClean="0"/>
              <a:t>Dimensions</a:t>
            </a:r>
            <a:r>
              <a:rPr lang="en-US" dirty="0" smtClean="0"/>
              <a:t>—Smart Dimension, Distance Between, Angle Between, Coordinate Dimension, Angular Coordinate Dimension, Symmetric Dimension.</a:t>
            </a:r>
          </a:p>
          <a:p>
            <a:pPr indent="-3175"/>
            <a:r>
              <a:rPr lang="en-US" b="1" dirty="0" smtClean="0"/>
              <a:t>Annotations</a:t>
            </a:r>
            <a:r>
              <a:rPr lang="en-US" dirty="0" smtClean="0"/>
              <a:t>—Leader, Balloon, Callout, Surface Texture Symbol, Weld Symbol, Edge Condition, Feature Control Frame, Datum Frame, Datum Target.</a:t>
            </a:r>
          </a:p>
          <a:p>
            <a:pPr marL="177800" indent="-177800" eaLnBrk="1" hangingPunct="1">
              <a:buClr>
                <a:schemeClr val="tx2"/>
              </a:buClr>
              <a:buFont typeface="Wingdings" pitchFamily="2" charset="2"/>
              <a:buChar char="§"/>
            </a:pPr>
            <a:endParaRPr lang="en-US" dirty="0" smtClean="0"/>
          </a:p>
          <a:p>
            <a:r>
              <a:rPr lang="en-US" dirty="0" smtClean="0"/>
              <a:t>You can create these types of views:</a:t>
            </a:r>
          </a:p>
          <a:p>
            <a:pPr indent="-3175"/>
            <a:r>
              <a:rPr lang="en-US" dirty="0" smtClean="0"/>
              <a:t>3D section views, which can be added to or removed from</a:t>
            </a:r>
          </a:p>
          <a:p>
            <a:pPr indent="-3175"/>
            <a:r>
              <a:rPr lang="en-US" dirty="0" smtClean="0"/>
              <a:t>3D model views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PMI</a:t>
            </a:r>
            <a:endParaRPr lang="en-US" sz="2800" i="1"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PMI commands</a:t>
            </a:r>
          </a:p>
          <a:p>
            <a:pPr marL="177800" indent="-177800" eaLnBrk="1" hangingPunct="1">
              <a:buClr>
                <a:schemeClr val="tx2"/>
              </a:buClr>
              <a:buFont typeface="Wingdings" pitchFamily="2" charset="2"/>
              <a:buChar char="§"/>
            </a:pPr>
            <a:r>
              <a:rPr lang="en-US" dirty="0" err="1" smtClean="0"/>
              <a:t>PathFinder</a:t>
            </a:r>
            <a:r>
              <a:rPr lang="en-US" dirty="0" smtClean="0"/>
              <a:t>, PMI, and model views</a:t>
            </a:r>
          </a:p>
          <a:p>
            <a:pPr marL="177800" indent="-177800" eaLnBrk="1" hangingPunct="1">
              <a:buClr>
                <a:schemeClr val="tx2"/>
              </a:buClr>
              <a:buFont typeface="Wingdings" pitchFamily="2" charset="2"/>
              <a:buChar char="§"/>
            </a:pPr>
            <a:r>
              <a:rPr lang="en-US" dirty="0" smtClean="0"/>
              <a:t>Reviewing a PMI model</a:t>
            </a:r>
          </a:p>
          <a:p>
            <a:pPr marL="177800" indent="-177800" eaLnBrk="1" hangingPunct="1">
              <a:buClr>
                <a:schemeClr val="tx2"/>
              </a:buClr>
              <a:buFont typeface="Wingdings" pitchFamily="2" charset="2"/>
              <a:buChar char="§"/>
            </a:pPr>
            <a:r>
              <a:rPr lang="en-US" dirty="0" smtClean="0"/>
              <a:t>Sharing a PMI model</a:t>
            </a:r>
          </a:p>
          <a:p>
            <a:pPr marL="177800" indent="-177800" eaLnBrk="1" hangingPunct="1">
              <a:buClr>
                <a:schemeClr val="tx2"/>
              </a:buClr>
              <a:buFont typeface="Wingdings" pitchFamily="2" charset="2"/>
              <a:buChar char="§"/>
            </a:pPr>
            <a:r>
              <a:rPr lang="en-US" dirty="0" smtClean="0"/>
              <a:t>Creating drawings of a PMI model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PMI</a:t>
            </a:r>
            <a:endParaRPr lang="en-US" sz="2800" i="1"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Model view creation workflow</a:t>
            </a:r>
          </a:p>
          <a:p>
            <a:pPr marL="177800" indent="-177800" eaLnBrk="1" hangingPunct="1">
              <a:buClr>
                <a:schemeClr val="tx2"/>
              </a:buClr>
              <a:buFont typeface="Wingdings" pitchFamily="2" charset="2"/>
              <a:buChar char="§"/>
            </a:pPr>
            <a:r>
              <a:rPr lang="en-US" dirty="0" smtClean="0"/>
              <a:t>PMI dimensions and annotations</a:t>
            </a:r>
          </a:p>
          <a:p>
            <a:pPr marL="177800" indent="-177800" eaLnBrk="1" hangingPunct="1">
              <a:buClr>
                <a:schemeClr val="tx2"/>
              </a:buClr>
              <a:buFont typeface="Wingdings" pitchFamily="2" charset="2"/>
              <a:buChar char="§"/>
            </a:pPr>
            <a:r>
              <a:rPr lang="en-US" dirty="0" smtClean="0"/>
              <a:t>Creating 3D model views with PMI</a:t>
            </a:r>
          </a:p>
          <a:p>
            <a:pPr marL="177800" indent="-177800" eaLnBrk="1" hangingPunct="1">
              <a:buClr>
                <a:schemeClr val="tx2"/>
              </a:buClr>
              <a:buFont typeface="Wingdings" pitchFamily="2" charset="2"/>
              <a:buChar char="§"/>
            </a:pPr>
            <a:r>
              <a:rPr lang="en-US" dirty="0" smtClean="0"/>
              <a:t>Publishing PMI and model views to View and Markup</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PMI</a:t>
            </a:r>
            <a:endParaRPr lang="en-US" sz="28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Dimensioning commands are located in three locations. They are located in the Dimension group on the </a:t>
            </a:r>
            <a:r>
              <a:rPr lang="en-US" b="1" dirty="0" smtClean="0"/>
              <a:t>Home</a:t>
            </a:r>
            <a:r>
              <a:rPr lang="en-US" dirty="0" smtClean="0"/>
              <a:t>, </a:t>
            </a:r>
            <a:r>
              <a:rPr lang="en-US" b="1" dirty="0" smtClean="0"/>
              <a:t>Sketching</a:t>
            </a:r>
            <a:r>
              <a:rPr lang="en-US" dirty="0" smtClean="0"/>
              <a:t> and </a:t>
            </a:r>
            <a:r>
              <a:rPr lang="en-US" b="1" dirty="0" smtClean="0"/>
              <a:t>PMI</a:t>
            </a:r>
            <a:r>
              <a:rPr lang="en-US" dirty="0" smtClean="0"/>
              <a:t> tabs.</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Locked dimensions</a:t>
            </a:r>
          </a:p>
          <a:p>
            <a:pPr marL="495300" lvl="2" indent="-457200" eaLnBrk="1" hangingPunct="1"/>
            <a:endParaRPr lang="en-US" dirty="0" smtClean="0"/>
          </a:p>
          <a:p>
            <a:pPr marL="495300" lvl="2" indent="-457200" eaLnBrk="1" hangingPunct="1"/>
            <a:r>
              <a:rPr lang="en-US" dirty="0" smtClean="0"/>
              <a:t>Dimension orientation</a:t>
            </a:r>
          </a:p>
          <a:p>
            <a:pPr marL="495300" lvl="2" indent="-457200" eaLnBrk="1" hangingPunct="1"/>
            <a:endParaRPr lang="en-US" dirty="0" smtClean="0"/>
          </a:p>
          <a:p>
            <a:pPr marL="495300" lvl="2" indent="-457200" eaLnBrk="1" hangingPunct="1"/>
            <a:r>
              <a:rPr lang="en-US" dirty="0" smtClean="0"/>
              <a:t>Dimension style</a:t>
            </a:r>
          </a:p>
          <a:p>
            <a:pPr marL="495300" lvl="2" indent="-457200" eaLnBrk="1" hangingPunct="1"/>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Dimensioning sketches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2050" name="Picture 2" descr="C:\P4\XPS\products\solidedge\se103\english\courseware\docs\graphics\bj\sketching\dimension_commands.gif"/>
          <p:cNvPicPr>
            <a:picLocks noChangeAspect="1" noChangeArrowheads="1"/>
          </p:cNvPicPr>
          <p:nvPr/>
        </p:nvPicPr>
        <p:blipFill>
          <a:blip r:embed="rId3" cstate="print"/>
          <a:srcRect/>
          <a:stretch>
            <a:fillRect/>
          </a:stretch>
        </p:blipFill>
        <p:spPr bwMode="auto">
          <a:xfrm>
            <a:off x="990600" y="2743200"/>
            <a:ext cx="5600700" cy="11049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Retrieving and placing dimensions</a:t>
            </a:r>
          </a:p>
          <a:p>
            <a:pPr marL="177800" indent="-177800" eaLnBrk="1" hangingPunct="1">
              <a:buClr>
                <a:schemeClr val="tx2"/>
              </a:buClr>
              <a:buFont typeface="Wingdings" pitchFamily="2" charset="2"/>
              <a:buChar char="§"/>
            </a:pPr>
            <a:r>
              <a:rPr lang="en-US" dirty="0" smtClean="0"/>
              <a:t>Activity: Placing annotations</a:t>
            </a:r>
          </a:p>
          <a:p>
            <a:pPr marL="177800" indent="-177800" eaLnBrk="1" hangingPunct="1">
              <a:buClr>
                <a:schemeClr val="tx2"/>
              </a:buClr>
              <a:buFont typeface="Wingdings" pitchFamily="2" charset="2"/>
              <a:buChar char="§"/>
            </a:pPr>
            <a:r>
              <a:rPr lang="en-US" smtClean="0"/>
              <a:t>Activity: Placing a parts list</a:t>
            </a: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Annotations activities</a:t>
            </a:r>
            <a:endParaRPr lang="en-US" sz="28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Sketches context menu in </a:t>
            </a:r>
            <a:r>
              <a:rPr lang="en-US" dirty="0" err="1" smtClean="0"/>
              <a:t>PathFinder</a:t>
            </a:r>
            <a:endParaRPr lang="en-US" dirty="0" smtClean="0"/>
          </a:p>
          <a:p>
            <a:pPr marL="495300" lvl="2" indent="-457200" eaLnBrk="1" hangingPunct="1"/>
            <a:endParaRPr lang="en-US" dirty="0" smtClean="0"/>
          </a:p>
          <a:p>
            <a:pPr marL="495300" lvl="2" indent="-457200" eaLnBrk="1" hangingPunct="1"/>
            <a:r>
              <a:rPr lang="en-US" dirty="0" smtClean="0"/>
              <a:t>Used Sketches context menu in </a:t>
            </a:r>
            <a:r>
              <a:rPr lang="en-US" dirty="0" err="1" smtClean="0"/>
              <a:t>PathFinder</a:t>
            </a: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Sketches in </a:t>
            </a:r>
            <a:r>
              <a:rPr lang="en-US" sz="3200" i="1" dirty="0" err="1" smtClean="0"/>
              <a:t>PathFinder</a:t>
            </a:r>
            <a:endParaRPr lang="en-US" sz="3200" i="1"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1219200" y="1371600"/>
            <a:ext cx="2719387" cy="28400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Working with combinable sketches</a:t>
            </a:r>
          </a:p>
        </p:txBody>
      </p:sp>
      <p:sp>
        <p:nvSpPr>
          <p:cNvPr id="55298" name="Title 1"/>
          <p:cNvSpPr>
            <a:spLocks noGrp="1"/>
          </p:cNvSpPr>
          <p:nvPr>
            <p:ph type="title"/>
          </p:nvPr>
        </p:nvSpPr>
        <p:spPr>
          <a:xfrm>
            <a:off x="533400" y="381000"/>
            <a:ext cx="6248400" cy="808038"/>
          </a:xfrm>
        </p:spPr>
        <p:txBody>
          <a:bodyPr/>
          <a:lstStyle/>
          <a:p>
            <a:pPr marL="177800" indent="-177800" eaLnBrk="1" hangingPunct="1"/>
            <a:r>
              <a:rPr lang="en-US" sz="3200" i="1" dirty="0" smtClean="0"/>
              <a:t>Sketch consumption and dimension migration</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4098" name="Picture 2" descr="C:\P4\XPS\products\solidedge\se103\english\graphic_library\bj\sketchcoord4.gif"/>
          <p:cNvPicPr>
            <a:picLocks noChangeAspect="1" noChangeArrowheads="1"/>
          </p:cNvPicPr>
          <p:nvPr/>
        </p:nvPicPr>
        <p:blipFill>
          <a:blip r:embed="rId3" cstate="print"/>
          <a:srcRect/>
          <a:stretch>
            <a:fillRect/>
          </a:stretch>
        </p:blipFill>
        <p:spPr bwMode="auto">
          <a:xfrm>
            <a:off x="685800" y="1676400"/>
            <a:ext cx="5124450" cy="236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Moving and copying sketches</a:t>
            </a:r>
          </a:p>
          <a:p>
            <a:pPr marL="495300" lvl="2" indent="-457200" eaLnBrk="1" hangingPunct="1">
              <a:buNone/>
            </a:pPr>
            <a:endParaRPr lang="en-US" dirty="0" smtClean="0"/>
          </a:p>
          <a:p>
            <a:pPr marL="495300" lvl="2" indent="-457200" eaLnBrk="1" hangingPunct="1"/>
            <a:r>
              <a:rPr lang="en-US" dirty="0" smtClean="0"/>
              <a:t>Projecting elements to a sketch</a:t>
            </a:r>
          </a:p>
          <a:p>
            <a:pPr marL="495300" lvl="2" indent="-457200" eaLnBrk="1" hangingPunct="1">
              <a:buNone/>
            </a:pP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Manipulating sketches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(3) Instructional activities</a:t>
            </a:r>
          </a:p>
          <a:p>
            <a:pPr marL="495300" lvl="2" indent="-457200" eaLnBrk="1" hangingPunct="1">
              <a:buNone/>
            </a:pPr>
            <a:endParaRPr lang="en-US" dirty="0" smtClean="0"/>
          </a:p>
          <a:p>
            <a:pPr marL="495300" lvl="2" indent="-457200" eaLnBrk="1" hangingPunct="1"/>
            <a:r>
              <a:rPr lang="en-US" dirty="0" smtClean="0"/>
              <a:t>(5</a:t>
            </a:r>
            <a:r>
              <a:rPr lang="en-US" smtClean="0"/>
              <a:t>) Creating </a:t>
            </a:r>
            <a:r>
              <a:rPr lang="en-US" dirty="0" smtClean="0"/>
              <a:t>a sketch from a dimensioned drawing</a:t>
            </a:r>
          </a:p>
          <a:p>
            <a:pPr marL="495300" lvl="2" indent="-457200" eaLnBrk="1" hangingPunct="1">
              <a:buNone/>
            </a:pP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Sketching activities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Constructing base features</a:t>
            </a:r>
            <a:endParaRPr lang="en-US" b="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457200"/>
            <a:ext cx="2285999"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ts val="4800"/>
              </a:lnSpc>
              <a:spcBef>
                <a:spcPct val="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mj-lt"/>
                <a:ea typeface="+mj-ea"/>
                <a:cs typeface="+mj-cs"/>
              </a:rPr>
              <a:t>Lessons</a:t>
            </a: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endParaRPr kumimoji="0" lang="en-US" sz="4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533400" y="13716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Sketching</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Constructing base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Moving and rotating faces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Working with face relationships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Constructing treatment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Constructing procedural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Modeling synchronous and ordered features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lang="en-US" sz="2800" kern="0" dirty="0" smtClean="0">
                <a:latin typeface="+mn-lt"/>
              </a:rPr>
              <a:t>Modeling assemblies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mn-lt"/>
              </a:rPr>
              <a:t>Creating detailed drawings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lang="en-US" sz="2800" kern="0" dirty="0" smtClean="0">
                <a:latin typeface="+mn-lt"/>
              </a:rPr>
              <a:t>Practicing your skills with projects</a:t>
            </a:r>
            <a:r>
              <a:rPr kumimoji="0" lang="en-US" sz="2000" b="0" i="0" u="none" strike="noStrike" kern="0" cap="none" spc="0" normalizeH="0" baseline="0" noProof="0" dirty="0" smtClean="0">
                <a:ln>
                  <a:noFill/>
                </a:ln>
                <a:solidFill>
                  <a:schemeClr val="tx1"/>
                </a:solidFill>
                <a:effectLst/>
                <a:uLnTx/>
                <a:uFillTx/>
                <a:latin typeface="+mn-lt"/>
              </a:rPr>
              <a:t/>
            </a:r>
            <a:br>
              <a:rPr kumimoji="0" lang="en-US" sz="2000" b="0" i="0" u="none" strike="noStrike" kern="0" cap="none" spc="0" normalizeH="0" baseline="0" noProof="0" dirty="0" smtClean="0">
                <a:ln>
                  <a:noFill/>
                </a:ln>
                <a:solidFill>
                  <a:schemeClr val="tx1"/>
                </a:solidFill>
                <a:effectLst/>
                <a:uLnTx/>
                <a:uFillTx/>
                <a:latin typeface="+mn-lt"/>
              </a:rPr>
            </a:b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524000"/>
          </a:xfrm>
        </p:spPr>
        <p:txBody>
          <a:bodyPr/>
          <a:lstStyle/>
          <a:p>
            <a:pPr marL="0" indent="233363" eaLnBrk="1" hangingPunct="1">
              <a:buClr>
                <a:schemeClr val="tx2"/>
              </a:buClr>
            </a:pPr>
            <a:r>
              <a:rPr lang="en-US" dirty="0" smtClean="0"/>
              <a:t>When constructing a 3D model in Solid Edge, it is helpful to evaluate the basic shape of the part, and develop a plan as to how you want to construct the model. The part’s overall shape can be captured in the very first feature, called the </a:t>
            </a:r>
            <a:r>
              <a:rPr lang="en-US" b="1" dirty="0" smtClean="0"/>
              <a:t>base feature</a:t>
            </a:r>
            <a:r>
              <a:rPr lang="en-US" dirty="0" smtClean="0"/>
              <a: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What is a base feature?</a:t>
            </a:r>
            <a:endParaRPr lang="en-US" sz="2800"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eaLnBrk="1" hangingPunct="1">
              <a:buClr>
                <a:schemeClr val="tx2"/>
              </a:buClr>
            </a:pPr>
            <a:r>
              <a:rPr lang="en-US" dirty="0" smtClean="0"/>
              <a:t>Once a region exists, two workflows are available</a:t>
            </a:r>
            <a:br>
              <a:rPr lang="en-US" dirty="0" smtClean="0"/>
            </a:br>
            <a:r>
              <a:rPr lang="en-US" dirty="0" smtClean="0"/>
              <a:t>for creating a base feature.</a:t>
            </a:r>
            <a:br>
              <a:rPr lang="en-US" dirty="0" smtClean="0"/>
            </a:br>
            <a:endParaRPr lang="en-US" dirty="0" smtClean="0"/>
          </a:p>
          <a:p>
            <a:pPr marL="177800" indent="-177800" eaLnBrk="1" hangingPunct="1">
              <a:buClr>
                <a:schemeClr val="tx2"/>
              </a:buClr>
            </a:pPr>
            <a:r>
              <a:rPr lang="en-US" dirty="0" smtClean="0"/>
              <a:t>Selection workflow</a:t>
            </a:r>
          </a:p>
          <a:p>
            <a:pPr marL="407988" lvl="3" indent="-177800" eaLnBrk="1" hangingPunct="1"/>
            <a:r>
              <a:rPr lang="en-US" dirty="0" smtClean="0"/>
              <a:t>Select a region.</a:t>
            </a:r>
          </a:p>
          <a:p>
            <a:pPr marL="407988" lvl="3" indent="-177800" eaLnBrk="1" hangingPunct="1"/>
            <a:r>
              <a:rPr lang="en-US" dirty="0" smtClean="0"/>
              <a:t>Click the extrude handle to create a solid from</a:t>
            </a:r>
            <a:br>
              <a:rPr lang="en-US" dirty="0" smtClean="0"/>
            </a:br>
            <a:r>
              <a:rPr lang="en-US" dirty="0" smtClean="0"/>
              <a:t>the sketch region.</a:t>
            </a:r>
            <a:br>
              <a:rPr lang="en-US" dirty="0" smtClean="0"/>
            </a:br>
            <a:endParaRPr lang="en-US" dirty="0" smtClean="0"/>
          </a:p>
          <a:p>
            <a:pPr marL="177800" indent="-177800" eaLnBrk="1" hangingPunct="1">
              <a:buClr>
                <a:schemeClr val="tx2"/>
              </a:buClr>
            </a:pPr>
            <a:r>
              <a:rPr lang="en-US" dirty="0" smtClean="0"/>
              <a:t>Creation workflow</a:t>
            </a:r>
          </a:p>
          <a:p>
            <a:pPr marL="407988" lvl="3" indent="-177800" eaLnBrk="1" hangingPunct="1"/>
            <a:r>
              <a:rPr lang="en-US" dirty="0" smtClean="0"/>
              <a:t>Choose the Extrude command.</a:t>
            </a:r>
          </a:p>
          <a:p>
            <a:pPr marL="407988" lvl="3" indent="-177800" eaLnBrk="1" hangingPunct="1"/>
            <a:r>
              <a:rPr lang="en-US" dirty="0" smtClean="0"/>
              <a:t>Select the sketch region to define the feature.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Creation methods</a:t>
            </a:r>
            <a:endParaRPr lang="en-US" sz="2800" i="1" dirty="0" smtClean="0"/>
          </a:p>
        </p:txBody>
      </p:sp>
      <p:pic>
        <p:nvPicPr>
          <p:cNvPr id="1026" name="Picture 2"/>
          <p:cNvPicPr>
            <a:picLocks noChangeAspect="1" noChangeArrowheads="1"/>
          </p:cNvPicPr>
          <p:nvPr/>
        </p:nvPicPr>
        <p:blipFill>
          <a:blip r:embed="rId3" cstate="print"/>
          <a:srcRect/>
          <a:stretch>
            <a:fillRect/>
          </a:stretch>
        </p:blipFill>
        <p:spPr bwMode="auto">
          <a:xfrm>
            <a:off x="6400800" y="2362200"/>
            <a:ext cx="1785285" cy="22463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Extrude a region</a:t>
            </a:r>
            <a:br>
              <a:rPr lang="en-US" dirty="0" smtClean="0"/>
            </a:br>
            <a:endParaRPr lang="en-US" dirty="0" smtClean="0"/>
          </a:p>
          <a:p>
            <a:pPr marL="177800" indent="-177800" eaLnBrk="1" hangingPunct="1">
              <a:buClr>
                <a:schemeClr val="tx2"/>
              </a:buClr>
              <a:buFont typeface="Wingdings" pitchFamily="2" charset="2"/>
              <a:buChar char="§"/>
            </a:pPr>
            <a:r>
              <a:rPr lang="en-US" dirty="0" smtClean="0"/>
              <a:t>Revolve a region</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Base feature creation workflow</a:t>
            </a:r>
            <a:endParaRPr lang="en-US" sz="2800"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Extruded features</a:t>
            </a:r>
          </a:p>
          <a:p>
            <a:pPr marL="177800" indent="-177800" eaLnBrk="1" hangingPunct="1">
              <a:buClr>
                <a:schemeClr val="tx2"/>
              </a:buClr>
              <a:buFont typeface="Wingdings" pitchFamily="2" charset="2"/>
              <a:buChar char="§"/>
            </a:pPr>
            <a:r>
              <a:rPr lang="en-US" dirty="0" smtClean="0"/>
              <a:t>Extent options</a:t>
            </a:r>
          </a:p>
          <a:p>
            <a:pPr marL="177800" indent="-177800" eaLnBrk="1" hangingPunct="1">
              <a:buClr>
                <a:schemeClr val="tx2"/>
              </a:buClr>
              <a:buFont typeface="Wingdings" pitchFamily="2" charset="2"/>
              <a:buChar char="§"/>
            </a:pPr>
            <a:r>
              <a:rPr lang="en-US" dirty="0" smtClean="0"/>
              <a:t>Activity: Create a base extruded synchronous feature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r>
              <a:rPr lang="en-US" dirty="0" smtClean="0"/>
              <a:t>Revolved features</a:t>
            </a:r>
          </a:p>
          <a:p>
            <a:pPr marL="177800" indent="-177800" eaLnBrk="1" hangingPunct="1">
              <a:buClr>
                <a:schemeClr val="tx2"/>
              </a:buClr>
              <a:buFont typeface="Wingdings" pitchFamily="2" charset="2"/>
              <a:buChar char="§"/>
            </a:pPr>
            <a:r>
              <a:rPr lang="en-US" dirty="0" smtClean="0"/>
              <a:t>Activity: Create a base revolved synchronous feature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Remove material from a base feature</a:t>
            </a:r>
          </a:p>
          <a:p>
            <a:pPr marL="177800" indent="-177800" eaLnBrk="1" hangingPunct="1">
              <a:buClr>
                <a:schemeClr val="tx2"/>
              </a:buClr>
              <a:buFont typeface="Wingdings" pitchFamily="2" charset="2"/>
              <a:buChar char="§"/>
            </a:pPr>
            <a:r>
              <a:rPr lang="en-US" dirty="0" smtClean="0"/>
              <a:t>Activity: Add material to a base feature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81000"/>
            <a:ext cx="6216650" cy="808038"/>
          </a:xfrm>
        </p:spPr>
        <p:txBody>
          <a:bodyPr/>
          <a:lstStyle/>
          <a:p>
            <a:pPr eaLnBrk="1" hangingPunct="1"/>
            <a:r>
              <a:rPr lang="en-US" sz="3200" i="1" dirty="0" smtClean="0"/>
              <a:t>Constructing synchronous features using select tool</a:t>
            </a:r>
            <a:endParaRPr lang="en-US" sz="2800"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Workflow</a:t>
            </a:r>
            <a:br>
              <a:rPr lang="en-US" dirty="0" smtClean="0"/>
            </a:br>
            <a:endParaRPr lang="en-US" dirty="0" smtClean="0"/>
          </a:p>
          <a:p>
            <a:pPr marL="177800" indent="-177800" eaLnBrk="1" hangingPunct="1">
              <a:buClr>
                <a:schemeClr val="tx2"/>
              </a:buClr>
              <a:buFont typeface="Wingdings" pitchFamily="2" charset="2"/>
              <a:buChar char="§"/>
            </a:pPr>
            <a:r>
              <a:rPr lang="en-US" dirty="0" smtClean="0"/>
              <a:t>Command bar</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33400" y="381000"/>
            <a:ext cx="6216650" cy="808038"/>
          </a:xfrm>
        </p:spPr>
        <p:txBody>
          <a:bodyPr/>
          <a:lstStyle/>
          <a:p>
            <a:pPr eaLnBrk="1" hangingPunct="1"/>
            <a:r>
              <a:rPr lang="en-US" sz="3200" i="1" dirty="0" smtClean="0"/>
              <a:t>Using the feature construction commands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Dimensioning the model</a:t>
            </a:r>
            <a:br>
              <a:rPr lang="en-US" dirty="0" smtClean="0"/>
            </a:br>
            <a:endParaRPr lang="en-US" dirty="0" smtClean="0"/>
          </a:p>
          <a:p>
            <a:pPr marL="177800" indent="-177800" eaLnBrk="1" hangingPunct="1">
              <a:buClr>
                <a:schemeClr val="tx2"/>
              </a:buClr>
              <a:buFont typeface="Wingdings" pitchFamily="2" charset="2"/>
              <a:buChar char="§"/>
            </a:pPr>
            <a:r>
              <a:rPr lang="en-US" dirty="0" smtClean="0"/>
              <a:t>Editing model dimensions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Dimension a model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Sketch consumption and dimension migration</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Model dimensions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Base coordinate system</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User-defined coordinate system</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Model with a coordinate system</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Coordinate systems</a:t>
            </a:r>
            <a:endParaRPr lang="en-US" sz="2800" i="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Working with user-defined sets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Part modeling: Tips for getting started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Additional information</a:t>
            </a:r>
            <a:endParaRPr lang="en-US" sz="2800" i="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Moving and rotating faces</a:t>
            </a:r>
            <a:endParaRPr lang="en-US" b="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a:r>
              <a:rPr lang="en-US" dirty="0" smtClean="0"/>
              <a:t>A synchronous solid model is defined as a set of connected facial topology that encompasses a volume. A synchronous solid model is modified by manipulating the facial topology.</a:t>
            </a:r>
          </a:p>
          <a:p>
            <a:pPr marL="0" indent="233363"/>
            <a:endParaRPr lang="en-US" dirty="0" smtClean="0"/>
          </a:p>
          <a:p>
            <a:pPr marL="0" indent="233363"/>
            <a:r>
              <a:rPr lang="en-US" dirty="0" smtClean="0"/>
              <a:t>In this course, you will learn to modify a synchronous model by moving and rotating facial topology.</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Overview</a:t>
            </a:r>
            <a:endParaRPr lang="en-US" sz="28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762000"/>
          </a:xfrm>
        </p:spPr>
        <p:txBody>
          <a:bodyPr/>
          <a:lstStyle/>
          <a:p>
            <a:pPr algn="ctr"/>
            <a:r>
              <a:rPr lang="en-US" dirty="0" smtClean="0"/>
              <a:t>Sketching</a:t>
            </a:r>
            <a:endParaRPr lang="en-US" b="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eaLnBrk="1" hangingPunct="1">
              <a:buClr>
                <a:schemeClr val="tx2"/>
              </a:buClr>
            </a:pPr>
            <a:r>
              <a:rPr lang="en-US" dirty="0" smtClean="0"/>
              <a:t>When a synchronous face or reference plane is selected, a default graphic handle (1) appears at the select point. If the handle origin is selected, a different graphic handle (2) appears with more move options. Click the primary axis, secondary axis, or torus to start the Move command.</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Moving synchronous faces</a:t>
            </a:r>
          </a:p>
        </p:txBody>
      </p:sp>
      <p:pic>
        <p:nvPicPr>
          <p:cNvPr id="1027" name="Picture 3"/>
          <p:cNvPicPr>
            <a:picLocks noChangeAspect="1" noChangeArrowheads="1"/>
          </p:cNvPicPr>
          <p:nvPr/>
        </p:nvPicPr>
        <p:blipFill>
          <a:blip r:embed="rId3" cstate="print"/>
          <a:srcRect/>
          <a:stretch>
            <a:fillRect/>
          </a:stretch>
        </p:blipFill>
        <p:spPr bwMode="auto">
          <a:xfrm>
            <a:off x="2057400" y="3200400"/>
            <a:ext cx="4749800" cy="283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914400" indent="0"/>
            <a:endParaRPr lang="en-US" dirty="0" smtClean="0"/>
          </a:p>
          <a:p>
            <a:pPr marL="914400" indent="0"/>
            <a:endParaRPr lang="en-US" dirty="0" smtClean="0"/>
          </a:p>
          <a:p>
            <a:pPr marL="914400" indent="0"/>
            <a:endParaRPr lang="en-US" dirty="0" smtClean="0"/>
          </a:p>
          <a:p>
            <a:pPr marL="914400" indent="0"/>
            <a:r>
              <a:rPr lang="en-US" dirty="0" smtClean="0"/>
              <a:t>(1) secondary knob</a:t>
            </a:r>
          </a:p>
          <a:p>
            <a:pPr marL="914400" indent="0"/>
            <a:r>
              <a:rPr lang="en-US" dirty="0" smtClean="0"/>
              <a:t>(2) secondary axis</a:t>
            </a:r>
          </a:p>
          <a:p>
            <a:pPr marL="914400" indent="0"/>
            <a:r>
              <a:rPr lang="en-US" dirty="0" smtClean="0"/>
              <a:t>(3) cardinal points</a:t>
            </a:r>
          </a:p>
          <a:p>
            <a:pPr marL="914400" indent="0"/>
            <a:r>
              <a:rPr lang="en-US" dirty="0" smtClean="0"/>
              <a:t>(4) torus</a:t>
            </a:r>
          </a:p>
          <a:p>
            <a:pPr marL="914400" indent="0"/>
            <a:r>
              <a:rPr lang="en-US" dirty="0" smtClean="0"/>
              <a:t>(5) primary knob</a:t>
            </a:r>
          </a:p>
          <a:p>
            <a:pPr marL="914400" indent="0"/>
            <a:r>
              <a:rPr lang="en-US" dirty="0" smtClean="0"/>
              <a:t>(6) primary axis</a:t>
            </a:r>
          </a:p>
          <a:p>
            <a:pPr marL="914400" indent="0"/>
            <a:r>
              <a:rPr lang="en-US" dirty="0" smtClean="0"/>
              <a:t>(7) origin</a:t>
            </a:r>
          </a:p>
          <a:p>
            <a:pPr marL="914400" indent="0"/>
            <a:r>
              <a:rPr lang="en-US" dirty="0" smtClean="0"/>
              <a:t>(8) tool plane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533400" y="381000"/>
            <a:ext cx="6216650" cy="808038"/>
          </a:xfrm>
        </p:spPr>
        <p:txBody>
          <a:bodyPr/>
          <a:lstStyle/>
          <a:p>
            <a:pPr eaLnBrk="1" hangingPunct="1"/>
            <a:r>
              <a:rPr lang="en-US" sz="3200" i="1" dirty="0" smtClean="0"/>
              <a:t>Graphic handle</a:t>
            </a:r>
            <a:br>
              <a:rPr lang="en-US" sz="3200" i="1" dirty="0" smtClean="0"/>
            </a:br>
            <a:r>
              <a:rPr lang="en-US" sz="3200" i="1" dirty="0" smtClean="0"/>
              <a:t>(3D steering wheel)</a:t>
            </a:r>
          </a:p>
        </p:txBody>
      </p:sp>
      <p:pic>
        <p:nvPicPr>
          <p:cNvPr id="2" name="Picture 2"/>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3352800" y="1981200"/>
            <a:ext cx="3419475"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Swap the primary and secondary axes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Change the direction of the primary axis at 90° increments</a:t>
            </a:r>
          </a:p>
          <a:p>
            <a:pPr marL="177800" indent="-177800" eaLnBrk="1" hangingPunct="1">
              <a:buClr>
                <a:schemeClr val="tx2"/>
              </a:buClr>
              <a:buFont typeface="Wingdings" pitchFamily="2" charset="2"/>
              <a:buChar char="§"/>
            </a:pPr>
            <a:r>
              <a:rPr lang="en-US" dirty="0" smtClean="0"/>
              <a:t>Change the direction of the primary axis at a user-defined angle</a:t>
            </a:r>
          </a:p>
          <a:p>
            <a:pPr marL="177800" indent="-177800" eaLnBrk="1" hangingPunct="1">
              <a:buClr>
                <a:schemeClr val="tx2"/>
              </a:buClr>
              <a:buFont typeface="Wingdings" pitchFamily="2" charset="2"/>
              <a:buChar char="§"/>
            </a:pPr>
            <a:r>
              <a:rPr lang="en-US" dirty="0" smtClean="0"/>
              <a:t>Change the direction of the primary axis using a geometric </a:t>
            </a:r>
            <a:r>
              <a:rPr lang="en-US" dirty="0" err="1" smtClean="0"/>
              <a:t>keypoint</a:t>
            </a:r>
            <a:endParaRPr lang="en-US" dirty="0" smtClean="0"/>
          </a:p>
          <a:p>
            <a:pPr marL="177800" indent="-177800" eaLnBrk="1" hangingPunct="1">
              <a:buClr>
                <a:schemeClr val="tx2"/>
              </a:buClr>
              <a:buFont typeface="Wingdings" pitchFamily="2" charset="2"/>
              <a:buChar char="§"/>
            </a:pPr>
            <a:r>
              <a:rPr lang="en-US" dirty="0" smtClean="0"/>
              <a:t>Change the direction of the secondary axis</a:t>
            </a:r>
          </a:p>
          <a:p>
            <a:pPr marL="177800" indent="-177800" eaLnBrk="1" hangingPunct="1">
              <a:buClr>
                <a:schemeClr val="tx2"/>
              </a:buClr>
              <a:buFont typeface="Wingdings" pitchFamily="2" charset="2"/>
              <a:buChar char="§"/>
            </a:pPr>
            <a:r>
              <a:rPr lang="en-US" dirty="0" smtClean="0"/>
              <a:t>Change the secondary axis direction at a user-defined angle</a:t>
            </a:r>
          </a:p>
          <a:p>
            <a:pPr marL="177800" indent="-177800" eaLnBrk="1" hangingPunct="1">
              <a:buClr>
                <a:schemeClr val="tx2"/>
              </a:buClr>
              <a:buFont typeface="Wingdings" pitchFamily="2" charset="2"/>
              <a:buChar char="§"/>
            </a:pPr>
            <a:r>
              <a:rPr lang="en-US" dirty="0" smtClean="0"/>
              <a:t>Maintain a steering wheel orientation at a different location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Reorient the steering wheel</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Reorient the steering wheel</a:t>
            </a:r>
          </a:p>
        </p:txBody>
      </p:sp>
      <p:pic>
        <p:nvPicPr>
          <p:cNvPr id="3074" name="Picture 2" descr="C:\V103\selfPaced\se103\english\graphic_library\bj\steering_wheel_a.jpg"/>
          <p:cNvPicPr>
            <a:picLocks noChangeAspect="1" noChangeArrowheads="1"/>
          </p:cNvPicPr>
          <p:nvPr/>
        </p:nvPicPr>
        <p:blipFill>
          <a:blip r:embed="rId3" cstate="print"/>
          <a:srcRect/>
          <a:stretch>
            <a:fillRect/>
          </a:stretch>
        </p:blipFill>
        <p:spPr bwMode="auto">
          <a:xfrm>
            <a:off x="990600" y="2057400"/>
            <a:ext cx="3505200" cy="14573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You can move a face in the following ways:</a:t>
            </a:r>
          </a:p>
          <a:p>
            <a:pPr marL="457200" indent="-223838" eaLnBrk="1" hangingPunct="1">
              <a:buClr>
                <a:schemeClr val="tx2"/>
              </a:buClr>
              <a:buFont typeface="Wingdings" pitchFamily="2" charset="2"/>
              <a:buChar char="§"/>
            </a:pPr>
            <a:r>
              <a:rPr lang="en-US" dirty="0" smtClean="0"/>
              <a:t>Move a face in a direction along the primary axis or secondary axis by selecting either axis.</a:t>
            </a:r>
          </a:p>
          <a:p>
            <a:pPr marL="457200" indent="-223838" eaLnBrk="1" hangingPunct="1">
              <a:buClr>
                <a:schemeClr val="tx2"/>
              </a:buClr>
              <a:buFont typeface="Wingdings" pitchFamily="2" charset="2"/>
              <a:buChar char="§"/>
            </a:pPr>
            <a:r>
              <a:rPr lang="en-US" dirty="0" smtClean="0"/>
              <a:t>Move a face freely along a plane where the graphic handle is connected by clicking the plane on the handle.</a:t>
            </a:r>
          </a:p>
          <a:p>
            <a:pPr marL="457200" indent="-223838" eaLnBrk="1" hangingPunct="1">
              <a:buClr>
                <a:schemeClr val="tx2"/>
              </a:buClr>
              <a:buFont typeface="Wingdings" pitchFamily="2" charset="2"/>
              <a:buChar char="§"/>
            </a:pPr>
            <a:r>
              <a:rPr lang="en-US" dirty="0" smtClean="0"/>
              <a:t>Set the direction of the primary axis by dragging the handle origin to an edge or vertex. The primary knob also locks onto the edge to define the direction.</a:t>
            </a:r>
          </a:p>
          <a:p>
            <a:pPr marL="457200" indent="-223838" eaLnBrk="1" hangingPunct="1">
              <a:buClr>
                <a:schemeClr val="tx2"/>
              </a:buClr>
              <a:buFont typeface="Wingdings" pitchFamily="2" charset="2"/>
              <a:buChar char="§"/>
            </a:pPr>
            <a:r>
              <a:rPr lang="en-US" dirty="0" smtClean="0"/>
              <a:t>Reposition the primary knob to change the direction of the primary axis.</a:t>
            </a:r>
          </a:p>
          <a:p>
            <a:pPr marL="457200" indent="-223838" eaLnBrk="1" hangingPunct="1">
              <a:buClr>
                <a:schemeClr val="tx2"/>
              </a:buClr>
              <a:buFont typeface="Wingdings" pitchFamily="2" charset="2"/>
              <a:buChar char="§"/>
            </a:pPr>
            <a:r>
              <a:rPr lang="en-US" dirty="0" smtClean="0"/>
              <a:t>Reposition the secondary axis direction in </a:t>
            </a:r>
            <a:r>
              <a:rPr lang="en-US" b="1" dirty="0" smtClean="0"/>
              <a:t>90°</a:t>
            </a:r>
            <a:r>
              <a:rPr lang="en-US" dirty="0" smtClean="0"/>
              <a:t> increments by selecting one of three cardinal points. </a:t>
            </a:r>
          </a:p>
          <a:p>
            <a:pPr marL="457200" indent="-223838" eaLnBrk="1" hangingPunct="1">
              <a:buClr>
                <a:schemeClr val="tx2"/>
              </a:buClr>
              <a:buFont typeface="Wingdings" pitchFamily="2" charset="2"/>
              <a:buChar char="§"/>
            </a:pPr>
            <a:r>
              <a:rPr lang="en-US" dirty="0" smtClean="0"/>
              <a:t>The origin is the </a:t>
            </a:r>
            <a:r>
              <a:rPr lang="en-US" i="1" dirty="0" smtClean="0"/>
              <a:t>move from</a:t>
            </a:r>
            <a:r>
              <a:rPr lang="en-US" dirty="0" smtClean="0"/>
              <a:t> point. The origin can be moved prior to a move. </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Moving a face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eaLnBrk="1" hangingPunct="1">
              <a:buClr>
                <a:schemeClr val="tx2"/>
              </a:buClr>
              <a:buFont typeface="+mj-lt"/>
              <a:buAutoNum type="arabicPeriod"/>
            </a:pPr>
            <a:r>
              <a:rPr lang="en-US" dirty="0" smtClean="0"/>
              <a:t>Rotate a face by positioning the steering wheel secondary axis on an edge. The secondary axis becomes the axis of revolution.</a:t>
            </a:r>
            <a:br>
              <a:rPr lang="en-US" dirty="0" smtClean="0"/>
            </a:br>
            <a:endParaRPr lang="en-US" dirty="0" smtClean="0"/>
          </a:p>
          <a:p>
            <a:pPr marL="457200" indent="-457200" eaLnBrk="1" hangingPunct="1">
              <a:buClr>
                <a:schemeClr val="tx2"/>
              </a:buClr>
              <a:buFont typeface="+mj-lt"/>
              <a:buAutoNum type="arabicPeriod"/>
            </a:pPr>
            <a:r>
              <a:rPr lang="en-US" dirty="0" smtClean="0"/>
              <a:t>Select the torus to begin dynamic rotation or type a rotation angle in the dynamic input box.</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Rotating a face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Single face move</a:t>
            </a:r>
          </a:p>
          <a:p>
            <a:pPr marL="177800" indent="-177800" eaLnBrk="1" hangingPunct="1">
              <a:buClr>
                <a:schemeClr val="tx2"/>
              </a:buClr>
              <a:buFont typeface="Wingdings" pitchFamily="2" charset="2"/>
              <a:buChar char="§"/>
            </a:pPr>
            <a:r>
              <a:rPr lang="en-US" dirty="0" smtClean="0"/>
              <a:t>Using the Select tool, select a face. The 3D steering wheel appears on the selected face. Initially you get the primary axis only. Click the 3D steering wheel origin to display entire steering wheel.</a:t>
            </a:r>
          </a:p>
          <a:p>
            <a:pPr marL="177800" indent="-177800" eaLnBrk="1" hangingPunct="1">
              <a:buClr>
                <a:schemeClr val="tx2"/>
              </a:buClr>
              <a:buFont typeface="Wingdings" pitchFamily="2" charset="2"/>
              <a:buChar char="§"/>
            </a:pPr>
            <a:r>
              <a:rPr lang="en-US" dirty="0" smtClean="0"/>
              <a:t>Command bar appears with the available operations that can be performed on the selected face. Move is the default operation and thus does not need to be selected.</a:t>
            </a:r>
          </a:p>
          <a:p>
            <a:pPr marL="177800" indent="-177800" eaLnBrk="1" hangingPunct="1">
              <a:buClr>
                <a:schemeClr val="tx2"/>
              </a:buClr>
              <a:buFont typeface="Wingdings" pitchFamily="2" charset="2"/>
              <a:buChar char="§"/>
            </a:pPr>
            <a:r>
              <a:rPr lang="en-US" dirty="0" smtClean="0"/>
              <a:t>Click the primary axis on the handle to move the face in or out in a direction normal to the face.</a:t>
            </a:r>
          </a:p>
          <a:p>
            <a:pPr marL="177800" indent="-177800" eaLnBrk="1" hangingPunct="1">
              <a:buClr>
                <a:schemeClr val="tx2"/>
              </a:buClr>
              <a:buFont typeface="Wingdings" pitchFamily="2" charset="2"/>
              <a:buChar char="§"/>
            </a:pPr>
            <a:r>
              <a:rPr lang="en-US" dirty="0" smtClean="0"/>
              <a:t>Define the </a:t>
            </a:r>
            <a:r>
              <a:rPr lang="en-US" i="1" dirty="0" smtClean="0"/>
              <a:t>move to</a:t>
            </a:r>
            <a:r>
              <a:rPr lang="en-US" dirty="0" smtClean="0"/>
              <a:t> location by one of the following methods:</a:t>
            </a:r>
          </a:p>
          <a:p>
            <a:pPr marL="407988" lvl="3" indent="-177800" eaLnBrk="1" hangingPunct="1"/>
            <a:r>
              <a:rPr lang="en-US" dirty="0" smtClean="0"/>
              <a:t>Dynamically drag the face to a new location and then click.</a:t>
            </a:r>
          </a:p>
          <a:p>
            <a:pPr marL="407988" lvl="3" indent="-177800" eaLnBrk="1" hangingPunct="1"/>
            <a:r>
              <a:rPr lang="en-US" dirty="0" smtClean="0"/>
              <a:t>Click a </a:t>
            </a:r>
            <a:r>
              <a:rPr lang="en-US" dirty="0" err="1" smtClean="0"/>
              <a:t>keypoint</a:t>
            </a:r>
            <a:r>
              <a:rPr lang="en-US" dirty="0" smtClean="0"/>
              <a:t> location. Choose the </a:t>
            </a:r>
            <a:r>
              <a:rPr lang="en-US" dirty="0" err="1" smtClean="0"/>
              <a:t>keypoint</a:t>
            </a:r>
            <a:r>
              <a:rPr lang="en-US" dirty="0" smtClean="0"/>
              <a:t> type on the Move command bar drop list.</a:t>
            </a:r>
          </a:p>
          <a:p>
            <a:pPr marL="407988" lvl="3" indent="-177800" eaLnBrk="1" hangingPunct="1"/>
            <a:r>
              <a:rPr lang="en-US" dirty="0" smtClean="0"/>
              <a:t>Type in a ± distance in the dynamic input box.</a:t>
            </a:r>
          </a:p>
          <a:p>
            <a:pPr marL="177800" indent="-177800" eaLnBrk="1" hangingPunct="1">
              <a:buClr>
                <a:schemeClr val="tx2"/>
              </a:buClr>
              <a:buFont typeface="Wingdings" pitchFamily="2" charset="2"/>
              <a:buChar char="§"/>
            </a:pPr>
            <a:r>
              <a:rPr lang="en-US" dirty="0" smtClean="0"/>
              <a:t>Press </a:t>
            </a:r>
            <a:r>
              <a:rPr lang="en-US" b="1" dirty="0" smtClean="0"/>
              <a:t>Esc</a:t>
            </a:r>
            <a:r>
              <a:rPr lang="en-US" dirty="0" smtClean="0"/>
              <a:t> key to end move.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25400" lvl="1" indent="-177800" eaLnBrk="1" hangingPunct="1"/>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Move face workflow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Single face rotate</a:t>
            </a:r>
          </a:p>
          <a:p>
            <a:pPr marL="177800" indent="-177800" eaLnBrk="1" hangingPunct="1">
              <a:buClr>
                <a:schemeClr val="tx2"/>
              </a:buClr>
              <a:buFont typeface="Wingdings" pitchFamily="2" charset="2"/>
              <a:buChar char="§"/>
            </a:pPr>
            <a:r>
              <a:rPr lang="en-US" dirty="0" smtClean="0"/>
              <a:t>Using the Select tool, select a face. The 3D steering wheel is displayed on the selected face. Initially you get the primary axis only. Click the 3D steering wheel origin to display entire steering wheel.</a:t>
            </a:r>
          </a:p>
          <a:p>
            <a:pPr marL="177800" indent="-177800" eaLnBrk="1" hangingPunct="1">
              <a:buClr>
                <a:schemeClr val="tx2"/>
              </a:buClr>
              <a:buFont typeface="Wingdings" pitchFamily="2" charset="2"/>
              <a:buChar char="§"/>
            </a:pPr>
            <a:r>
              <a:rPr lang="en-US" dirty="0" smtClean="0"/>
              <a:t>Click and drag the origin of the steering wheel to an edge to rotate about.</a:t>
            </a:r>
          </a:p>
          <a:p>
            <a:pPr marL="177800" indent="-177800" eaLnBrk="1" hangingPunct="1">
              <a:buClr>
                <a:schemeClr val="tx2"/>
              </a:buClr>
              <a:buFont typeface="Wingdings" pitchFamily="2" charset="2"/>
              <a:buChar char="§"/>
            </a:pPr>
            <a:r>
              <a:rPr lang="en-US" dirty="0" smtClean="0"/>
              <a:t>Make sure the secondary axis of the steering wheel lies on the edge to rotate about. Click and drag the secondary knob to position if necessary.</a:t>
            </a:r>
          </a:p>
          <a:p>
            <a:pPr marL="177800" indent="-177800" eaLnBrk="1" hangingPunct="1">
              <a:buClr>
                <a:schemeClr val="tx2"/>
              </a:buClr>
              <a:buFont typeface="Wingdings" pitchFamily="2" charset="2"/>
              <a:buChar char="§"/>
            </a:pPr>
            <a:r>
              <a:rPr lang="en-US" dirty="0" smtClean="0"/>
              <a:t>Click the torus on the handle to rotate the face. Dynamically rotate the face by moving the cursor or by typing in a ± angle in the dynamic edit input box.</a:t>
            </a:r>
          </a:p>
          <a:p>
            <a:pPr marL="177800" indent="-177800" eaLnBrk="1" hangingPunct="1">
              <a:buClr>
                <a:schemeClr val="tx2"/>
              </a:buClr>
              <a:buFont typeface="Wingdings" pitchFamily="2" charset="2"/>
              <a:buChar char="§"/>
            </a:pPr>
            <a:r>
              <a:rPr lang="en-US" dirty="0" smtClean="0"/>
              <a:t>Press </a:t>
            </a:r>
            <a:r>
              <a:rPr lang="en-US" b="1" dirty="0" smtClean="0"/>
              <a:t>Esc</a:t>
            </a:r>
            <a:r>
              <a:rPr lang="en-US" dirty="0" smtClean="0"/>
              <a:t> key to end rotate.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Move face workflow</a:t>
            </a:r>
            <a:endParaRPr lang="en-US" sz="2800" i="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Move and rotate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Copying a face and using </a:t>
            </a:r>
            <a:r>
              <a:rPr lang="en-US" dirty="0" err="1" smtClean="0"/>
              <a:t>keypoints</a:t>
            </a:r>
            <a:r>
              <a:rPr lang="en-US" dirty="0" smtClean="0"/>
              <a:t> to define movement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Move face activities</a:t>
            </a:r>
            <a:endParaRPr lang="en-US" sz="2800" i="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 faces using the </a:t>
            </a:r>
            <a:r>
              <a:rPr lang="en-US" b="1" dirty="0" smtClean="0"/>
              <a:t>Select</a:t>
            </a:r>
            <a:r>
              <a:rPr lang="en-US" dirty="0" smtClean="0"/>
              <a:t> tool.</a:t>
            </a:r>
          </a:p>
          <a:p>
            <a:pPr marL="177800" indent="-177800" eaLnBrk="1" hangingPunct="1">
              <a:buClr>
                <a:schemeClr val="tx2"/>
              </a:buClr>
              <a:buFont typeface="Wingdings" pitchFamily="2" charset="2"/>
              <a:buChar char="§"/>
            </a:pPr>
            <a:r>
              <a:rPr lang="en-US" dirty="0" smtClean="0"/>
              <a:t>A collection of selected faces to perform an action on is referred to as a </a:t>
            </a:r>
            <a:r>
              <a:rPr lang="en-US" b="1" dirty="0" smtClean="0"/>
              <a:t>select set</a:t>
            </a:r>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Face selection methods</a:t>
            </a:r>
          </a:p>
          <a:p>
            <a:pPr marL="407988" lvl="3" indent="-177800" eaLnBrk="1" hangingPunct="1"/>
            <a:r>
              <a:rPr lang="en-US" dirty="0" smtClean="0"/>
              <a:t>Select and deselect faces manually (one face at a time).</a:t>
            </a:r>
          </a:p>
          <a:p>
            <a:pPr marL="407988" lvl="3" indent="-177800" eaLnBrk="1" hangingPunct="1"/>
            <a:r>
              <a:rPr lang="en-US" dirty="0" smtClean="0"/>
              <a:t>Select and deselect faces with the assistance of a selection manager.</a:t>
            </a:r>
          </a:p>
          <a:p>
            <a:pPr marL="407988" lvl="3" indent="-177800" eaLnBrk="1" hangingPunct="1"/>
            <a:r>
              <a:rPr lang="en-US" dirty="0" smtClean="0"/>
              <a:t>The selection manager uses the topological and attribute data of the face selected to add faces to a select set.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Selecting faces</a:t>
            </a:r>
          </a:p>
        </p:txBody>
      </p:sp>
      <p:pic>
        <p:nvPicPr>
          <p:cNvPr id="2" name="Picture 2" descr="C:\V103\selfPaced\se103\english\docs\graphics\bj\dm_moveRotate\select_tool.gif"/>
          <p:cNvPicPr>
            <a:picLocks noChangeAspect="1" noChangeArrowheads="1"/>
          </p:cNvPicPr>
          <p:nvPr/>
        </p:nvPicPr>
        <p:blipFill>
          <a:blip r:embed="rId3" cstate="print"/>
          <a:srcRect/>
          <a:stretch>
            <a:fillRect/>
          </a:stretch>
        </p:blipFill>
        <p:spPr bwMode="auto">
          <a:xfrm>
            <a:off x="609600" y="1371600"/>
            <a:ext cx="400050" cy="3524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 selection mode symbol is located next to the cursor.</a:t>
            </a:r>
          </a:p>
          <a:p>
            <a:pPr marL="177800" indent="-177800" eaLnBrk="1" hangingPunct="1">
              <a:buClr>
                <a:schemeClr val="tx2"/>
              </a:buClr>
              <a:buFont typeface="Wingdings" pitchFamily="2" charset="2"/>
              <a:buChar char="§"/>
            </a:pPr>
            <a:r>
              <a:rPr lang="en-US" dirty="0" smtClean="0"/>
              <a:t>Press the </a:t>
            </a:r>
            <a:r>
              <a:rPr lang="en-US" b="1" dirty="0" smtClean="0"/>
              <a:t>spacebar</a:t>
            </a:r>
            <a:r>
              <a:rPr lang="en-US" dirty="0" smtClean="0"/>
              <a:t> to change the select mode.</a:t>
            </a:r>
          </a:p>
          <a:p>
            <a:pPr marL="177800" indent="-177800" eaLnBrk="1" hangingPunct="1">
              <a:buClr>
                <a:schemeClr val="tx2"/>
              </a:buClr>
              <a:buFont typeface="Wingdings" pitchFamily="2" charset="2"/>
              <a:buChar char="§"/>
            </a:pPr>
            <a:r>
              <a:rPr lang="en-US" dirty="0" smtClean="0"/>
              <a:t>The select mode selection is also available on the </a:t>
            </a:r>
            <a:r>
              <a:rPr lang="en-US" b="1" dirty="0" smtClean="0"/>
              <a:t>Home</a:t>
            </a:r>
            <a:r>
              <a:rPr lang="en-US" dirty="0" smtClean="0"/>
              <a:t> tab in the </a:t>
            </a:r>
            <a:r>
              <a:rPr lang="en-US" b="1" dirty="0" smtClean="0"/>
              <a:t>Selection</a:t>
            </a:r>
            <a:r>
              <a:rPr lang="en-US" dirty="0" smtClean="0"/>
              <a:t> group. </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mode</a:t>
            </a:r>
            <a:endParaRPr lang="en-US" sz="2800" i="1" dirty="0" smtClean="0"/>
          </a:p>
        </p:txBody>
      </p:sp>
      <p:pic>
        <p:nvPicPr>
          <p:cNvPr id="5122" name="Picture 2" descr="C:\V103\selfPaced\se103\english\docs\graphics\bj\dm_moveRotate\select_mode1.jpg"/>
          <p:cNvPicPr>
            <a:picLocks noChangeAspect="1" noChangeArrowheads="1"/>
          </p:cNvPicPr>
          <p:nvPr/>
        </p:nvPicPr>
        <p:blipFill>
          <a:blip r:embed="rId3" cstate="print"/>
          <a:srcRect/>
          <a:stretch>
            <a:fillRect/>
          </a:stretch>
        </p:blipFill>
        <p:spPr bwMode="auto">
          <a:xfrm>
            <a:off x="1447800" y="3581400"/>
            <a:ext cx="876300" cy="22764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Sketch workflow</a:t>
            </a:r>
          </a:p>
          <a:p>
            <a:pPr marL="177800" indent="-177800" eaLnBrk="1" hangingPunct="1">
              <a:buClr>
                <a:schemeClr val="tx2"/>
              </a:buClr>
              <a:buFont typeface="Wingdings" pitchFamily="2" charset="2"/>
              <a:buChar char="§"/>
            </a:pPr>
            <a:r>
              <a:rPr lang="en-US" dirty="0" smtClean="0"/>
              <a:t>Activity: Draw a simple sketch</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3D Sketching Overview</a:t>
            </a:r>
            <a:endParaRPr lang="en-US" sz="2800" i="1" dirty="0" smtClean="0"/>
          </a:p>
        </p:txBody>
      </p:sp>
      <p:pic>
        <p:nvPicPr>
          <p:cNvPr id="1026" name="Picture 2" descr="C:\P4\XPS\products\solidedge\se103\english\courseware\docs\graphics\bj\sketching\sketching3d.gif"/>
          <p:cNvPicPr>
            <a:picLocks noChangeAspect="1" noChangeArrowheads="1"/>
          </p:cNvPicPr>
          <p:nvPr/>
        </p:nvPicPr>
        <p:blipFill>
          <a:blip r:embed="rId3" cstate="print"/>
          <a:srcRect/>
          <a:stretch>
            <a:fillRect/>
          </a:stretch>
        </p:blipFill>
        <p:spPr bwMode="auto">
          <a:xfrm>
            <a:off x="2438400" y="2667000"/>
            <a:ext cx="4124325" cy="25431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normal mode</a:t>
            </a:r>
          </a:p>
          <a:p>
            <a:endParaRPr lang="en-US" dirty="0" smtClean="0"/>
          </a:p>
          <a:p>
            <a:pPr marL="287338" indent="-287338" eaLnBrk="1" hangingPunct="1">
              <a:buClr>
                <a:schemeClr val="tx2"/>
              </a:buClr>
              <a:buFont typeface="Wingdings" pitchFamily="2" charset="2"/>
              <a:buChar char="§"/>
            </a:pPr>
            <a:r>
              <a:rPr lang="en-US" dirty="0" smtClean="0"/>
              <a:t>Normal mode is the default selection mode.</a:t>
            </a:r>
          </a:p>
          <a:p>
            <a:pPr marL="287338" indent="-287338" eaLnBrk="1" hangingPunct="1">
              <a:buClr>
                <a:schemeClr val="tx2"/>
              </a:buClr>
              <a:buFont typeface="Wingdings" pitchFamily="2" charset="2"/>
              <a:buChar char="§"/>
            </a:pPr>
            <a:r>
              <a:rPr lang="en-US" dirty="0" smtClean="0"/>
              <a:t>Normal mode is a single selection. </a:t>
            </a:r>
          </a:p>
          <a:p>
            <a:pPr marL="287338" indent="-287338" eaLnBrk="1" hangingPunct="1">
              <a:buClr>
                <a:schemeClr val="tx2"/>
              </a:buClr>
              <a:buFont typeface="Wingdings" pitchFamily="2" charset="2"/>
              <a:buChar char="§"/>
            </a:pPr>
            <a:r>
              <a:rPr lang="en-US" dirty="0" smtClean="0"/>
              <a:t>Select a face and the steering wheel displays on that face.</a:t>
            </a:r>
          </a:p>
          <a:p>
            <a:pPr marL="287338" indent="-287338" eaLnBrk="1" hangingPunct="1">
              <a:buClr>
                <a:schemeClr val="tx2"/>
              </a:buClr>
              <a:buFont typeface="Wingdings" pitchFamily="2" charset="2"/>
              <a:buChar char="§"/>
            </a:pPr>
            <a:r>
              <a:rPr lang="en-US" dirty="0" smtClean="0"/>
              <a:t>Select another face and the steering wheel moves to that face.</a:t>
            </a:r>
          </a:p>
          <a:p>
            <a:pPr marL="287338" indent="-287338" eaLnBrk="1" hangingPunct="1">
              <a:buClr>
                <a:schemeClr val="tx2"/>
              </a:buClr>
              <a:buFont typeface="Wingdings" pitchFamily="2" charset="2"/>
              <a:buChar char="§"/>
            </a:pPr>
            <a:r>
              <a:rPr lang="en-US" dirty="0" smtClean="0"/>
              <a:t>The face previously selected is deselected.</a:t>
            </a:r>
          </a:p>
          <a:p>
            <a:pPr marL="287338" indent="-287338" eaLnBrk="1" hangingPunct="1">
              <a:buClr>
                <a:schemeClr val="tx2"/>
              </a:buClr>
              <a:buFont typeface="Wingdings" pitchFamily="2" charset="2"/>
              <a:buChar char="§"/>
            </a:pPr>
            <a:r>
              <a:rPr lang="en-US" dirty="0" smtClean="0"/>
              <a:t>Only one face selected per click.</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1028" name="Picture 4"/>
          <p:cNvPicPr>
            <a:picLocks noChangeAspect="1" noChangeArrowheads="1"/>
          </p:cNvPicPr>
          <p:nvPr/>
        </p:nvPicPr>
        <p:blipFill>
          <a:blip r:embed="rId3" cstate="print"/>
          <a:srcRect/>
          <a:stretch>
            <a:fillRect/>
          </a:stretch>
        </p:blipFill>
        <p:spPr bwMode="auto">
          <a:xfrm>
            <a:off x="20574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add/remove mode </a:t>
            </a:r>
          </a:p>
          <a:p>
            <a:endParaRPr lang="en-US" dirty="0" smtClean="0"/>
          </a:p>
          <a:p>
            <a:pPr marL="287338" indent="-287338" eaLnBrk="1" hangingPunct="1">
              <a:buClr>
                <a:schemeClr val="tx2"/>
              </a:buClr>
              <a:buFont typeface="Wingdings" pitchFamily="2" charset="2"/>
              <a:buChar char="§"/>
            </a:pPr>
            <a:r>
              <a:rPr lang="en-US" dirty="0" smtClean="0"/>
              <a:t>The add/remove selection mode is used to build a select set.</a:t>
            </a:r>
          </a:p>
          <a:p>
            <a:pPr marL="287338" indent="-287338" eaLnBrk="1" hangingPunct="1">
              <a:buClr>
                <a:schemeClr val="tx2"/>
              </a:buClr>
              <a:buFont typeface="Wingdings" pitchFamily="2" charset="2"/>
              <a:buChar char="§"/>
            </a:pPr>
            <a:r>
              <a:rPr lang="en-US" dirty="0" smtClean="0"/>
              <a:t>In the normal mode, select a face and then press the </a:t>
            </a:r>
            <a:r>
              <a:rPr lang="en-US" b="1" dirty="0" smtClean="0"/>
              <a:t>spacebar</a:t>
            </a:r>
            <a:r>
              <a:rPr lang="en-US" dirty="0" smtClean="0"/>
              <a:t> to switch to the add/remove mode.</a:t>
            </a:r>
          </a:p>
          <a:p>
            <a:pPr marL="287338" indent="-287338" eaLnBrk="1" hangingPunct="1">
              <a:buClr>
                <a:schemeClr val="tx2"/>
              </a:buClr>
              <a:buFont typeface="Wingdings" pitchFamily="2" charset="2"/>
              <a:buChar char="§"/>
            </a:pPr>
            <a:r>
              <a:rPr lang="en-US" dirty="0" smtClean="0"/>
              <a:t>Each face selected in this mode is added to the select set.</a:t>
            </a:r>
          </a:p>
          <a:p>
            <a:pPr marL="287338" indent="-287338" eaLnBrk="1" hangingPunct="1">
              <a:buClr>
                <a:schemeClr val="tx2"/>
              </a:buClr>
              <a:buFont typeface="Wingdings" pitchFamily="2" charset="2"/>
              <a:buChar char="§"/>
            </a:pPr>
            <a:r>
              <a:rPr lang="en-US" dirty="0" smtClean="0"/>
              <a:t>If a face is selected that has already been selected, it is deselected.</a:t>
            </a:r>
          </a:p>
          <a:p>
            <a:pPr marL="287338" indent="-287338" eaLnBrk="1" hangingPunct="1">
              <a:buClr>
                <a:schemeClr val="tx2"/>
              </a:buClr>
              <a:buFont typeface="Wingdings" pitchFamily="2" charset="2"/>
              <a:buChar char="§"/>
            </a:pPr>
            <a:r>
              <a:rPr lang="en-US" dirty="0" smtClean="0"/>
              <a:t>The graphic handle remains on the first face selected.</a:t>
            </a:r>
          </a:p>
          <a:p>
            <a:pPr marL="287338" indent="-287338" eaLnBrk="1" hangingPunct="1">
              <a:buClr>
                <a:schemeClr val="tx2"/>
              </a:buClr>
              <a:buFont typeface="Wingdings" pitchFamily="2" charset="2"/>
              <a:buChar char="§"/>
            </a:pPr>
            <a:r>
              <a:rPr lang="en-US" dirty="0" smtClean="0"/>
              <a:t>Both selected and unselected faces highlight as the cursor moves over them.</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2050" name="Picture 2"/>
          <p:cNvPicPr>
            <a:picLocks noChangeAspect="1" noChangeArrowheads="1"/>
          </p:cNvPicPr>
          <p:nvPr/>
        </p:nvPicPr>
        <p:blipFill>
          <a:blip r:embed="rId3" cstate="print"/>
          <a:srcRect/>
          <a:stretch>
            <a:fillRect/>
          </a:stretch>
        </p:blipFill>
        <p:spPr bwMode="auto">
          <a:xfrm>
            <a:off x="26670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add mode </a:t>
            </a:r>
          </a:p>
          <a:p>
            <a:endParaRPr lang="en-US" dirty="0" smtClean="0"/>
          </a:p>
          <a:p>
            <a:pPr marL="287338" indent="-287338" eaLnBrk="1" hangingPunct="1">
              <a:buClr>
                <a:schemeClr val="tx2"/>
              </a:buClr>
              <a:buFont typeface="Wingdings" pitchFamily="2" charset="2"/>
              <a:buChar char="§"/>
            </a:pPr>
            <a:r>
              <a:rPr lang="en-US" dirty="0" smtClean="0"/>
              <a:t>The add mode only adds faces to the select set.</a:t>
            </a:r>
          </a:p>
          <a:p>
            <a:pPr marL="287338" indent="-287338" eaLnBrk="1" hangingPunct="1">
              <a:buClr>
                <a:schemeClr val="tx2"/>
              </a:buClr>
              <a:buFont typeface="Wingdings" pitchFamily="2" charset="2"/>
              <a:buChar char="§"/>
            </a:pPr>
            <a:r>
              <a:rPr lang="en-US" dirty="0" smtClean="0"/>
              <a:t>Only unselected faces highlight as the cursor moves over faces.</a:t>
            </a:r>
          </a:p>
          <a:p>
            <a:pPr marL="287338" indent="-287338" eaLnBrk="1" hangingPunct="1">
              <a:buClr>
                <a:schemeClr val="tx2"/>
              </a:buClr>
              <a:buFont typeface="Wingdings" pitchFamily="2" charset="2"/>
              <a:buChar char="§"/>
            </a:pPr>
            <a:r>
              <a:rPr lang="en-US" dirty="0" smtClean="0"/>
              <a:t>To set the mode to add, cycle through the select modes by pressing </a:t>
            </a:r>
            <a:r>
              <a:rPr lang="en-US" b="1" dirty="0" smtClean="0"/>
              <a:t>spacebar</a:t>
            </a:r>
            <a:r>
              <a:rPr lang="en-US" dirty="0" smtClean="0"/>
              <a:t>.</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3074" name="Picture 2"/>
          <p:cNvPicPr>
            <a:picLocks noChangeAspect="1" noChangeArrowheads="1"/>
          </p:cNvPicPr>
          <p:nvPr/>
        </p:nvPicPr>
        <p:blipFill>
          <a:blip r:embed="rId3" cstate="print"/>
          <a:srcRect/>
          <a:stretch>
            <a:fillRect/>
          </a:stretch>
        </p:blipFill>
        <p:spPr bwMode="auto">
          <a:xfrm>
            <a:off x="17526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4572000"/>
          </a:xfrm>
        </p:spPr>
        <p:txBody>
          <a:bodyPr/>
          <a:lstStyle/>
          <a:p>
            <a:pPr marL="177800" indent="-177800" eaLnBrk="1" hangingPunct="1">
              <a:buClr>
                <a:schemeClr val="tx2"/>
              </a:buClr>
            </a:pPr>
            <a:endParaRPr lang="en-US" dirty="0" smtClean="0"/>
          </a:p>
          <a:p>
            <a:r>
              <a:rPr lang="en-US" dirty="0" smtClean="0"/>
              <a:t>remove mode </a:t>
            </a:r>
          </a:p>
          <a:p>
            <a:endParaRPr lang="en-US" dirty="0" smtClean="0"/>
          </a:p>
          <a:p>
            <a:pPr marL="287338" indent="-287338" eaLnBrk="1" hangingPunct="1">
              <a:buClr>
                <a:schemeClr val="tx2"/>
              </a:buClr>
              <a:buFont typeface="Wingdings" pitchFamily="2" charset="2"/>
              <a:buChar char="§"/>
            </a:pPr>
            <a:r>
              <a:rPr lang="en-US" dirty="0" smtClean="0"/>
              <a:t>The remove mode only removes (deselects) faces from the select set.</a:t>
            </a:r>
          </a:p>
          <a:p>
            <a:pPr marL="287338" indent="-287338" eaLnBrk="1" hangingPunct="1">
              <a:buClr>
                <a:schemeClr val="tx2"/>
              </a:buClr>
              <a:buFont typeface="Wingdings" pitchFamily="2" charset="2"/>
              <a:buChar char="§"/>
            </a:pPr>
            <a:r>
              <a:rPr lang="en-US" dirty="0" smtClean="0"/>
              <a:t>Only selected faces highlight as the cursor moves over faces.</a:t>
            </a:r>
          </a:p>
          <a:p>
            <a:pPr marL="287338" indent="-287338" eaLnBrk="1" hangingPunct="1">
              <a:buClr>
                <a:schemeClr val="tx2"/>
              </a:buClr>
              <a:buFont typeface="Wingdings" pitchFamily="2" charset="2"/>
              <a:buChar char="§"/>
            </a:pPr>
            <a:r>
              <a:rPr lang="en-US" dirty="0" smtClean="0"/>
              <a:t>To set the mode to remove, cycle through the select modes by pressing </a:t>
            </a:r>
            <a:r>
              <a:rPr lang="en-US" b="1" dirty="0" smtClean="0"/>
              <a:t>spacebar</a:t>
            </a:r>
            <a:r>
              <a:rPr lang="en-US" dirty="0" smtClean="0"/>
              <a:t>.</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2" name="Picture 2"/>
          <p:cNvPicPr>
            <a:picLocks noChangeAspect="1" noChangeArrowheads="1"/>
          </p:cNvPicPr>
          <p:nvPr/>
        </p:nvPicPr>
        <p:blipFill>
          <a:blip r:embed="rId3" cstate="print"/>
          <a:srcRect/>
          <a:stretch>
            <a:fillRect/>
          </a:stretch>
        </p:blipFill>
        <p:spPr bwMode="auto">
          <a:xfrm>
            <a:off x="2286000" y="1752600"/>
            <a:ext cx="485775" cy="476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Selection Manager mode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selection manager icon attaches to the cursor.</a:t>
            </a:r>
          </a:p>
          <a:p>
            <a:pPr marL="228600" indent="-228600" eaLnBrk="1" hangingPunct="1">
              <a:buClr>
                <a:schemeClr val="tx2"/>
              </a:buClr>
              <a:buFont typeface="Wingdings" pitchFamily="2" charset="2"/>
              <a:buChar char="§"/>
            </a:pPr>
            <a:r>
              <a:rPr lang="en-US" dirty="0" smtClean="0"/>
              <a:t>Move cursor over a face and click to display the Selection Manager menu.</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Selection mode</a:t>
            </a:r>
          </a:p>
        </p:txBody>
      </p:sp>
      <p:pic>
        <p:nvPicPr>
          <p:cNvPr id="5122" name="Picture 2"/>
          <p:cNvPicPr>
            <a:picLocks noChangeAspect="1" noChangeArrowheads="1"/>
          </p:cNvPicPr>
          <p:nvPr/>
        </p:nvPicPr>
        <p:blipFill>
          <a:blip r:embed="rId3" cstate="print"/>
          <a:srcRect/>
          <a:stretch>
            <a:fillRect/>
          </a:stretch>
        </p:blipFill>
        <p:spPr bwMode="auto">
          <a:xfrm>
            <a:off x="3581400" y="1524000"/>
            <a:ext cx="457200" cy="419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Use</a:t>
            </a:r>
            <a:r>
              <a:rPr lang="en-US" b="1" dirty="0" smtClean="0"/>
              <a:t> Selection Manager</a:t>
            </a:r>
            <a:r>
              <a:rPr lang="en-US" dirty="0" smtClean="0"/>
              <a:t> to add or remove items from a select set using the topological and attribute data of a selected object.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pic>
        <p:nvPicPr>
          <p:cNvPr id="3074" name="Picture 2"/>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2209800" y="2590800"/>
            <a:ext cx="2630487"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2895600"/>
          </a:xfrm>
        </p:spPr>
        <p:txBody>
          <a:bodyPr/>
          <a:lstStyle/>
          <a:p>
            <a:pPr marL="177800" indent="-177800" eaLnBrk="1" hangingPunct="1">
              <a:buClr>
                <a:schemeClr val="tx2"/>
              </a:buClr>
              <a:buFont typeface="Wingdings" pitchFamily="2" charset="2"/>
              <a:buChar char="§"/>
            </a:pPr>
            <a:r>
              <a:rPr lang="en-US" dirty="0" smtClean="0"/>
              <a:t>In Selection Manager mode, clicking on a face displays the Selection Manager menu.</a:t>
            </a:r>
          </a:p>
          <a:p>
            <a:pPr marL="177800" indent="-177800" eaLnBrk="1" hangingPunct="1">
              <a:buClr>
                <a:schemeClr val="tx2"/>
              </a:buClr>
              <a:buFont typeface="Wingdings" pitchFamily="2" charset="2"/>
              <a:buChar char="§"/>
            </a:pPr>
            <a:r>
              <a:rPr lang="en-US" dirty="0" smtClean="0"/>
              <a:t>The topological relations relate only to the face selected.</a:t>
            </a:r>
          </a:p>
          <a:p>
            <a:pPr marL="177800" indent="-177800" eaLnBrk="1" hangingPunct="1">
              <a:buClr>
                <a:schemeClr val="tx2"/>
              </a:buClr>
              <a:buFont typeface="Wingdings" pitchFamily="2" charset="2"/>
              <a:buChar char="§"/>
            </a:pPr>
            <a:r>
              <a:rPr lang="en-US" dirty="0" smtClean="0"/>
              <a:t>The topological relations listed in the Select Manager menu are determined by the type of face selected (planar, non-planar, cylindrical, partial cylindrical).</a:t>
            </a:r>
          </a:p>
          <a:p>
            <a:pPr marL="177800" indent="-177800" eaLnBrk="1" hangingPunct="1">
              <a:buClr>
                <a:schemeClr val="tx2"/>
              </a:buClr>
              <a:buFont typeface="Wingdings" pitchFamily="2" charset="2"/>
              <a:buChar char="§"/>
            </a:pPr>
            <a:r>
              <a:rPr lang="en-US" dirty="0" smtClean="0"/>
              <a:t>You can also switch to a Selection Manager mode. On the Home tab, in the Select group, in the Select drop list, choose the Select Manager Mode command      .</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pic>
        <p:nvPicPr>
          <p:cNvPr id="12290" name="Picture 2" descr="C:\V103\selfPaced\se103\english\graphic_library\select_manager_mode.jpg"/>
          <p:cNvPicPr>
            <a:picLocks noChangeAspect="1" noChangeArrowheads="1"/>
          </p:cNvPicPr>
          <p:nvPr/>
        </p:nvPicPr>
        <p:blipFill>
          <a:blip r:embed="rId3" cstate="print"/>
          <a:srcRect/>
          <a:stretch>
            <a:fillRect/>
          </a:stretch>
        </p:blipFill>
        <p:spPr bwMode="auto">
          <a:xfrm>
            <a:off x="2667000" y="3733800"/>
            <a:ext cx="254000" cy="2540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752600"/>
          </a:xfrm>
        </p:spPr>
        <p:txBody>
          <a:bodyPr/>
          <a:lstStyle/>
          <a:p>
            <a:pPr marL="177800" indent="-177800" eaLnBrk="1" hangingPunct="1">
              <a:buClr>
                <a:schemeClr val="tx2"/>
              </a:buClr>
              <a:buFont typeface="Wingdings" pitchFamily="2" charset="2"/>
              <a:buChar char="§"/>
            </a:pPr>
            <a:r>
              <a:rPr lang="en-US" dirty="0" smtClean="0"/>
              <a:t>You can also start the Select Manager mode by pressing </a:t>
            </a:r>
            <a:r>
              <a:rPr lang="en-US" b="1" dirty="0" smtClean="0"/>
              <a:t>Shift + Spacebar</a:t>
            </a:r>
            <a:r>
              <a:rPr lang="en-US" dirty="0" smtClean="0"/>
              <a:t>. </a:t>
            </a:r>
          </a:p>
          <a:p>
            <a:pPr marL="177800" indent="-177800" eaLnBrk="1" hangingPunct="1">
              <a:buClr>
                <a:schemeClr val="tx2"/>
              </a:buClr>
              <a:buFont typeface="Wingdings" pitchFamily="2" charset="2"/>
              <a:buChar char="§"/>
            </a:pPr>
            <a:r>
              <a:rPr lang="en-US" dirty="0" smtClean="0"/>
              <a:t>When in this mode Select Manager is active. </a:t>
            </a:r>
          </a:p>
          <a:p>
            <a:pPr marL="177800" indent="-177800" eaLnBrk="1" hangingPunct="1">
              <a:buClr>
                <a:schemeClr val="tx2"/>
              </a:buClr>
              <a:buFont typeface="Wingdings" pitchFamily="2" charset="2"/>
              <a:buChar char="§"/>
            </a:pPr>
            <a:r>
              <a:rPr lang="en-US" dirty="0" smtClean="0"/>
              <a:t>Click on a face in the select set to display the select manager.</a:t>
            </a:r>
          </a:p>
          <a:p>
            <a:pPr marL="177800" indent="-177800" eaLnBrk="1" hangingPunct="1">
              <a:buClr>
                <a:schemeClr val="tx2"/>
              </a:buClr>
              <a:buFont typeface="Wingdings" pitchFamily="2" charset="2"/>
              <a:buChar char="§"/>
            </a:pPr>
            <a:r>
              <a:rPr lang="en-US" dirty="0" smtClean="0"/>
              <a:t>To end the Select Manager mode, press the </a:t>
            </a:r>
            <a:r>
              <a:rPr lang="en-US" b="1" dirty="0" smtClean="0"/>
              <a:t>Spacebar</a:t>
            </a:r>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Selection manager options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 tool menu</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Using the Selection Manager</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Modifying a part by moving select sets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Selection manager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3352800"/>
          </a:xfrm>
        </p:spPr>
        <p:txBody>
          <a:bodyPr/>
          <a:lstStyle/>
          <a:p>
            <a:pPr marL="177800" indent="-177800" eaLnBrk="1" hangingPunct="1">
              <a:buClr>
                <a:schemeClr val="tx2"/>
              </a:buClr>
              <a:buFont typeface="Wingdings" pitchFamily="2" charset="2"/>
              <a:buChar char="§"/>
            </a:pPr>
            <a:r>
              <a:rPr lang="en-US" dirty="0" smtClean="0"/>
              <a:t>You can control the results of the Move command with options that control the interaction of the select set and the rest of the model.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By setting these options, the resultant transformation can be altered within the command.</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options are Connected faces, Copy, Detach, and Precedence.</a:t>
            </a:r>
          </a:p>
        </p:txBody>
      </p:sp>
      <p:sp>
        <p:nvSpPr>
          <p:cNvPr id="4099" name="Title 1"/>
          <p:cNvSpPr>
            <a:spLocks noGrp="1"/>
          </p:cNvSpPr>
          <p:nvPr>
            <p:ph type="title"/>
          </p:nvPr>
        </p:nvSpPr>
        <p:spPr>
          <a:xfrm>
            <a:off x="432391" y="363279"/>
            <a:ext cx="6216650" cy="808038"/>
          </a:xfrm>
        </p:spPr>
        <p:txBody>
          <a:bodyPr/>
          <a:lstStyle/>
          <a:p>
            <a:pPr eaLnBrk="1" hangingPunct="1"/>
            <a:r>
              <a:rPr lang="en-US" sz="3200" i="1" dirty="0" smtClean="0"/>
              <a:t>Command bar options for</a:t>
            </a:r>
            <a:br>
              <a:rPr lang="en-US" sz="3200" i="1" dirty="0" smtClean="0"/>
            </a:br>
            <a:r>
              <a:rPr lang="en-US" sz="3200" i="1" dirty="0" smtClean="0"/>
              <a:t>moving faces</a:t>
            </a:r>
          </a:p>
        </p:txBody>
      </p:sp>
      <p:pic>
        <p:nvPicPr>
          <p:cNvPr id="13315" name="Picture 3" descr="C:\V103\selfPaced\se103\english\docs\graphics\bj\dm_moveRotate\options.jpg"/>
          <p:cNvPicPr>
            <a:picLocks noChangeAspect="1" noChangeArrowheads="1"/>
          </p:cNvPicPr>
          <p:nvPr/>
        </p:nvPicPr>
        <p:blipFill>
          <a:blip r:embed="rId3" cstate="print"/>
          <a:stretch>
            <a:fillRect/>
          </a:stretch>
        </p:blipFill>
        <p:spPr bwMode="auto">
          <a:xfrm>
            <a:off x="3048000" y="4267200"/>
            <a:ext cx="2228850" cy="381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Automatic plane locking</a:t>
            </a:r>
            <a:br>
              <a:rPr lang="en-US" dirty="0" smtClean="0"/>
            </a:br>
            <a:endParaRPr lang="en-US" dirty="0" smtClean="0"/>
          </a:p>
          <a:p>
            <a:pPr marL="177800" indent="-177800" eaLnBrk="1" hangingPunct="1">
              <a:buClr>
                <a:schemeClr val="tx2"/>
              </a:buClr>
              <a:buFont typeface="Wingdings" pitchFamily="2" charset="2"/>
              <a:buChar char="§"/>
            </a:pPr>
            <a:r>
              <a:rPr lang="en-US" dirty="0" smtClean="0"/>
              <a:t>Manual plane locking</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Using the lock icon        to lock or unlock a sketch plane</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the </a:t>
            </a:r>
            <a:r>
              <a:rPr lang="en-US" b="1" dirty="0" smtClean="0"/>
              <a:t>F3</a:t>
            </a:r>
            <a:r>
              <a:rPr lang="en-US" dirty="0" smtClean="0"/>
              <a:t> function key to lock a plane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Locking the sketch plane</a:t>
            </a:r>
            <a:endParaRPr lang="en-US" sz="2800" i="1" dirty="0" smtClean="0"/>
          </a:p>
        </p:txBody>
      </p:sp>
      <p:pic>
        <p:nvPicPr>
          <p:cNvPr id="2050" name="Picture 2" descr="C:\P4\XPS\products\solidedge\se103\english\courseware\docs\graphics\bj\sketching\unlock_handle.gif"/>
          <p:cNvPicPr>
            <a:picLocks noChangeAspect="1" noChangeArrowheads="1"/>
          </p:cNvPicPr>
          <p:nvPr/>
        </p:nvPicPr>
        <p:blipFill>
          <a:blip r:embed="rId3" cstate="print"/>
          <a:srcRect/>
          <a:stretch>
            <a:fillRect/>
          </a:stretch>
        </p:blipFill>
        <p:spPr bwMode="auto">
          <a:xfrm>
            <a:off x="2971800" y="2819400"/>
            <a:ext cx="323850" cy="295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indent="-3175"/>
            <a:r>
              <a:rPr lang="en-US" dirty="0" smtClean="0"/>
              <a:t>Extend/Trim</a:t>
            </a:r>
          </a:p>
          <a:p>
            <a:pPr indent="-3175"/>
            <a:r>
              <a:rPr lang="en-US" dirty="0" smtClean="0"/>
              <a:t>Default option. Selected face moves by extending and trimming the adjacent faces.</a:t>
            </a:r>
          </a:p>
          <a:p>
            <a:pPr indent="-3175"/>
            <a:r>
              <a:rPr lang="en-US" dirty="0" smtClean="0"/>
              <a:t>Tip </a:t>
            </a:r>
          </a:p>
          <a:p>
            <a:pPr indent="-3175"/>
            <a:r>
              <a:rPr lang="en-US" dirty="0" smtClean="0"/>
              <a:t>Selected face is rigid. Adjacent faces change to meet the movement of the rigid selected face.</a:t>
            </a:r>
          </a:p>
          <a:p>
            <a:pPr indent="-3175"/>
            <a:r>
              <a:rPr lang="en-US" dirty="0" smtClean="0"/>
              <a:t>Lift </a:t>
            </a:r>
          </a:p>
          <a:p>
            <a:pPr indent="-3175"/>
            <a:r>
              <a:rPr lang="en-US" dirty="0" smtClean="0"/>
              <a:t>Selected face is rigid. Adjacent connected faces are not affected. The selected face moves in a direction normal to the face to either add or remove material.</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Connected face options</a:t>
            </a:r>
          </a:p>
        </p:txBody>
      </p:sp>
      <p:pic>
        <p:nvPicPr>
          <p:cNvPr id="14338" name="Picture 2" descr="C:\V103\selfPaced\se103\english\docs\graphics\bj\dm_moveRotate\quickbar_solve.jpg"/>
          <p:cNvPicPr>
            <a:picLocks noChangeAspect="1" noChangeArrowheads="1"/>
          </p:cNvPicPr>
          <p:nvPr/>
        </p:nvPicPr>
        <p:blipFill>
          <a:blip r:embed="rId3" cstate="print"/>
          <a:srcRect/>
          <a:stretch>
            <a:fillRect/>
          </a:stretch>
        </p:blipFill>
        <p:spPr bwMode="auto">
          <a:xfrm>
            <a:off x="1447800" y="1447800"/>
            <a:ext cx="2257425" cy="1304925"/>
          </a:xfrm>
          <a:prstGeom prst="rect">
            <a:avLst/>
          </a:prstGeom>
          <a:noFill/>
          <a:ln>
            <a:solidFill>
              <a:schemeClr val="accent4"/>
            </a:solidFill>
          </a:ln>
        </p:spPr>
      </p:pic>
      <p:pic>
        <p:nvPicPr>
          <p:cNvPr id="14339" name="Picture 3" descr="C:\V103\selfPaced\se103\english\docs\graphics\bj\dm_moveRotate\tip.gif"/>
          <p:cNvPicPr>
            <a:picLocks noChangeAspect="1" noChangeArrowheads="1"/>
          </p:cNvPicPr>
          <p:nvPr/>
        </p:nvPicPr>
        <p:blipFill>
          <a:blip r:embed="rId4" cstate="print"/>
          <a:srcRect/>
          <a:stretch>
            <a:fillRect/>
          </a:stretch>
        </p:blipFill>
        <p:spPr bwMode="auto">
          <a:xfrm>
            <a:off x="517451" y="4081130"/>
            <a:ext cx="257175" cy="209550"/>
          </a:xfrm>
          <a:prstGeom prst="rect">
            <a:avLst/>
          </a:prstGeom>
          <a:noFill/>
          <a:ln>
            <a:solidFill>
              <a:schemeClr val="accent4"/>
            </a:solidFill>
          </a:ln>
        </p:spPr>
      </p:pic>
      <p:pic>
        <p:nvPicPr>
          <p:cNvPr id="14340" name="Picture 4" descr="C:\V103\selfPaced\se103\english\docs\graphics\bj\dm_moveRotate\extend_trim.gif"/>
          <p:cNvPicPr>
            <a:picLocks noChangeAspect="1" noChangeArrowheads="1"/>
          </p:cNvPicPr>
          <p:nvPr/>
        </p:nvPicPr>
        <p:blipFill>
          <a:blip r:embed="rId5" cstate="print"/>
          <a:srcRect/>
          <a:stretch>
            <a:fillRect/>
          </a:stretch>
        </p:blipFill>
        <p:spPr bwMode="auto">
          <a:xfrm>
            <a:off x="538716" y="3166730"/>
            <a:ext cx="247650" cy="209550"/>
          </a:xfrm>
          <a:prstGeom prst="rect">
            <a:avLst/>
          </a:prstGeom>
          <a:noFill/>
          <a:ln>
            <a:solidFill>
              <a:schemeClr val="accent4"/>
            </a:solidFill>
          </a:ln>
        </p:spPr>
      </p:pic>
      <p:pic>
        <p:nvPicPr>
          <p:cNvPr id="14341" name="Picture 5" descr="C:\V103\selfPaced\se103\english\docs\graphics\bj\dm_moveRotate\lift.gif"/>
          <p:cNvPicPr>
            <a:picLocks noChangeAspect="1" noChangeArrowheads="1"/>
          </p:cNvPicPr>
          <p:nvPr/>
        </p:nvPicPr>
        <p:blipFill>
          <a:blip r:embed="rId6" cstate="print"/>
          <a:srcRect/>
          <a:stretch>
            <a:fillRect/>
          </a:stretch>
        </p:blipFill>
        <p:spPr bwMode="auto">
          <a:xfrm>
            <a:off x="540488" y="4993758"/>
            <a:ext cx="247650" cy="2095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a:t>
            </a:r>
            <a:r>
              <a:rPr lang="en-US" b="1" dirty="0" smtClean="0"/>
              <a:t>copy</a:t>
            </a:r>
            <a:r>
              <a:rPr lang="en-US" dirty="0" smtClean="0"/>
              <a:t> option creates a copy of the faces in the select set.</a:t>
            </a:r>
          </a:p>
          <a:p>
            <a:pPr marL="177800" indent="-177800" eaLnBrk="1" hangingPunct="1">
              <a:buClr>
                <a:schemeClr val="tx2"/>
              </a:buClr>
              <a:buFont typeface="Wingdings" pitchFamily="2" charset="2"/>
              <a:buChar char="§"/>
            </a:pPr>
            <a:r>
              <a:rPr lang="en-US" dirty="0" smtClean="0"/>
              <a:t>The faces are collected into a face set feature.</a:t>
            </a:r>
          </a:p>
          <a:p>
            <a:pPr marL="177800" indent="-177800" eaLnBrk="1" hangingPunct="1">
              <a:buClr>
                <a:schemeClr val="tx2"/>
              </a:buClr>
              <a:buFont typeface="Wingdings" pitchFamily="2" charset="2"/>
              <a:buChar char="§"/>
            </a:pPr>
            <a:r>
              <a:rPr lang="en-US" dirty="0" smtClean="0"/>
              <a:t>The face set feature can be moved or rotated.</a:t>
            </a:r>
          </a:p>
          <a:p>
            <a:pPr marL="177800" indent="-177800" eaLnBrk="1" hangingPunct="1">
              <a:buClr>
                <a:schemeClr val="tx2"/>
              </a:buClr>
              <a:buFont typeface="Wingdings" pitchFamily="2" charset="2"/>
              <a:buChar char="§"/>
            </a:pPr>
            <a:r>
              <a:rPr lang="en-US" dirty="0" smtClean="0"/>
              <a:t>This option is similar to a </a:t>
            </a:r>
            <a:r>
              <a:rPr lang="en-US" i="1" dirty="0" smtClean="0"/>
              <a:t>copy and paste</a:t>
            </a:r>
            <a:r>
              <a:rPr lang="en-US" dirty="0" smtClean="0"/>
              <a:t> operation. </a:t>
            </a:r>
          </a:p>
          <a:p>
            <a:pPr marL="177800" indent="-177800" eaLnBrk="1" hangingPunct="1">
              <a:buClr>
                <a:schemeClr val="tx2"/>
              </a:buClr>
              <a:buFont typeface="Wingdings" pitchFamily="2" charset="2"/>
              <a:buChar char="§"/>
            </a:pPr>
            <a:r>
              <a:rPr lang="en-US" dirty="0" smtClean="0"/>
              <a:t>The original selected faces are unchanged.</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Copying and attaching a feature (method 1)</a:t>
            </a:r>
          </a:p>
          <a:p>
            <a:pPr marL="177800" indent="-177800" eaLnBrk="1" hangingPunct="1">
              <a:buClr>
                <a:schemeClr val="tx2"/>
              </a:buClr>
              <a:buFont typeface="Wingdings" pitchFamily="2" charset="2"/>
              <a:buChar char="§"/>
            </a:pPr>
            <a:r>
              <a:rPr lang="en-US" dirty="0" smtClean="0"/>
              <a:t>Activity: Copying and attaching a feature (method 2)</a:t>
            </a:r>
          </a:p>
          <a:p>
            <a:pPr marL="177800" indent="-177800" eaLnBrk="1" hangingPunct="1">
              <a:buClr>
                <a:schemeClr val="tx2"/>
              </a:buClr>
              <a:buFont typeface="Wingdings" pitchFamily="2" charset="2"/>
              <a:buChar char="§"/>
            </a:pPr>
            <a:r>
              <a:rPr lang="en-US" dirty="0" smtClean="0"/>
              <a:t>Activity: Copying, rotating, and attaching a feature to a new location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Copy</a:t>
            </a:r>
            <a:endParaRPr lang="en-US" sz="2800" i="1" dirty="0" smtClean="0"/>
          </a:p>
        </p:txBody>
      </p:sp>
      <p:pic>
        <p:nvPicPr>
          <p:cNvPr id="15362" name="Picture 2" descr="C:\V103\selfPaced\se103\english\docs\graphics\bj\dm_moveRotate\quickbar_copy.jpg"/>
          <p:cNvPicPr>
            <a:picLocks noChangeAspect="1" noChangeArrowheads="1"/>
          </p:cNvPicPr>
          <p:nvPr/>
        </p:nvPicPr>
        <p:blipFill>
          <a:blip r:embed="rId3" cstate="print"/>
          <a:srcRect/>
          <a:stretch>
            <a:fillRect/>
          </a:stretch>
        </p:blipFill>
        <p:spPr bwMode="auto">
          <a:xfrm>
            <a:off x="762000" y="1676400"/>
            <a:ext cx="2305050" cy="5715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a:t>
            </a:r>
            <a:r>
              <a:rPr lang="en-US" b="1" dirty="0" smtClean="0"/>
              <a:t>detach</a:t>
            </a:r>
            <a:r>
              <a:rPr lang="en-US" dirty="0" smtClean="0"/>
              <a:t> option removes the select set from the part body.</a:t>
            </a:r>
          </a:p>
          <a:p>
            <a:pPr marL="177800" indent="-177800" eaLnBrk="1" hangingPunct="1">
              <a:buClr>
                <a:schemeClr val="tx2"/>
              </a:buClr>
              <a:buFont typeface="Wingdings" pitchFamily="2" charset="2"/>
              <a:buChar char="§"/>
            </a:pPr>
            <a:r>
              <a:rPr lang="en-US" dirty="0" smtClean="0"/>
              <a:t>The removed select set can be moved or rotated.</a:t>
            </a:r>
          </a:p>
          <a:p>
            <a:pPr marL="177800" indent="-177800" eaLnBrk="1" hangingPunct="1">
              <a:buClr>
                <a:schemeClr val="tx2"/>
              </a:buClr>
              <a:buFont typeface="Wingdings" pitchFamily="2" charset="2"/>
              <a:buChar char="§"/>
            </a:pPr>
            <a:r>
              <a:rPr lang="en-US" dirty="0" smtClean="0"/>
              <a:t>This option is similar to a </a:t>
            </a:r>
            <a:r>
              <a:rPr lang="en-US" i="1" dirty="0" smtClean="0"/>
              <a:t>cut and paste</a:t>
            </a:r>
            <a:r>
              <a:rPr lang="en-US" dirty="0" smtClean="0"/>
              <a:t> operation.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Detaching and attaching a feature</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Detach</a:t>
            </a:r>
            <a:endParaRPr lang="en-US" sz="2800" i="1" dirty="0" smtClean="0"/>
          </a:p>
        </p:txBody>
      </p:sp>
      <p:pic>
        <p:nvPicPr>
          <p:cNvPr id="16386" name="Picture 2" descr="C:\V103\selfPaced\se103\english\docs\graphics\bj\dm_moveRotate\quickbar_detach.jpg"/>
          <p:cNvPicPr>
            <a:picLocks noChangeAspect="1" noChangeArrowheads="1"/>
          </p:cNvPicPr>
          <p:nvPr/>
        </p:nvPicPr>
        <p:blipFill>
          <a:blip r:embed="rId3" cstate="print"/>
          <a:srcRect/>
          <a:stretch>
            <a:fillRect/>
          </a:stretch>
        </p:blipFill>
        <p:spPr bwMode="auto">
          <a:xfrm>
            <a:off x="838200" y="1600200"/>
            <a:ext cx="2247900" cy="6000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0" indent="0"/>
            <a:r>
              <a:rPr lang="en-US" dirty="0" smtClean="0"/>
              <a:t>The precedence option is used to set which face(s) have priority during a synchronous move operation.</a:t>
            </a:r>
          </a:p>
          <a:p>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Select Set Priority</a:t>
            </a:r>
            <a:br>
              <a:rPr lang="en-US" dirty="0" smtClean="0"/>
            </a:br>
            <a:r>
              <a:rPr lang="en-US" dirty="0" smtClean="0"/>
              <a:t>Selected and other moving faces have priority over non-moving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Model Priority</a:t>
            </a:r>
            <a:br>
              <a:rPr lang="en-US" dirty="0" smtClean="0"/>
            </a:br>
            <a:r>
              <a:rPr lang="en-US" dirty="0" smtClean="0"/>
              <a:t>Non-moving faces have priority over moving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Precedence</a:t>
            </a:r>
            <a:endParaRPr lang="en-US" sz="2800" i="1" dirty="0" smtClean="0"/>
          </a:p>
        </p:txBody>
      </p:sp>
      <p:pic>
        <p:nvPicPr>
          <p:cNvPr id="17410" name="Picture 2" descr="C:\V103\selfPaced\se103\english\docs\graphics\bj\dm_moveRotate\quickbar_precedence.jpg"/>
          <p:cNvPicPr>
            <a:picLocks noChangeAspect="1" noChangeArrowheads="1"/>
          </p:cNvPicPr>
          <p:nvPr/>
        </p:nvPicPr>
        <p:blipFill>
          <a:blip r:embed="rId3" cstate="print"/>
          <a:srcRect/>
          <a:stretch>
            <a:fillRect/>
          </a:stretch>
        </p:blipFill>
        <p:spPr bwMode="auto">
          <a:xfrm>
            <a:off x="609600" y="1524000"/>
            <a:ext cx="2228850" cy="542925"/>
          </a:xfrm>
          <a:prstGeom prst="rect">
            <a:avLst/>
          </a:prstGeom>
          <a:noFill/>
          <a:ln>
            <a:solidFill>
              <a:schemeClr val="accent4"/>
            </a:solidFill>
          </a:ln>
        </p:spPr>
      </p:pic>
      <p:pic>
        <p:nvPicPr>
          <p:cNvPr id="17411" name="Picture 3" descr="C:\V103\selfPaced\se103\english\docs\graphics\bj\dm_moveRotate\precedence_options.jpg"/>
          <p:cNvPicPr>
            <a:picLocks noChangeAspect="1" noChangeArrowheads="1"/>
          </p:cNvPicPr>
          <p:nvPr/>
        </p:nvPicPr>
        <p:blipFill>
          <a:blip r:embed="rId4" cstate="print"/>
          <a:srcRect/>
          <a:stretch>
            <a:fillRect/>
          </a:stretch>
        </p:blipFill>
        <p:spPr bwMode="auto">
          <a:xfrm>
            <a:off x="685800" y="2971800"/>
            <a:ext cx="371475" cy="723900"/>
          </a:xfrm>
          <a:prstGeom prst="rect">
            <a:avLst/>
          </a:prstGeom>
          <a:noFill/>
          <a:ln>
            <a:solidFill>
              <a:schemeClr val="accent4"/>
            </a:solidFill>
          </a:ln>
        </p:spPr>
      </p:pic>
      <p:pic>
        <p:nvPicPr>
          <p:cNvPr id="17412" name="Picture 4" descr="C:\V103\selfPaced\se103\english\docs\graphics\bj\dm_moveRotate\select_set_priority.jpg"/>
          <p:cNvPicPr>
            <a:picLocks noChangeAspect="1" noChangeArrowheads="1"/>
          </p:cNvPicPr>
          <p:nvPr/>
        </p:nvPicPr>
        <p:blipFill>
          <a:blip r:embed="rId5" cstate="print"/>
          <a:srcRect/>
          <a:stretch>
            <a:fillRect/>
          </a:stretch>
        </p:blipFill>
        <p:spPr bwMode="auto">
          <a:xfrm>
            <a:off x="2922182" y="4061637"/>
            <a:ext cx="238125" cy="209550"/>
          </a:xfrm>
          <a:prstGeom prst="rect">
            <a:avLst/>
          </a:prstGeom>
          <a:noFill/>
          <a:ln>
            <a:solidFill>
              <a:schemeClr val="accent4"/>
            </a:solidFill>
          </a:ln>
        </p:spPr>
      </p:pic>
      <p:pic>
        <p:nvPicPr>
          <p:cNvPr id="17413" name="Picture 5" descr="C:\V103\selfPaced\se103\english\docs\graphics\bj\dm_moveRotate\model_priority.jpg"/>
          <p:cNvPicPr>
            <a:picLocks noChangeAspect="1" noChangeArrowheads="1"/>
          </p:cNvPicPr>
          <p:nvPr/>
        </p:nvPicPr>
        <p:blipFill>
          <a:blip r:embed="rId6" cstate="print"/>
          <a:srcRect/>
          <a:stretch>
            <a:fillRect/>
          </a:stretch>
        </p:blipFill>
        <p:spPr bwMode="auto">
          <a:xfrm>
            <a:off x="2443716" y="4984898"/>
            <a:ext cx="238125" cy="2286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7938" eaLnBrk="1" hangingPunct="1">
              <a:buClr>
                <a:schemeClr val="tx2"/>
              </a:buClr>
            </a:pPr>
            <a:r>
              <a:rPr lang="en-US" dirty="0" smtClean="0"/>
              <a:t>You use the Live Section command to create a 2D cross-section on a plane through a 3D part. For example, you can select one of the principal planes on the base coordinate system as the plane for a live section.</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Sections</a:t>
            </a:r>
          </a:p>
        </p:txBody>
      </p:sp>
      <p:pic>
        <p:nvPicPr>
          <p:cNvPr id="18434" name="Picture 2" descr="C:\V103\selfPaced\se103\english\graphic_library\bj\livesection1.gif"/>
          <p:cNvPicPr>
            <a:picLocks noChangeAspect="1" noChangeArrowheads="1"/>
          </p:cNvPicPr>
          <p:nvPr/>
        </p:nvPicPr>
        <p:blipFill>
          <a:blip r:embed="rId3" cstate="print"/>
          <a:srcRect/>
          <a:stretch>
            <a:fillRect/>
          </a:stretch>
        </p:blipFill>
        <p:spPr bwMode="auto">
          <a:xfrm>
            <a:off x="2667000" y="3048000"/>
            <a:ext cx="3495675" cy="21907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Creating live sections</a:t>
            </a:r>
          </a:p>
          <a:p>
            <a:pPr marL="177800" indent="-177800" eaLnBrk="1" hangingPunct="1">
              <a:buClr>
                <a:schemeClr val="tx2"/>
              </a:buClr>
              <a:buFont typeface="Wingdings" pitchFamily="2" charset="2"/>
              <a:buChar char="§"/>
            </a:pPr>
            <a:r>
              <a:rPr lang="en-US" dirty="0" smtClean="0"/>
              <a:t>Editing live sections</a:t>
            </a:r>
          </a:p>
          <a:p>
            <a:pPr marL="177800" indent="-177800" eaLnBrk="1" hangingPunct="1">
              <a:buClr>
                <a:schemeClr val="tx2"/>
              </a:buClr>
              <a:buFont typeface="Wingdings" pitchFamily="2" charset="2"/>
              <a:buChar char="§"/>
            </a:pPr>
            <a:r>
              <a:rPr lang="en-US" dirty="0" smtClean="0"/>
              <a:t>Editing 2D elements in a live section to modify the 3D model</a:t>
            </a:r>
          </a:p>
          <a:p>
            <a:pPr marL="177800" indent="-177800" eaLnBrk="1" hangingPunct="1">
              <a:buClr>
                <a:schemeClr val="tx2"/>
              </a:buClr>
              <a:buFont typeface="Wingdings" pitchFamily="2" charset="2"/>
              <a:buChar char="§"/>
            </a:pPr>
            <a:r>
              <a:rPr lang="en-US" dirty="0" smtClean="0"/>
              <a:t>Editing the entire live section</a:t>
            </a:r>
          </a:p>
          <a:p>
            <a:pPr marL="177800" indent="-177800" eaLnBrk="1" hangingPunct="1">
              <a:buClr>
                <a:schemeClr val="tx2"/>
              </a:buClr>
              <a:buFont typeface="Wingdings" pitchFamily="2" charset="2"/>
              <a:buChar char="§"/>
            </a:pPr>
            <a:r>
              <a:rPr lang="en-US" dirty="0" smtClean="0"/>
              <a:t>Displaying live sections</a:t>
            </a:r>
          </a:p>
          <a:p>
            <a:pPr marL="177800" indent="-177800" eaLnBrk="1" hangingPunct="1">
              <a:buClr>
                <a:schemeClr val="tx2"/>
              </a:buClr>
              <a:buFont typeface="Wingdings" pitchFamily="2" charset="2"/>
              <a:buChar char="§"/>
            </a:pPr>
            <a:r>
              <a:rPr lang="en-US" dirty="0" smtClean="0"/>
              <a:t>Model editing and live section update</a:t>
            </a:r>
          </a:p>
          <a:p>
            <a:pPr marL="177800" indent="-177800" eaLnBrk="1" hangingPunct="1">
              <a:buClr>
                <a:schemeClr val="tx2"/>
              </a:buClr>
              <a:buFont typeface="Wingdings" pitchFamily="2" charset="2"/>
              <a:buChar char="§"/>
            </a:pPr>
            <a:r>
              <a:rPr lang="en-US" dirty="0" smtClean="0"/>
              <a:t>Live sections in an assembly</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Live Section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Sections</a:t>
            </a:r>
            <a:endParaRPr lang="en-US" sz="2800" i="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Working with face relationships</a:t>
            </a:r>
            <a:endParaRPr lang="en-US" b="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2819400"/>
          </a:xfrm>
        </p:spPr>
        <p:txBody>
          <a:bodyPr/>
          <a:lstStyle/>
          <a:p>
            <a:pPr marL="0" indent="233363" eaLnBrk="1" hangingPunct="1">
              <a:buClr>
                <a:schemeClr val="tx2"/>
              </a:buClr>
            </a:pPr>
            <a:r>
              <a:rPr lang="en-US" dirty="0" smtClean="0"/>
              <a:t>When modeling synchronous features, you have control over the solve behavior of a model or an assembly during face editing. The control is achieved through relationships between faces. Face relationships are inherited from sketch elements used to create the faces of a body feature. Face relationships are also applied using the Face Relate commands. Relationships applied with the Face Relate commands are temporary by default. If a relationship is to be permanent, the user can set the applied relationship to a Persist state. The Persist must be applied during the command.</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Face relationships overview</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Relationships are assigned to faces. During a face move, Live Rules considers found relationships, persistent relationships and locked dimensions in the model. Live Rules allows you to control any or all of these during the operation. Found relationships are applied based on the geometric state of the model when the edit is being performed and on the Live Rules settings. Live Rules settings allow you to control what you want to look for.</a:t>
            </a:r>
            <a:endParaRPr lang="en-US" dirty="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Face relationships overview</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Use the relationship commands in the Face Relate Group (1) to apply face relationships to selected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The relationship commands define how faces are related to each other.</a:t>
            </a:r>
          </a:p>
          <a:p>
            <a:pPr marL="177800" indent="-177800" eaLnBrk="1" hangingPunct="1">
              <a:buClr>
                <a:schemeClr val="tx2"/>
              </a:buClr>
              <a:buFont typeface="Wingdings" pitchFamily="2" charset="2"/>
              <a:buChar char="§"/>
            </a:pPr>
            <a:r>
              <a:rPr lang="en-US" dirty="0" smtClean="0"/>
              <a:t>You select a face to relate (seed face) and then select a face to relate to (target face).</a:t>
            </a:r>
          </a:p>
          <a:p>
            <a:pPr marL="177800" indent="-177800" eaLnBrk="1" hangingPunct="1">
              <a:buClr>
                <a:schemeClr val="tx2"/>
              </a:buClr>
              <a:buFont typeface="Wingdings" pitchFamily="2" charset="2"/>
              <a:buChar char="§"/>
            </a:pPr>
            <a:r>
              <a:rPr lang="en-US" dirty="0" smtClean="0"/>
              <a:t>The relationship is temporary by default. However, the relationship can be set to permanent (persist).</a:t>
            </a:r>
          </a:p>
          <a:p>
            <a:pPr marL="177800" indent="-177800" eaLnBrk="1" hangingPunct="1">
              <a:buClr>
                <a:schemeClr val="tx2"/>
              </a:buClr>
              <a:buFont typeface="Wingdings" pitchFamily="2" charset="2"/>
              <a:buChar char="§"/>
            </a:pPr>
            <a:r>
              <a:rPr lang="en-US" dirty="0" smtClean="0"/>
              <a:t>Default and persisted relationships detected can be ignored by the system during a solve of a geometric change.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Creating face relationships</a:t>
            </a:r>
            <a:endParaRPr lang="en-US" sz="2800" i="1" dirty="0" smtClean="0"/>
          </a:p>
        </p:txBody>
      </p:sp>
      <p:pic>
        <p:nvPicPr>
          <p:cNvPr id="1026" name="Picture 2"/>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762000" y="2286000"/>
            <a:ext cx="1600200" cy="1443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Lock to a face or plane to draw sketch</a:t>
            </a:r>
            <a:br>
              <a:rPr lang="en-US" dirty="0" smtClean="0"/>
            </a:br>
            <a:endParaRPr lang="en-US" dirty="0" smtClean="0"/>
          </a:p>
          <a:p>
            <a:pPr marL="177800" indent="-177800" eaLnBrk="1" hangingPunct="1">
              <a:buClr>
                <a:schemeClr val="tx2"/>
              </a:buClr>
              <a:buFont typeface="Wingdings" pitchFamily="2" charset="2"/>
              <a:buChar char="§"/>
            </a:pPr>
            <a:r>
              <a:rPr lang="en-US" dirty="0" smtClean="0"/>
              <a:t>Alignment lines</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a grid</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075" name="Picture 3" descr="C:\P4\XPS\products\solidedge\se103\english\courseware\docs\graphics\bj\sketching\activity_sketch_part102.gif"/>
          <p:cNvPicPr>
            <a:picLocks noChangeAspect="1" noChangeArrowheads="1"/>
          </p:cNvPicPr>
          <p:nvPr/>
        </p:nvPicPr>
        <p:blipFill>
          <a:blip r:embed="rId3" cstate="print"/>
          <a:srcRect/>
          <a:stretch>
            <a:fillRect/>
          </a:stretch>
        </p:blipFill>
        <p:spPr bwMode="auto">
          <a:xfrm>
            <a:off x="5105400" y="2286000"/>
            <a:ext cx="2590800" cy="2124075"/>
          </a:xfrm>
          <a:prstGeom prst="rect">
            <a:avLst/>
          </a:prstGeom>
          <a:noFill/>
          <a:ln>
            <a:solidFill>
              <a:srgbClr val="000000"/>
            </a:solidFill>
          </a:ln>
        </p:spPr>
      </p:pic>
      <p:pic>
        <p:nvPicPr>
          <p:cNvPr id="3077" name="Picture 5" descr="C:\P4\XPS\products\solidedge\se103\english\graphic_library\bj\sketchgrid1.gif"/>
          <p:cNvPicPr>
            <a:picLocks noChangeAspect="1" noChangeArrowheads="1"/>
          </p:cNvPicPr>
          <p:nvPr/>
        </p:nvPicPr>
        <p:blipFill>
          <a:blip r:embed="rId4" cstate="print"/>
          <a:srcRect/>
          <a:stretch>
            <a:fillRect/>
          </a:stretch>
        </p:blipFill>
        <p:spPr bwMode="auto">
          <a:xfrm>
            <a:off x="1295400" y="3810000"/>
            <a:ext cx="2533650" cy="21336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04800"/>
            <a:ext cx="6553200" cy="808038"/>
          </a:xfrm>
        </p:spPr>
        <p:txBody>
          <a:bodyPr/>
          <a:lstStyle/>
          <a:p>
            <a:pPr eaLnBrk="1" hangingPunct="1"/>
            <a:r>
              <a:rPr lang="en-US" sz="3200" i="1" dirty="0" smtClean="0"/>
              <a:t>Relationship commands options</a:t>
            </a:r>
          </a:p>
        </p:txBody>
      </p:sp>
      <p:pic>
        <p:nvPicPr>
          <p:cNvPr id="2" name="Picture 2"/>
          <p:cNvPicPr>
            <a:picLocks noChangeAspect="1" noChangeArrowheads="1"/>
          </p:cNvPicPr>
          <p:nvPr/>
        </p:nvPicPr>
        <p:blipFill>
          <a:blip r:embed="rId3" cstate="print">
            <a:clrChange>
              <a:clrFrom>
                <a:srgbClr val="400040"/>
              </a:clrFrom>
              <a:clrTo>
                <a:srgbClr val="400040">
                  <a:alpha val="0"/>
                </a:srgbClr>
              </a:clrTo>
            </a:clrChange>
          </a:blip>
          <a:srcRect/>
          <a:stretch>
            <a:fillRect/>
          </a:stretch>
        </p:blipFill>
        <p:spPr bwMode="auto">
          <a:xfrm>
            <a:off x="1143000" y="2133600"/>
            <a:ext cx="4819650" cy="657225"/>
          </a:xfrm>
          <a:prstGeom prst="rect">
            <a:avLst/>
          </a:prstGeom>
          <a:noFill/>
          <a:ln w="9525">
            <a:noFill/>
            <a:miter lim="800000"/>
            <a:headEnd/>
            <a:tailEnd/>
          </a:ln>
        </p:spPr>
      </p:pic>
      <p:sp>
        <p:nvSpPr>
          <p:cNvPr id="7" name="Content Placeholder 2"/>
          <p:cNvSpPr>
            <a:spLocks noGrp="1"/>
          </p:cNvSpPr>
          <p:nvPr>
            <p:ph idx="1"/>
          </p:nvPr>
        </p:nvSpPr>
        <p:spPr>
          <a:xfrm>
            <a:off x="533400" y="1600200"/>
            <a:ext cx="8229600" cy="1371600"/>
          </a:xfrm>
        </p:spPr>
        <p:txBody>
          <a:bodyPr/>
          <a:lstStyle/>
          <a:p>
            <a:pPr marL="177800" indent="-177800" eaLnBrk="1" hangingPunct="1">
              <a:buClr>
                <a:schemeClr val="tx2"/>
              </a:buClr>
            </a:pPr>
            <a:r>
              <a:rPr lang="en-US" dirty="0" smtClean="0"/>
              <a:t>This example is the Coplanar Relationship command bar.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Understanding </a:t>
            </a:r>
            <a:r>
              <a:rPr lang="en-US" b="1" dirty="0" smtClean="0"/>
              <a:t>seed</a:t>
            </a:r>
            <a:r>
              <a:rPr lang="en-US" dirty="0" smtClean="0"/>
              <a:t> and </a:t>
            </a:r>
            <a:r>
              <a:rPr lang="en-US" b="1" dirty="0" smtClean="0"/>
              <a:t>target</a:t>
            </a:r>
            <a:r>
              <a:rPr lang="en-US" dirty="0" smtClean="0"/>
              <a:t> faces</a:t>
            </a:r>
          </a:p>
          <a:p>
            <a:endParaRPr lang="en-US" dirty="0" smtClean="0"/>
          </a:p>
          <a:p>
            <a:r>
              <a:rPr lang="en-US" b="1" dirty="0" smtClean="0"/>
              <a:t>Seed face</a:t>
            </a:r>
            <a:br>
              <a:rPr lang="en-US" b="1" dirty="0" smtClean="0"/>
            </a:br>
            <a:endParaRPr lang="en-US" b="1" dirty="0" smtClean="0"/>
          </a:p>
          <a:p>
            <a:pPr marL="177800" indent="-177800" eaLnBrk="1" hangingPunct="1">
              <a:buClr>
                <a:schemeClr val="tx2"/>
              </a:buClr>
              <a:buFont typeface="Wingdings" pitchFamily="2" charset="2"/>
              <a:buChar char="§"/>
            </a:pPr>
            <a:r>
              <a:rPr lang="en-US" dirty="0" smtClean="0"/>
              <a:t>The seed face refers to the initial face selected.</a:t>
            </a:r>
          </a:p>
          <a:p>
            <a:pPr marL="177800" indent="-177800" eaLnBrk="1" hangingPunct="1">
              <a:buClr>
                <a:schemeClr val="tx2"/>
              </a:buClr>
              <a:buFont typeface="Wingdings" pitchFamily="2" charset="2"/>
              <a:buChar char="§"/>
            </a:pPr>
            <a:r>
              <a:rPr lang="en-US" dirty="0" smtClean="0"/>
              <a:t>The seed face is the face to be related.</a:t>
            </a:r>
          </a:p>
          <a:p>
            <a:pPr marL="177800" indent="-177800" eaLnBrk="1" hangingPunct="1">
              <a:buClr>
                <a:schemeClr val="tx2"/>
              </a:buClr>
              <a:buFont typeface="Wingdings" pitchFamily="2" charset="2"/>
              <a:buChar char="§"/>
            </a:pPr>
            <a:r>
              <a:rPr lang="en-US" dirty="0" smtClean="0"/>
              <a:t>The seed face position changes.</a:t>
            </a:r>
          </a:p>
          <a:p>
            <a:pPr marL="177800" indent="-177800" eaLnBrk="1" hangingPunct="1">
              <a:buClr>
                <a:schemeClr val="tx2"/>
              </a:buClr>
              <a:buFont typeface="Wingdings" pitchFamily="2" charset="2"/>
              <a:buChar char="§"/>
            </a:pPr>
            <a:r>
              <a:rPr lang="en-US" dirty="0" smtClean="0"/>
              <a:t>The steering wheel locks onto the seed face.</a:t>
            </a:r>
          </a:p>
          <a:p>
            <a:pPr marL="177800" indent="-177800" eaLnBrk="1" hangingPunct="1">
              <a:buClr>
                <a:schemeClr val="tx2"/>
              </a:buClr>
              <a:buFont typeface="Wingdings" pitchFamily="2" charset="2"/>
              <a:buChar char="§"/>
            </a:pPr>
            <a:r>
              <a:rPr lang="en-US" dirty="0" smtClean="0"/>
              <a:t>More faces can be related simultaneously by adding the faces to a select set. The seed face definition remains.</a:t>
            </a:r>
          </a:p>
          <a:p>
            <a:pPr marL="177800" indent="-177800" eaLnBrk="1" hangingPunct="1">
              <a:buClr>
                <a:schemeClr val="tx2"/>
              </a:buClr>
            </a:pPr>
            <a:endParaRPr lang="en-US" dirty="0" smtClean="0"/>
          </a:p>
        </p:txBody>
      </p:sp>
      <p:sp>
        <p:nvSpPr>
          <p:cNvPr id="6" name="Title 1"/>
          <p:cNvSpPr>
            <a:spLocks noGrp="1"/>
          </p:cNvSpPr>
          <p:nvPr>
            <p:ph type="title"/>
          </p:nvPr>
        </p:nvSpPr>
        <p:spPr>
          <a:xfrm>
            <a:off x="457200" y="304800"/>
            <a:ext cx="6553200" cy="808038"/>
          </a:xfrm>
        </p:spPr>
        <p:txBody>
          <a:bodyPr/>
          <a:lstStyle/>
          <a:p>
            <a:pPr eaLnBrk="1" hangingPunct="1"/>
            <a:r>
              <a:rPr lang="en-US" sz="3200" i="1" dirty="0" smtClean="0"/>
              <a:t>Relationship commands options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r>
              <a:rPr lang="en-US" dirty="0" smtClean="0"/>
              <a:t>Understanding </a:t>
            </a:r>
            <a:r>
              <a:rPr lang="en-US" b="1" dirty="0" smtClean="0"/>
              <a:t>seed</a:t>
            </a:r>
            <a:r>
              <a:rPr lang="en-US" dirty="0" smtClean="0"/>
              <a:t> and </a:t>
            </a:r>
            <a:r>
              <a:rPr lang="en-US" b="1" dirty="0" smtClean="0"/>
              <a:t>target</a:t>
            </a:r>
            <a:r>
              <a:rPr lang="en-US" dirty="0" smtClean="0"/>
              <a:t> faces</a:t>
            </a:r>
          </a:p>
          <a:p>
            <a:endParaRPr lang="en-US" dirty="0" smtClean="0"/>
          </a:p>
          <a:p>
            <a:r>
              <a:rPr lang="en-US" b="1" dirty="0" smtClean="0"/>
              <a:t>Target face</a:t>
            </a:r>
            <a:br>
              <a:rPr lang="en-US" b="1" dirty="0" smtClean="0"/>
            </a:br>
            <a:endParaRPr lang="en-US" b="1" dirty="0" smtClean="0"/>
          </a:p>
          <a:p>
            <a:pPr marL="177800" indent="-177800" eaLnBrk="1" hangingPunct="1">
              <a:buClr>
                <a:schemeClr val="tx2"/>
              </a:buClr>
              <a:buFont typeface="Wingdings" pitchFamily="2" charset="2"/>
              <a:buChar char="§"/>
            </a:pPr>
            <a:r>
              <a:rPr lang="en-US" dirty="0" smtClean="0"/>
              <a:t>The target face defines the relationship to be applied to the seed face.</a:t>
            </a:r>
          </a:p>
          <a:p>
            <a:pPr marL="177800" indent="-177800" eaLnBrk="1" hangingPunct="1">
              <a:buClr>
                <a:schemeClr val="tx2"/>
              </a:buClr>
              <a:buFont typeface="Wingdings" pitchFamily="2" charset="2"/>
              <a:buChar char="§"/>
            </a:pPr>
            <a:r>
              <a:rPr lang="en-US" dirty="0" smtClean="0"/>
              <a:t>The target face does not change during the relate command.</a:t>
            </a:r>
          </a:p>
          <a:p>
            <a:pPr marL="177800" indent="-177800" eaLnBrk="1" hangingPunct="1">
              <a:buClr>
                <a:schemeClr val="tx2"/>
              </a:buClr>
              <a:buFont typeface="Wingdings" pitchFamily="2" charset="2"/>
              <a:buChar char="§"/>
            </a:pPr>
            <a:r>
              <a:rPr lang="en-US" dirty="0" smtClean="0"/>
              <a:t>There can only be one target face.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5" name="Title 1"/>
          <p:cNvSpPr>
            <a:spLocks noGrp="1"/>
          </p:cNvSpPr>
          <p:nvPr>
            <p:ph type="title"/>
          </p:nvPr>
        </p:nvSpPr>
        <p:spPr>
          <a:xfrm>
            <a:off x="457200" y="304800"/>
            <a:ext cx="6553200" cy="808038"/>
          </a:xfrm>
        </p:spPr>
        <p:txBody>
          <a:bodyPr/>
          <a:lstStyle/>
          <a:p>
            <a:pPr eaLnBrk="1" hangingPunct="1"/>
            <a:r>
              <a:rPr lang="en-US" sz="3200" i="1" dirty="0" smtClean="0"/>
              <a:t>Relationship commands options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Face relationships applied are temporary by default.</a:t>
            </a:r>
          </a:p>
          <a:p>
            <a:pPr marL="177800" indent="-177800" eaLnBrk="1" hangingPunct="1">
              <a:buClr>
                <a:schemeClr val="tx2"/>
              </a:buClr>
              <a:buFont typeface="Wingdings" pitchFamily="2" charset="2"/>
              <a:buChar char="§"/>
            </a:pPr>
            <a:r>
              <a:rPr lang="en-US" dirty="0" smtClean="0"/>
              <a:t>These relationships are ignored if that specific relationship is not turned on in Live Rules.</a:t>
            </a:r>
          </a:p>
          <a:p>
            <a:pPr marL="177800" indent="-177800" eaLnBrk="1" hangingPunct="1">
              <a:buClr>
                <a:schemeClr val="tx2"/>
              </a:buClr>
              <a:buFont typeface="Wingdings" pitchFamily="2" charset="2"/>
              <a:buChar char="§"/>
            </a:pPr>
            <a:r>
              <a:rPr lang="en-US" dirty="0" smtClean="0"/>
              <a:t>The Persist option is located on the Face Relationship command bar.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A persistent relationship is always detected by the system during a synchronous command.</a:t>
            </a:r>
          </a:p>
          <a:p>
            <a:pPr marL="177800" indent="-177800" eaLnBrk="1" hangingPunct="1">
              <a:buClr>
                <a:schemeClr val="tx2"/>
              </a:buClr>
              <a:buFont typeface="Wingdings" pitchFamily="2" charset="2"/>
              <a:buChar char="§"/>
            </a:pPr>
            <a:r>
              <a:rPr lang="en-US" dirty="0" smtClean="0"/>
              <a:t>Persistent relationships are stored in the Relationships collector in </a:t>
            </a:r>
            <a:r>
              <a:rPr lang="en-US" dirty="0" err="1" smtClean="0"/>
              <a:t>PathFinder</a:t>
            </a:r>
            <a:r>
              <a:rPr lang="en-US" dirty="0" smtClean="0"/>
              <a: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6" name="Title 1"/>
          <p:cNvSpPr>
            <a:spLocks noGrp="1"/>
          </p:cNvSpPr>
          <p:nvPr>
            <p:ph type="title"/>
          </p:nvPr>
        </p:nvSpPr>
        <p:spPr>
          <a:xfrm>
            <a:off x="457200" y="355600"/>
            <a:ext cx="6553200" cy="808038"/>
          </a:xfrm>
        </p:spPr>
        <p:txBody>
          <a:bodyPr/>
          <a:lstStyle/>
          <a:p>
            <a:pPr eaLnBrk="1" hangingPunct="1"/>
            <a:r>
              <a:rPr lang="en-US" sz="3200" i="1" dirty="0" smtClean="0"/>
              <a:t>Relationship commands options</a:t>
            </a:r>
            <a:br>
              <a:rPr lang="en-US" sz="3200" i="1" dirty="0" smtClean="0"/>
            </a:br>
            <a:r>
              <a:rPr lang="en-US" sz="3200" i="1" dirty="0" smtClean="0"/>
              <a:t>(Persist)</a:t>
            </a:r>
          </a:p>
        </p:txBody>
      </p:sp>
      <p:pic>
        <p:nvPicPr>
          <p:cNvPr id="7" name="Picture 2"/>
          <p:cNvPicPr>
            <a:picLocks noChangeAspect="1" noChangeArrowheads="1"/>
          </p:cNvPicPr>
          <p:nvPr/>
        </p:nvPicPr>
        <p:blipFill>
          <a:blip r:embed="rId3" cstate="print">
            <a:clrChange>
              <a:clrFrom>
                <a:srgbClr val="400040"/>
              </a:clrFrom>
              <a:clrTo>
                <a:srgbClr val="400040">
                  <a:alpha val="0"/>
                </a:srgbClr>
              </a:clrTo>
            </a:clrChange>
          </a:blip>
          <a:srcRect/>
          <a:stretch>
            <a:fillRect/>
          </a:stretch>
        </p:blipFill>
        <p:spPr bwMode="auto">
          <a:xfrm>
            <a:off x="762000" y="2971800"/>
            <a:ext cx="4819650" cy="657225"/>
          </a:xfrm>
          <a:prstGeom prst="rect">
            <a:avLst/>
          </a:prstGeom>
          <a:noFill/>
          <a:ln w="9525">
            <a:noFill/>
            <a:miter lim="800000"/>
            <a:headEnd/>
            <a:tailEnd/>
          </a:ln>
        </p:spPr>
      </p:pic>
      <p:sp>
        <p:nvSpPr>
          <p:cNvPr id="8" name="Up Arrow 7"/>
          <p:cNvSpPr/>
          <p:nvPr/>
        </p:nvSpPr>
        <p:spPr bwMode="auto">
          <a:xfrm>
            <a:off x="3733800" y="3505200"/>
            <a:ext cx="304800" cy="457200"/>
          </a:xfrm>
          <a:prstGeom prst="up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 persistent relationship can be deleted using the relationships context menu in </a:t>
            </a:r>
            <a:r>
              <a:rPr lang="en-US" dirty="0" err="1" smtClean="0"/>
              <a:t>PathFinder</a:t>
            </a:r>
            <a:r>
              <a:rPr lang="en-US" dirty="0" smtClean="0"/>
              <a: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 persistent relationship on a face in a select set can be turned off in Live Rules.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Relate options (Persist)</a:t>
            </a:r>
          </a:p>
        </p:txBody>
      </p:sp>
      <p:pic>
        <p:nvPicPr>
          <p:cNvPr id="2" name="Picture 2" descr="C:\V103\selfPaced\se103\english\docs\graphics\bj\part_constraint\relationships_collector.gif"/>
          <p:cNvPicPr>
            <a:picLocks noChangeAspect="1" noChangeArrowheads="1"/>
          </p:cNvPicPr>
          <p:nvPr/>
        </p:nvPicPr>
        <p:blipFill>
          <a:blip r:embed="rId3" cstate="print"/>
          <a:srcRect/>
          <a:stretch>
            <a:fillRect/>
          </a:stretch>
        </p:blipFill>
        <p:spPr bwMode="auto">
          <a:xfrm>
            <a:off x="1295400" y="2438400"/>
            <a:ext cx="1647825" cy="17526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2895600"/>
          </a:xfrm>
        </p:spPr>
        <p:txBody>
          <a:bodyPr/>
          <a:lstStyle/>
          <a:p>
            <a:pPr marL="177800" indent="-177800" eaLnBrk="1" hangingPunct="1">
              <a:buClr>
                <a:schemeClr val="tx2"/>
              </a:buClr>
            </a:pPr>
            <a:r>
              <a:rPr lang="en-US" b="1" dirty="0" smtClean="0"/>
              <a:t>Accept or cancel</a:t>
            </a:r>
          </a:p>
          <a:p>
            <a:pPr marL="177800" indent="-177800" eaLnBrk="1" hangingPunct="1">
              <a:buClr>
                <a:schemeClr val="tx2"/>
              </a:buClr>
            </a:pPr>
            <a:endParaRPr lang="en-US" b="1" dirty="0" smtClean="0"/>
          </a:p>
          <a:p>
            <a:pPr marL="177800" indent="-177800" eaLnBrk="1" hangingPunct="1">
              <a:buClr>
                <a:schemeClr val="tx2"/>
              </a:buClr>
            </a:pPr>
            <a:endParaRPr lang="en-US" b="1"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If the desired relationship results are achieved, click Accept. The face relationship command ends but the select set is still active.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If the desired relationship results are not achieved, click Cancel. The face relationship command ends but the select set is still active.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Relationship command options</a:t>
            </a:r>
          </a:p>
        </p:txBody>
      </p:sp>
      <p:pic>
        <p:nvPicPr>
          <p:cNvPr id="5122" name="Picture 2" descr="C:\V103\selfPaced\se103\english\docs\graphics\bj\part_constraint\accept_cancel.gif"/>
          <p:cNvPicPr>
            <a:picLocks noChangeAspect="1" noChangeArrowheads="1"/>
          </p:cNvPicPr>
          <p:nvPr/>
        </p:nvPicPr>
        <p:blipFill>
          <a:blip r:embed="rId3" cstate="print"/>
          <a:srcRect/>
          <a:stretch>
            <a:fillRect/>
          </a:stretch>
        </p:blipFill>
        <p:spPr bwMode="auto">
          <a:xfrm>
            <a:off x="609600" y="2057400"/>
            <a:ext cx="1219200" cy="3048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191000"/>
          </a:xfrm>
        </p:spPr>
        <p:txBody>
          <a:bodyPr/>
          <a:lstStyle/>
          <a:p>
            <a:pPr marL="177800" indent="-177800" eaLnBrk="1" hangingPunct="1">
              <a:buClr>
                <a:schemeClr val="tx2"/>
              </a:buClr>
            </a:pPr>
            <a:r>
              <a:rPr lang="en-US" b="1" dirty="0" smtClean="0"/>
              <a:t>Single/All face alignment</a:t>
            </a:r>
          </a:p>
          <a:p>
            <a:pPr marL="177800" indent="-177800" eaLnBrk="1" hangingPunct="1">
              <a:buClr>
                <a:schemeClr val="tx2"/>
              </a:buClr>
            </a:pPr>
            <a:endParaRPr lang="en-US" b="1"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Single Align</a:t>
            </a:r>
            <a:br>
              <a:rPr lang="en-US" dirty="0" smtClean="0"/>
            </a:br>
            <a:r>
              <a:rPr lang="en-US" dirty="0" smtClean="0"/>
              <a:t>Only the seed face is related to the target face. The remaining faces in the select set maintain their original relationship with the seed face.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Multiple Align</a:t>
            </a:r>
            <a:br>
              <a:rPr lang="en-US" dirty="0" smtClean="0"/>
            </a:br>
            <a:r>
              <a:rPr lang="en-US" dirty="0" smtClean="0"/>
              <a:t>All faces in the select set relate to the target face.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r>
              <a:rPr lang="en-US" dirty="0" smtClean="0"/>
              <a:t> </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Face relationship options</a:t>
            </a:r>
          </a:p>
        </p:txBody>
      </p:sp>
      <p:pic>
        <p:nvPicPr>
          <p:cNvPr id="6147" name="Picture 3" descr="C:\V103\selfPaced\se103\english\docs\graphics\bj\part_constraint\single.jpg"/>
          <p:cNvPicPr>
            <a:picLocks noChangeAspect="1" noChangeArrowheads="1"/>
          </p:cNvPicPr>
          <p:nvPr/>
        </p:nvPicPr>
        <p:blipFill>
          <a:blip r:embed="rId3" cstate="print"/>
          <a:srcRect/>
          <a:stretch>
            <a:fillRect/>
          </a:stretch>
        </p:blipFill>
        <p:spPr bwMode="auto">
          <a:xfrm>
            <a:off x="2286000" y="3733800"/>
            <a:ext cx="209550" cy="200025"/>
          </a:xfrm>
          <a:prstGeom prst="rect">
            <a:avLst/>
          </a:prstGeom>
          <a:noFill/>
          <a:ln>
            <a:solidFill>
              <a:schemeClr val="accent4"/>
            </a:solidFill>
          </a:ln>
        </p:spPr>
      </p:pic>
      <p:pic>
        <p:nvPicPr>
          <p:cNvPr id="6148" name="Picture 4" descr="C:\V103\selfPaced\se103\english\docs\graphics\bj\part_constraint\multiple.jpg"/>
          <p:cNvPicPr>
            <a:picLocks noChangeAspect="1" noChangeArrowheads="1"/>
          </p:cNvPicPr>
          <p:nvPr/>
        </p:nvPicPr>
        <p:blipFill>
          <a:blip r:embed="rId4" cstate="print"/>
          <a:srcRect/>
          <a:stretch>
            <a:fillRect/>
          </a:stretch>
        </p:blipFill>
        <p:spPr bwMode="auto">
          <a:xfrm>
            <a:off x="2443716" y="4984898"/>
            <a:ext cx="209550" cy="200025"/>
          </a:xfrm>
          <a:prstGeom prst="rect">
            <a:avLst/>
          </a:prstGeom>
          <a:noFill/>
          <a:ln>
            <a:solidFill>
              <a:schemeClr val="accent4"/>
            </a:solidFill>
          </a:ln>
        </p:spPr>
      </p:pic>
      <p:pic>
        <p:nvPicPr>
          <p:cNvPr id="3074" name="Picture 2"/>
          <p:cNvPicPr>
            <a:picLocks noChangeAspect="1" noChangeArrowheads="1"/>
          </p:cNvPicPr>
          <p:nvPr/>
        </p:nvPicPr>
        <p:blipFill>
          <a:blip r:embed="rId5" cstate="print">
            <a:clrChange>
              <a:clrFrom>
                <a:srgbClr val="400040"/>
              </a:clrFrom>
              <a:clrTo>
                <a:srgbClr val="400040">
                  <a:alpha val="0"/>
                </a:srgbClr>
              </a:clrTo>
            </a:clrChange>
          </a:blip>
          <a:srcRect/>
          <a:stretch>
            <a:fillRect/>
          </a:stretch>
        </p:blipFill>
        <p:spPr bwMode="auto">
          <a:xfrm>
            <a:off x="762001" y="2133601"/>
            <a:ext cx="4648200" cy="633846"/>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clrChange>
              <a:clrFrom>
                <a:srgbClr val="400040"/>
              </a:clrFrom>
              <a:clrTo>
                <a:srgbClr val="400040">
                  <a:alpha val="0"/>
                </a:srgbClr>
              </a:clrTo>
            </a:clrChange>
          </a:blip>
          <a:srcRect/>
          <a:stretch>
            <a:fillRect/>
          </a:stretch>
        </p:blipFill>
        <p:spPr bwMode="auto">
          <a:xfrm>
            <a:off x="3064828" y="2974023"/>
            <a:ext cx="481012" cy="923023"/>
          </a:xfrm>
          <a:prstGeom prst="rect">
            <a:avLst/>
          </a:prstGeom>
          <a:noFill/>
          <a:ln w="9525">
            <a:noFill/>
            <a:miter lim="800000"/>
            <a:headEnd/>
            <a:tailEnd/>
          </a:ln>
        </p:spPr>
      </p:pic>
      <p:sp>
        <p:nvSpPr>
          <p:cNvPr id="9" name="Down Arrow 8"/>
          <p:cNvSpPr/>
          <p:nvPr/>
        </p:nvSpPr>
        <p:spPr bwMode="auto">
          <a:xfrm>
            <a:off x="3200400" y="2590800"/>
            <a:ext cx="228600" cy="457200"/>
          </a:xfrm>
          <a:prstGeom prst="down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Relationships</a:t>
            </a:r>
            <a:endParaRPr lang="en-US" sz="2800" i="1" dirty="0" smtClean="0"/>
          </a:p>
        </p:txBody>
      </p:sp>
      <p:sp>
        <p:nvSpPr>
          <p:cNvPr id="5" name="TextBox 4"/>
          <p:cNvSpPr txBox="1"/>
          <p:nvPr/>
        </p:nvSpPr>
        <p:spPr>
          <a:xfrm>
            <a:off x="2407920" y="2326640"/>
            <a:ext cx="762000" cy="246221"/>
          </a:xfrm>
          <a:prstGeom prst="rect">
            <a:avLst/>
          </a:prstGeom>
          <a:noFill/>
        </p:spPr>
        <p:txBody>
          <a:bodyPr wrap="square" rtlCol="0">
            <a:spAutoFit/>
          </a:bodyPr>
          <a:lstStyle/>
          <a:p>
            <a:r>
              <a:rPr lang="en-US" dirty="0" smtClean="0"/>
              <a:t>concentric</a:t>
            </a:r>
            <a:endParaRPr lang="en-US" dirty="0"/>
          </a:p>
        </p:txBody>
      </p:sp>
      <p:sp>
        <p:nvSpPr>
          <p:cNvPr id="7" name="TextBox 6"/>
          <p:cNvSpPr txBox="1"/>
          <p:nvPr/>
        </p:nvSpPr>
        <p:spPr>
          <a:xfrm>
            <a:off x="2214880" y="4119880"/>
            <a:ext cx="990600" cy="246221"/>
          </a:xfrm>
          <a:prstGeom prst="rect">
            <a:avLst/>
          </a:prstGeom>
          <a:noFill/>
        </p:spPr>
        <p:txBody>
          <a:bodyPr wrap="square" rtlCol="0">
            <a:spAutoFit/>
          </a:bodyPr>
          <a:lstStyle/>
          <a:p>
            <a:r>
              <a:rPr lang="en-US" dirty="0" smtClean="0"/>
              <a:t>perpendicular</a:t>
            </a:r>
            <a:endParaRPr lang="en-US" dirty="0"/>
          </a:p>
        </p:txBody>
      </p:sp>
      <p:sp>
        <p:nvSpPr>
          <p:cNvPr id="8" name="TextBox 7"/>
          <p:cNvSpPr txBox="1"/>
          <p:nvPr/>
        </p:nvSpPr>
        <p:spPr>
          <a:xfrm>
            <a:off x="5679440" y="2773680"/>
            <a:ext cx="533400" cy="246221"/>
          </a:xfrm>
          <a:prstGeom prst="rect">
            <a:avLst/>
          </a:prstGeom>
          <a:noFill/>
        </p:spPr>
        <p:txBody>
          <a:bodyPr wrap="square" rtlCol="0">
            <a:spAutoFit/>
          </a:bodyPr>
          <a:lstStyle/>
          <a:p>
            <a:r>
              <a:rPr lang="en-US" dirty="0" smtClean="0"/>
              <a:t>offset</a:t>
            </a:r>
            <a:endParaRPr lang="en-US" dirty="0"/>
          </a:p>
        </p:txBody>
      </p:sp>
      <p:sp>
        <p:nvSpPr>
          <p:cNvPr id="9" name="TextBox 8"/>
          <p:cNvSpPr txBox="1"/>
          <p:nvPr/>
        </p:nvSpPr>
        <p:spPr>
          <a:xfrm>
            <a:off x="5633720" y="3677920"/>
            <a:ext cx="609600" cy="246221"/>
          </a:xfrm>
          <a:prstGeom prst="rect">
            <a:avLst/>
          </a:prstGeom>
          <a:noFill/>
        </p:spPr>
        <p:txBody>
          <a:bodyPr wrap="square" rtlCol="0">
            <a:spAutoFit/>
          </a:bodyPr>
          <a:lstStyle/>
          <a:p>
            <a:r>
              <a:rPr lang="en-US" dirty="0" smtClean="0"/>
              <a:t>ground</a:t>
            </a:r>
            <a:endParaRPr lang="en-US" dirty="0"/>
          </a:p>
        </p:txBody>
      </p:sp>
      <p:sp>
        <p:nvSpPr>
          <p:cNvPr id="10" name="TextBox 9"/>
          <p:cNvSpPr txBox="1"/>
          <p:nvPr/>
        </p:nvSpPr>
        <p:spPr>
          <a:xfrm>
            <a:off x="2600960" y="4465320"/>
            <a:ext cx="609600" cy="246221"/>
          </a:xfrm>
          <a:prstGeom prst="rect">
            <a:avLst/>
          </a:prstGeom>
          <a:noFill/>
        </p:spPr>
        <p:txBody>
          <a:bodyPr wrap="square" rtlCol="0">
            <a:spAutoFit/>
          </a:bodyPr>
          <a:lstStyle/>
          <a:p>
            <a:r>
              <a:rPr lang="en-US" dirty="0" smtClean="0"/>
              <a:t>tangent</a:t>
            </a:r>
            <a:endParaRPr lang="en-US" dirty="0"/>
          </a:p>
        </p:txBody>
      </p:sp>
      <p:sp>
        <p:nvSpPr>
          <p:cNvPr id="11" name="TextBox 10"/>
          <p:cNvSpPr txBox="1"/>
          <p:nvPr/>
        </p:nvSpPr>
        <p:spPr>
          <a:xfrm>
            <a:off x="5643880" y="4135120"/>
            <a:ext cx="457200" cy="246221"/>
          </a:xfrm>
          <a:prstGeom prst="rect">
            <a:avLst/>
          </a:prstGeom>
          <a:noFill/>
        </p:spPr>
        <p:txBody>
          <a:bodyPr wrap="square" rtlCol="0">
            <a:spAutoFit/>
          </a:bodyPr>
          <a:lstStyle/>
          <a:p>
            <a:r>
              <a:rPr lang="en-US" dirty="0" smtClean="0"/>
              <a:t>rigid</a:t>
            </a:r>
            <a:endParaRPr lang="en-US" dirty="0"/>
          </a:p>
        </p:txBody>
      </p:sp>
      <p:sp>
        <p:nvSpPr>
          <p:cNvPr id="12" name="TextBox 11"/>
          <p:cNvSpPr txBox="1"/>
          <p:nvPr/>
        </p:nvSpPr>
        <p:spPr>
          <a:xfrm>
            <a:off x="5638800" y="3368040"/>
            <a:ext cx="914400" cy="246221"/>
          </a:xfrm>
          <a:prstGeom prst="rect">
            <a:avLst/>
          </a:prstGeom>
          <a:noFill/>
        </p:spPr>
        <p:txBody>
          <a:bodyPr wrap="square" rtlCol="0">
            <a:spAutoFit/>
          </a:bodyPr>
          <a:lstStyle/>
          <a:p>
            <a:r>
              <a:rPr lang="en-US" dirty="0" smtClean="0"/>
              <a:t>equal radius</a:t>
            </a:r>
            <a:endParaRPr lang="en-US" dirty="0"/>
          </a:p>
        </p:txBody>
      </p:sp>
      <p:sp>
        <p:nvSpPr>
          <p:cNvPr id="13" name="TextBox 12"/>
          <p:cNvSpPr txBox="1"/>
          <p:nvPr/>
        </p:nvSpPr>
        <p:spPr>
          <a:xfrm>
            <a:off x="2174240" y="3393440"/>
            <a:ext cx="990600" cy="246221"/>
          </a:xfrm>
          <a:prstGeom prst="rect">
            <a:avLst/>
          </a:prstGeom>
          <a:noFill/>
        </p:spPr>
        <p:txBody>
          <a:bodyPr wrap="square" rtlCol="0">
            <a:spAutoFit/>
          </a:bodyPr>
          <a:lstStyle/>
          <a:p>
            <a:r>
              <a:rPr lang="en-US" dirty="0" smtClean="0"/>
              <a:t>coplanar axis</a:t>
            </a:r>
            <a:endParaRPr lang="en-US" dirty="0"/>
          </a:p>
        </p:txBody>
      </p:sp>
      <p:sp>
        <p:nvSpPr>
          <p:cNvPr id="14" name="TextBox 13"/>
          <p:cNvSpPr txBox="1"/>
          <p:nvPr/>
        </p:nvSpPr>
        <p:spPr>
          <a:xfrm>
            <a:off x="5679440" y="2326640"/>
            <a:ext cx="838200" cy="246221"/>
          </a:xfrm>
          <a:prstGeom prst="rect">
            <a:avLst/>
          </a:prstGeom>
          <a:noFill/>
        </p:spPr>
        <p:txBody>
          <a:bodyPr wrap="square" rtlCol="0">
            <a:spAutoFit/>
          </a:bodyPr>
          <a:lstStyle/>
          <a:p>
            <a:r>
              <a:rPr lang="en-US" dirty="0" smtClean="0"/>
              <a:t>symmetry</a:t>
            </a:r>
            <a:endParaRPr lang="en-US" dirty="0"/>
          </a:p>
        </p:txBody>
      </p:sp>
      <p:pic>
        <p:nvPicPr>
          <p:cNvPr id="2" name="Picture 2"/>
          <p:cNvPicPr>
            <a:picLocks noChangeAspect="1" noChangeArrowheads="1"/>
          </p:cNvPicPr>
          <p:nvPr/>
        </p:nvPicPr>
        <p:blipFill>
          <a:blip r:embed="rId3" cstate="print">
            <a:clrChange>
              <a:clrFrom>
                <a:srgbClr val="00FF00"/>
              </a:clrFrom>
              <a:clrTo>
                <a:srgbClr val="00FF00">
                  <a:alpha val="0"/>
                </a:srgbClr>
              </a:clrTo>
            </a:clrChange>
          </a:blip>
          <a:srcRect/>
          <a:stretch>
            <a:fillRect/>
          </a:stretch>
        </p:blipFill>
        <p:spPr bwMode="auto">
          <a:xfrm>
            <a:off x="2971800" y="2209800"/>
            <a:ext cx="2971800" cy="2988686"/>
          </a:xfrm>
          <a:prstGeom prst="rect">
            <a:avLst/>
          </a:prstGeom>
          <a:noFill/>
          <a:ln w="9525">
            <a:noFill/>
            <a:miter lim="800000"/>
            <a:headEnd/>
            <a:tailEnd/>
          </a:ln>
        </p:spPr>
      </p:pic>
      <p:sp>
        <p:nvSpPr>
          <p:cNvPr id="17" name="TextBox 16"/>
          <p:cNvSpPr txBox="1"/>
          <p:nvPr/>
        </p:nvSpPr>
        <p:spPr>
          <a:xfrm>
            <a:off x="2519680" y="3677920"/>
            <a:ext cx="609600" cy="246221"/>
          </a:xfrm>
          <a:prstGeom prst="rect">
            <a:avLst/>
          </a:prstGeom>
          <a:noFill/>
        </p:spPr>
        <p:txBody>
          <a:bodyPr wrap="square" rtlCol="0">
            <a:spAutoFit/>
          </a:bodyPr>
          <a:lstStyle/>
          <a:p>
            <a:r>
              <a:rPr lang="en-US" dirty="0" smtClean="0"/>
              <a:t>parallel</a:t>
            </a:r>
            <a:endParaRPr lang="en-US" dirty="0"/>
          </a:p>
        </p:txBody>
      </p:sp>
      <p:sp>
        <p:nvSpPr>
          <p:cNvPr id="18" name="TextBox 17"/>
          <p:cNvSpPr txBox="1"/>
          <p:nvPr/>
        </p:nvSpPr>
        <p:spPr>
          <a:xfrm>
            <a:off x="5603240" y="4460240"/>
            <a:ext cx="1219200" cy="246221"/>
          </a:xfrm>
          <a:prstGeom prst="rect">
            <a:avLst/>
          </a:prstGeom>
          <a:noFill/>
        </p:spPr>
        <p:txBody>
          <a:bodyPr wrap="square" rtlCol="0">
            <a:spAutoFit/>
          </a:bodyPr>
          <a:lstStyle/>
          <a:p>
            <a:r>
              <a:rPr lang="en-US" dirty="0" smtClean="0"/>
              <a:t>horizontal/vertical</a:t>
            </a:r>
            <a:endParaRPr lang="en-US" dirty="0"/>
          </a:p>
        </p:txBody>
      </p:sp>
      <p:sp>
        <p:nvSpPr>
          <p:cNvPr id="19" name="TextBox 18"/>
          <p:cNvSpPr txBox="1"/>
          <p:nvPr/>
        </p:nvSpPr>
        <p:spPr>
          <a:xfrm>
            <a:off x="2453640" y="2788920"/>
            <a:ext cx="685800" cy="246221"/>
          </a:xfrm>
          <a:prstGeom prst="rect">
            <a:avLst/>
          </a:prstGeom>
          <a:noFill/>
        </p:spPr>
        <p:txBody>
          <a:bodyPr wrap="square" rtlCol="0">
            <a:spAutoFit/>
          </a:bodyPr>
          <a:lstStyle/>
          <a:p>
            <a:pPr algn="r"/>
            <a:r>
              <a:rPr lang="en-US" dirty="0" smtClean="0"/>
              <a:t>coplanar</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3581400"/>
          </a:xfrm>
        </p:spPr>
        <p:txBody>
          <a:bodyPr/>
          <a:lstStyle/>
          <a:p>
            <a:pPr marL="457200" indent="-457200" eaLnBrk="1" hangingPunct="1">
              <a:buClr>
                <a:schemeClr val="tx2"/>
              </a:buClr>
              <a:buFont typeface="+mj-lt"/>
              <a:buAutoNum type="arabicPeriod"/>
            </a:pPr>
            <a:r>
              <a:rPr lang="en-US" dirty="0" smtClean="0"/>
              <a:t>Select a face (seed) or a select set (a seed face with additional faces).</a:t>
            </a:r>
          </a:p>
          <a:p>
            <a:pPr marL="457200" indent="-457200" eaLnBrk="1" hangingPunct="1">
              <a:buClr>
                <a:schemeClr val="tx2"/>
              </a:buClr>
              <a:buFont typeface="+mj-lt"/>
              <a:buAutoNum type="arabicPeriod"/>
            </a:pPr>
            <a:r>
              <a:rPr lang="en-US" dirty="0" smtClean="0"/>
              <a:t>One Home tab </a:t>
            </a:r>
            <a:r>
              <a:rPr lang="en-US" dirty="0" smtClean="0">
                <a:sym typeface="Wingdings" pitchFamily="2" charset="2"/>
              </a:rPr>
              <a:t> Face Relate group</a:t>
            </a:r>
            <a:r>
              <a:rPr lang="en-US" dirty="0" smtClean="0"/>
              <a:t>, choose a relationship command.</a:t>
            </a:r>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endParaRPr lang="en-US" dirty="0" smtClean="0"/>
          </a:p>
          <a:p>
            <a:pPr marL="457200" indent="-457200" eaLnBrk="1" hangingPunct="1">
              <a:buClr>
                <a:schemeClr val="tx2"/>
              </a:buClr>
              <a:buFont typeface="+mj-lt"/>
              <a:buAutoNum type="arabicPeriod"/>
            </a:pPr>
            <a:r>
              <a:rPr lang="en-US" dirty="0" smtClean="0"/>
              <a:t>At this point, you can select a target face, which uses the default option settings. You can select other options at any time during the command.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Workflow for relating faces</a:t>
            </a:r>
          </a:p>
        </p:txBody>
      </p:sp>
      <p:pic>
        <p:nvPicPr>
          <p:cNvPr id="5" name="Picture 3"/>
          <p:cNvPicPr>
            <a:picLocks noChangeAspect="1" noChangeArrowheads="1"/>
          </p:cNvPicPr>
          <p:nvPr/>
        </p:nvPicPr>
        <p:blipFill>
          <a:blip r:embed="rId3" cstate="print">
            <a:clrChange>
              <a:clrFrom>
                <a:srgbClr val="40FF40"/>
              </a:clrFrom>
              <a:clrTo>
                <a:srgbClr val="40FF40">
                  <a:alpha val="0"/>
                </a:srgbClr>
              </a:clrTo>
            </a:clrChange>
          </a:blip>
          <a:srcRect r="1163" b="26399"/>
          <a:stretch>
            <a:fillRect/>
          </a:stretch>
        </p:blipFill>
        <p:spPr bwMode="auto">
          <a:xfrm>
            <a:off x="1524000" y="3048000"/>
            <a:ext cx="1295400" cy="91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343400"/>
          </a:xfrm>
        </p:spPr>
        <p:txBody>
          <a:bodyPr/>
          <a:lstStyle/>
          <a:p>
            <a:pPr marL="457200" indent="-457200" eaLnBrk="1" hangingPunct="1">
              <a:buClr>
                <a:schemeClr val="tx2"/>
              </a:buClr>
              <a:buFont typeface="+mj-lt"/>
              <a:buAutoNum type="arabicPeriod" startAt="4"/>
            </a:pPr>
            <a:r>
              <a:rPr lang="en-US" dirty="0" smtClean="0"/>
              <a:t>If more than one face is in the select set, click the Multiple Align option.</a:t>
            </a:r>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endParaRPr lang="en-US" dirty="0" smtClean="0"/>
          </a:p>
          <a:p>
            <a:pPr marL="457200" indent="-457200" eaLnBrk="1" hangingPunct="1">
              <a:buClr>
                <a:schemeClr val="tx2"/>
              </a:buClr>
              <a:buFont typeface="+mj-lt"/>
              <a:buAutoNum type="arabicPeriod" startAt="4"/>
            </a:pPr>
            <a:r>
              <a:rPr lang="en-US" dirty="0" smtClean="0"/>
              <a:t>Select the target face (face for the seed to be related to).</a:t>
            </a:r>
          </a:p>
          <a:p>
            <a:pPr marL="457200" indent="-457200" eaLnBrk="1" hangingPunct="1">
              <a:buClr>
                <a:schemeClr val="tx2"/>
              </a:buClr>
              <a:buFont typeface="+mj-lt"/>
              <a:buAutoNum type="arabicPeriod" startAt="4"/>
            </a:pPr>
            <a:r>
              <a:rPr lang="en-US" dirty="0" smtClean="0"/>
              <a:t>If the relationship is to be permanent, click Persist.</a:t>
            </a:r>
          </a:p>
          <a:p>
            <a:pPr marL="457200" indent="-457200" eaLnBrk="1" hangingPunct="1">
              <a:buClr>
                <a:schemeClr val="tx2"/>
              </a:buClr>
              <a:buFont typeface="+mj-lt"/>
              <a:buAutoNum type="arabicPeriod" startAt="4"/>
            </a:pPr>
            <a:r>
              <a:rPr lang="en-US" dirty="0" smtClean="0"/>
              <a:t>If the desired result is not achieved, click Cancel. The select set remains and the relationship command can be started again.</a:t>
            </a:r>
          </a:p>
          <a:p>
            <a:pPr marL="457200" indent="-457200" eaLnBrk="1" hangingPunct="1">
              <a:buClr>
                <a:schemeClr val="tx2"/>
              </a:buClr>
              <a:buFont typeface="+mj-lt"/>
              <a:buAutoNum type="arabicPeriod" startAt="4"/>
            </a:pPr>
            <a:r>
              <a:rPr lang="en-US" dirty="0" smtClean="0"/>
              <a:t>If the desired result is achieved, click the Accept button to apply the relationship.</a:t>
            </a:r>
          </a:p>
          <a:p>
            <a:pPr marL="457200" indent="-4572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Workflow for relating faces</a:t>
            </a:r>
          </a:p>
        </p:txBody>
      </p:sp>
      <p:grpSp>
        <p:nvGrpSpPr>
          <p:cNvPr id="2" name="Group 8"/>
          <p:cNvGrpSpPr/>
          <p:nvPr/>
        </p:nvGrpSpPr>
        <p:grpSpPr>
          <a:xfrm>
            <a:off x="1905000" y="2057400"/>
            <a:ext cx="4648200" cy="1763445"/>
            <a:chOff x="1295400" y="2590800"/>
            <a:chExt cx="4648200" cy="1763445"/>
          </a:xfrm>
        </p:grpSpPr>
        <p:pic>
          <p:nvPicPr>
            <p:cNvPr id="5" name="Picture 2"/>
            <p:cNvPicPr>
              <a:picLocks noChangeAspect="1" noChangeArrowheads="1"/>
            </p:cNvPicPr>
            <p:nvPr/>
          </p:nvPicPr>
          <p:blipFill>
            <a:blip r:embed="rId3" cstate="print">
              <a:clrChange>
                <a:clrFrom>
                  <a:srgbClr val="400040"/>
                </a:clrFrom>
                <a:clrTo>
                  <a:srgbClr val="400040">
                    <a:alpha val="0"/>
                  </a:srgbClr>
                </a:clrTo>
              </a:clrChange>
            </a:blip>
            <a:srcRect/>
            <a:stretch>
              <a:fillRect/>
            </a:stretch>
          </p:blipFill>
          <p:spPr bwMode="auto">
            <a:xfrm>
              <a:off x="1295400" y="2590800"/>
              <a:ext cx="4648200" cy="63384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clrChange>
                <a:clrFrom>
                  <a:srgbClr val="400040"/>
                </a:clrFrom>
                <a:clrTo>
                  <a:srgbClr val="400040">
                    <a:alpha val="0"/>
                  </a:srgbClr>
                </a:clrTo>
              </a:clrChange>
            </a:blip>
            <a:srcRect/>
            <a:stretch>
              <a:fillRect/>
            </a:stretch>
          </p:blipFill>
          <p:spPr bwMode="auto">
            <a:xfrm>
              <a:off x="3598227" y="3431222"/>
              <a:ext cx="481012" cy="923023"/>
            </a:xfrm>
            <a:prstGeom prst="rect">
              <a:avLst/>
            </a:prstGeom>
            <a:noFill/>
            <a:ln w="9525">
              <a:noFill/>
              <a:miter lim="800000"/>
              <a:headEnd/>
              <a:tailEnd/>
            </a:ln>
          </p:spPr>
        </p:pic>
        <p:sp>
          <p:nvSpPr>
            <p:cNvPr id="7" name="Down Arrow 6"/>
            <p:cNvSpPr/>
            <p:nvPr/>
          </p:nvSpPr>
          <p:spPr bwMode="auto">
            <a:xfrm>
              <a:off x="3733799" y="3047999"/>
              <a:ext cx="228600" cy="457200"/>
            </a:xfrm>
            <a:prstGeom prst="down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3129280" y="3906520"/>
              <a:ext cx="533400" cy="228600"/>
            </a:xfrm>
            <a:prstGeom prst="rightArrow">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regions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Create regions</a:t>
            </a:r>
          </a:p>
          <a:p>
            <a:pPr marL="177800" indent="-177800" eaLnBrk="1" hangingPunct="1">
              <a:buClr>
                <a:schemeClr val="tx2"/>
              </a:buClr>
            </a:pPr>
            <a:r>
              <a:rPr lang="en-US" dirty="0" smtClean="0"/>
              <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 name="Picture 3" descr="C:\P4\XPS\products\solidedge\se103\english\courseware\docs\graphics\bj\sketching\regions1.gif"/>
          <p:cNvPicPr>
            <a:picLocks noChangeAspect="1" noChangeArrowheads="1"/>
          </p:cNvPicPr>
          <p:nvPr/>
        </p:nvPicPr>
        <p:blipFill>
          <a:blip r:embed="rId3" cstate="print"/>
          <a:srcRect/>
          <a:stretch>
            <a:fillRect/>
          </a:stretch>
        </p:blipFill>
        <p:spPr bwMode="auto">
          <a:xfrm>
            <a:off x="1905000" y="1447800"/>
            <a:ext cx="3981450" cy="33528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Relating a single face with a rigid select set</a:t>
            </a:r>
          </a:p>
          <a:p>
            <a:pPr marL="177800" indent="-177800" eaLnBrk="1" hangingPunct="1">
              <a:buClr>
                <a:schemeClr val="tx2"/>
              </a:buClr>
              <a:buFont typeface="Wingdings" pitchFamily="2" charset="2"/>
              <a:buChar char="§"/>
            </a:pPr>
            <a:r>
              <a:rPr lang="en-US" dirty="0" smtClean="0"/>
              <a:t>Activity: Relating faces using parallel, coplanar, perpendicular and concentric relationships</a:t>
            </a:r>
          </a:p>
          <a:p>
            <a:pPr marL="177800" indent="-177800" eaLnBrk="1" hangingPunct="1">
              <a:buClr>
                <a:schemeClr val="tx2"/>
              </a:buClr>
              <a:buFont typeface="Wingdings" pitchFamily="2" charset="2"/>
              <a:buChar char="§"/>
            </a:pPr>
            <a:r>
              <a:rPr lang="en-US" dirty="0" smtClean="0"/>
              <a:t>Activity: Relating all faces in a select set</a:t>
            </a:r>
          </a:p>
          <a:p>
            <a:pPr marL="177800" indent="-177800" eaLnBrk="1" hangingPunct="1">
              <a:buClr>
                <a:schemeClr val="tx2"/>
              </a:buClr>
              <a:buFont typeface="Wingdings" pitchFamily="2" charset="2"/>
              <a:buChar char="§"/>
            </a:pPr>
            <a:r>
              <a:rPr lang="en-US" dirty="0" smtClean="0"/>
              <a:t>Activity: Coplanar axis hole alignment</a:t>
            </a:r>
          </a:p>
          <a:p>
            <a:pPr marL="177800" indent="-177800" eaLnBrk="1" hangingPunct="1">
              <a:buClr>
                <a:schemeClr val="tx2"/>
              </a:buClr>
              <a:buFont typeface="Wingdings" pitchFamily="2" charset="2"/>
              <a:buChar char="§"/>
            </a:pPr>
            <a:r>
              <a:rPr lang="en-US" dirty="0" smtClean="0"/>
              <a:t>Activity: Coplanar axis alignment using a custom axis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Relationships activities</a:t>
            </a:r>
            <a:endParaRPr lang="en-US" sz="2800" i="1"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339725"/>
            <a:r>
              <a:rPr lang="en-US" dirty="0" smtClean="0"/>
              <a:t>The user can control which face relationships Solid Edge detects during a synchronous face(s) move. Live Rules is the tool used to set the face relationships to detect. Live Rules appears in the document window when a part face is selected.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339725"/>
            <a:r>
              <a:rPr lang="en-US" dirty="0" smtClean="0"/>
              <a:t>Live Rules is a global setting. If a change is made to the default settings, opening a new or existing file will use these settings. The Restore Defaults button        returns the default settings to the system delivered settings.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Live Rules</a:t>
            </a:r>
            <a:endParaRPr lang="en-US" sz="2800" i="1" dirty="0" smtClean="0"/>
          </a:p>
        </p:txBody>
      </p:sp>
      <p:pic>
        <p:nvPicPr>
          <p:cNvPr id="10243" name="Picture 3" descr="C:\V103\selfPaced\se103\english\docs\graphics\bj\part_constraint\restore_default_rules.jpg"/>
          <p:cNvPicPr>
            <a:picLocks noChangeAspect="1" noChangeArrowheads="1"/>
          </p:cNvPicPr>
          <p:nvPr/>
        </p:nvPicPr>
        <p:blipFill>
          <a:blip r:embed="rId3" cstate="print"/>
          <a:srcRect/>
          <a:stretch>
            <a:fillRect/>
          </a:stretch>
        </p:blipFill>
        <p:spPr bwMode="auto">
          <a:xfrm>
            <a:off x="3303181" y="4708451"/>
            <a:ext cx="266700" cy="200025"/>
          </a:xfrm>
          <a:prstGeom prst="rect">
            <a:avLst/>
          </a:prstGeom>
          <a:noFill/>
          <a:ln>
            <a:solidFill>
              <a:schemeClr val="accent4"/>
            </a:solidFill>
          </a:ln>
        </p:spPr>
      </p:pic>
      <p:pic>
        <p:nvPicPr>
          <p:cNvPr id="2050" name="Picture 2"/>
          <p:cNvPicPr>
            <a:picLocks noChangeAspect="1" noChangeArrowheads="1"/>
          </p:cNvPicPr>
          <p:nvPr/>
        </p:nvPicPr>
        <p:blipFill>
          <a:blip r:embed="rId4" cstate="print">
            <a:clrChange>
              <a:clrFrom>
                <a:srgbClr val="FF00FF"/>
              </a:clrFrom>
              <a:clrTo>
                <a:srgbClr val="FF00FF">
                  <a:alpha val="0"/>
                </a:srgbClr>
              </a:clrTo>
            </a:clrChange>
          </a:blip>
          <a:srcRect/>
          <a:stretch>
            <a:fillRect/>
          </a:stretch>
        </p:blipFill>
        <p:spPr bwMode="auto">
          <a:xfrm>
            <a:off x="1066800" y="3048000"/>
            <a:ext cx="6629400" cy="709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752600"/>
          </a:xfrm>
        </p:spPr>
        <p:txBody>
          <a:bodyPr/>
          <a:lstStyle/>
          <a:p>
            <a:pPr marL="177800" indent="-177800" eaLnBrk="1" hangingPunct="1">
              <a:buClr>
                <a:schemeClr val="tx2"/>
              </a:buClr>
            </a:pPr>
            <a:r>
              <a:rPr lang="en-US" b="1" dirty="0" smtClean="0"/>
              <a:t>Restore default rules</a:t>
            </a:r>
          </a:p>
          <a:p>
            <a:pPr marL="0" indent="0" eaLnBrk="1" hangingPunct="1">
              <a:buClr>
                <a:schemeClr val="tx2"/>
              </a:buClr>
            </a:pPr>
            <a:r>
              <a:rPr lang="en-US" dirty="0" smtClean="0"/>
              <a:t/>
            </a:r>
            <a:br>
              <a:rPr lang="en-US" dirty="0" smtClean="0"/>
            </a:br>
            <a:r>
              <a:rPr lang="en-US" dirty="0" smtClean="0"/>
              <a:t>Option to restore the system delivered Live Rules. Live Rules maintains the current settings while a Solid Edge session is running. When a Solid Edge is closed, the Live Rules return to the default settings.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pic>
        <p:nvPicPr>
          <p:cNvPr id="1026" name="Picture 2"/>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3581400" y="1600200"/>
            <a:ext cx="420687" cy="29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7543800" cy="4572000"/>
          </a:xfrm>
        </p:spPr>
        <p:txBody>
          <a:bodyPr/>
          <a:lstStyle/>
          <a:p>
            <a:pPr marL="0" indent="0" eaLnBrk="1" hangingPunct="1">
              <a:buClr>
                <a:schemeClr val="tx2"/>
              </a:buClr>
            </a:pPr>
            <a:r>
              <a:rPr lang="en-US" b="1" dirty="0" smtClean="0"/>
              <a:t>Suspend relationships</a:t>
            </a:r>
            <a:r>
              <a:rPr lang="en-US" dirty="0" smtClean="0"/>
              <a:t/>
            </a:r>
            <a:br>
              <a:rPr lang="en-US" dirty="0" smtClean="0"/>
            </a:br>
            <a:r>
              <a:rPr lang="en-US" dirty="0" smtClean="0"/>
              <a:t>You can Suspend relationships detected for the current edit operation.</a:t>
            </a:r>
            <a:br>
              <a:rPr lang="en-US" dirty="0" smtClean="0"/>
            </a:br>
            <a:endParaRPr lang="en-US" dirty="0" smtClean="0"/>
          </a:p>
          <a:p>
            <a:pPr marL="0" indent="0"/>
            <a:r>
              <a:rPr lang="en-US" dirty="0" smtClean="0"/>
              <a:t>Suspend options for relationship categories are on the Live Rules panel. When making a synchronous edit, the solution honors these options. You can suspend:</a:t>
            </a:r>
            <a:br>
              <a:rPr lang="en-US" dirty="0" smtClean="0"/>
            </a:br>
            <a:endParaRPr lang="en-US" dirty="0" smtClean="0"/>
          </a:p>
          <a:p>
            <a:pPr marL="177800" indent="-177800" eaLnBrk="1" hangingPunct="1">
              <a:buClr>
                <a:schemeClr val="tx2"/>
              </a:buClr>
            </a:pPr>
            <a:r>
              <a:rPr lang="en-US" dirty="0" smtClean="0"/>
              <a:t>(1) Live Rule relationships.</a:t>
            </a:r>
          </a:p>
          <a:p>
            <a:pPr marL="177800" indent="-177800" eaLnBrk="1" hangingPunct="1">
              <a:buClr>
                <a:schemeClr val="tx2"/>
              </a:buClr>
            </a:pPr>
            <a:r>
              <a:rPr lang="en-US" dirty="0" smtClean="0"/>
              <a:t>(2) Locked dimensions.</a:t>
            </a:r>
          </a:p>
          <a:p>
            <a:pPr marL="177800" indent="-177800" eaLnBrk="1" hangingPunct="1">
              <a:buClr>
                <a:schemeClr val="tx2"/>
              </a:buClr>
            </a:pPr>
            <a:r>
              <a:rPr lang="en-US" dirty="0" smtClean="0"/>
              <a:t>(3) Persisted relationships.</a:t>
            </a:r>
          </a:p>
          <a:p>
            <a:pPr marL="0" indent="0"/>
            <a:endParaRPr lang="en-US" dirty="0" smtClean="0"/>
          </a:p>
          <a:p>
            <a:pPr marL="0" indent="0"/>
            <a:r>
              <a:rPr lang="en-US" dirty="0" smtClean="0"/>
              <a:t/>
            </a:r>
            <a:br>
              <a:rPr lang="en-US" dirty="0" smtClean="0"/>
            </a:br>
            <a:r>
              <a:rPr lang="en-US" dirty="0" smtClean="0"/>
              <a:t>When you suspend a relationship category,</a:t>
            </a:r>
            <a:br>
              <a:rPr lang="en-US" dirty="0" smtClean="0"/>
            </a:br>
            <a:r>
              <a:rPr lang="en-US" dirty="0" smtClean="0"/>
              <a:t>the button changes as shown.</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pic>
        <p:nvPicPr>
          <p:cNvPr id="2050" name="Picture 2"/>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4038600" y="3810000"/>
            <a:ext cx="1339850" cy="130968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clrChange>
              <a:clrFrom>
                <a:srgbClr val="FF00FF"/>
              </a:clrFrom>
              <a:clrTo>
                <a:srgbClr val="FF00FF">
                  <a:alpha val="0"/>
                </a:srgbClr>
              </a:clrTo>
            </a:clrChange>
          </a:blip>
          <a:srcRect/>
          <a:stretch>
            <a:fillRect/>
          </a:stretch>
        </p:blipFill>
        <p:spPr bwMode="auto">
          <a:xfrm>
            <a:off x="5638800" y="5486400"/>
            <a:ext cx="1000125" cy="64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Additional options</a:t>
            </a:r>
          </a:p>
          <a:p>
            <a:pPr marL="177800" indent="-177800" eaLnBrk="1" hangingPunct="1">
              <a:buClr>
                <a:schemeClr val="tx2"/>
              </a:buClr>
            </a:pP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Reference Planes (1)</a:t>
            </a:r>
            <a:br>
              <a:rPr lang="en-US" dirty="0" smtClean="0"/>
            </a:br>
            <a:r>
              <a:rPr lang="en-US" dirty="0" smtClean="0"/>
              <a:t>Consider reference planes when applying Live Rules.</a:t>
            </a:r>
            <a:br>
              <a:rPr lang="en-US" dirty="0" smtClean="0"/>
            </a:br>
            <a:endParaRPr lang="en-US" dirty="0" smtClean="0"/>
          </a:p>
          <a:p>
            <a:pPr marL="177800" indent="-177800" eaLnBrk="1" hangingPunct="1">
              <a:buClr>
                <a:schemeClr val="tx2"/>
              </a:buClr>
              <a:buFont typeface="Wingdings" pitchFamily="2" charset="2"/>
              <a:buChar char="§"/>
            </a:pPr>
            <a:r>
              <a:rPr lang="en-US" dirty="0" smtClean="0"/>
              <a:t>Sketch Planes( 2)</a:t>
            </a:r>
            <a:br>
              <a:rPr lang="en-US" dirty="0" smtClean="0"/>
            </a:br>
            <a:r>
              <a:rPr lang="en-US" dirty="0" smtClean="0"/>
              <a:t>Consider sketch planes when applying Live Rules.</a:t>
            </a:r>
            <a:br>
              <a:rPr lang="en-US" dirty="0" smtClean="0"/>
            </a:br>
            <a:endParaRPr lang="en-US" dirty="0" smtClean="0"/>
          </a:p>
          <a:p>
            <a:pPr marL="177800" indent="-177800" eaLnBrk="1" hangingPunct="1">
              <a:buClr>
                <a:schemeClr val="tx2"/>
              </a:buClr>
              <a:buFont typeface="Wingdings" pitchFamily="2" charset="2"/>
              <a:buChar char="§"/>
            </a:pPr>
            <a:r>
              <a:rPr lang="en-US" dirty="0" smtClean="0"/>
              <a:t>Coordinate Systems (3)</a:t>
            </a:r>
            <a:br>
              <a:rPr lang="en-US" dirty="0" smtClean="0"/>
            </a:br>
            <a:r>
              <a:rPr lang="en-US" dirty="0" smtClean="0"/>
              <a:t>Consider coordinate system planes and axes when applying Live Rules.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pic>
        <p:nvPicPr>
          <p:cNvPr id="13314" name="Picture 2" descr="C:\V103\selfPaced\se103\english\docs\graphics\bj\part_constraint\consider.jpg"/>
          <p:cNvPicPr>
            <a:picLocks noChangeAspect="1" noChangeArrowheads="1"/>
          </p:cNvPicPr>
          <p:nvPr/>
        </p:nvPicPr>
        <p:blipFill>
          <a:blip r:embed="rId3" cstate="print"/>
          <a:srcRect/>
          <a:stretch>
            <a:fillRect/>
          </a:stretch>
        </p:blipFill>
        <p:spPr bwMode="auto">
          <a:xfrm>
            <a:off x="685800" y="2057400"/>
            <a:ext cx="914400" cy="5143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Detect local symmetry</a:t>
            </a:r>
          </a:p>
          <a:p>
            <a:pPr marL="177800" indent="-177800" eaLnBrk="1" hangingPunct="1">
              <a:buClr>
                <a:schemeClr val="tx2"/>
              </a:buClr>
            </a:pPr>
            <a:endParaRPr lang="en-US" dirty="0" smtClean="0"/>
          </a:p>
          <a:p>
            <a:pPr marL="0" indent="0" eaLnBrk="1" hangingPunct="1">
              <a:buClr>
                <a:schemeClr val="tx2"/>
              </a:buClr>
            </a:pPr>
            <a:r>
              <a:rPr lang="en-US" dirty="0" smtClean="0"/>
              <a:t>Option to detect a local symmetry plane. You are prompted to select a local symmetry plane to be used for symmetric face detection.</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Activity: Detecting symmetry relationships</a:t>
            </a:r>
          </a:p>
          <a:p>
            <a:pPr marL="177800" indent="-177800" eaLnBrk="1" hangingPunct="1">
              <a:buClr>
                <a:schemeClr val="tx2"/>
              </a:buClr>
              <a:buFont typeface="Wingdings" pitchFamily="2" charset="2"/>
              <a:buChar char="§"/>
            </a:pPr>
            <a:r>
              <a:rPr lang="en-US" dirty="0" smtClean="0"/>
              <a:t>Activity: Applying a symmetric about relationship</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Working with Live Rules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524000"/>
          </a:xfrm>
        </p:spPr>
        <p:txBody>
          <a:bodyPr/>
          <a:lstStyle/>
          <a:p>
            <a:pPr marL="177800" indent="-177800" eaLnBrk="1" hangingPunct="1">
              <a:buClr>
                <a:schemeClr val="tx2"/>
              </a:buClr>
            </a:pPr>
            <a:r>
              <a:rPr lang="en-US" b="1" dirty="0" smtClean="0"/>
              <a:t>Overview</a:t>
            </a:r>
          </a:p>
          <a:p>
            <a:pPr marL="177800" indent="-177800" eaLnBrk="1" hangingPunct="1">
              <a:buClr>
                <a:schemeClr val="tx2"/>
              </a:buClr>
              <a:buFont typeface="Wingdings" pitchFamily="2" charset="2"/>
              <a:buChar char="§"/>
            </a:pPr>
            <a:r>
              <a:rPr lang="en-US" dirty="0" smtClean="0"/>
              <a:t>Face relationships are detected during a synchronous face move.</a:t>
            </a:r>
          </a:p>
          <a:p>
            <a:pPr marL="177800" indent="-177800" eaLnBrk="1" hangingPunct="1">
              <a:buClr>
                <a:schemeClr val="tx2"/>
              </a:buClr>
              <a:buFont typeface="Wingdings" pitchFamily="2" charset="2"/>
              <a:buChar char="§"/>
            </a:pPr>
            <a:r>
              <a:rPr lang="en-US" dirty="0" smtClean="0"/>
              <a:t>During a synchronous face move, the system is instructed to detect relationships turned on in Live Rules and also persistent relationships.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Detected face relationships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eaLnBrk="1" hangingPunct="1">
              <a:buClr>
                <a:schemeClr val="tx2"/>
              </a:buClr>
            </a:pPr>
            <a:r>
              <a:rPr lang="en-US" dirty="0" smtClean="0"/>
              <a:t>Synchronous models use face relationships to control the model behavior during an edit. These face relationships include: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b="1" dirty="0" smtClean="0"/>
              <a:t>Found</a:t>
            </a:r>
            <a:r>
              <a:rPr lang="en-US" dirty="0" smtClean="0"/>
              <a:t/>
            </a:r>
            <a:br>
              <a:rPr lang="en-US" dirty="0" smtClean="0"/>
            </a:br>
            <a:r>
              <a:rPr lang="en-US" dirty="0" smtClean="0"/>
              <a:t>Relationships the system finds at the instance of a synchronous edit. These relationships are found if the relationship type is turned on in Live Rules.</a:t>
            </a:r>
            <a:br>
              <a:rPr lang="en-US" dirty="0" smtClean="0"/>
            </a:br>
            <a:endParaRPr lang="en-US" dirty="0" smtClean="0"/>
          </a:p>
          <a:p>
            <a:pPr marL="177800" indent="-177800" eaLnBrk="1" hangingPunct="1">
              <a:buClr>
                <a:schemeClr val="tx2"/>
              </a:buClr>
              <a:buFont typeface="Wingdings" pitchFamily="2" charset="2"/>
              <a:buChar char="§"/>
            </a:pPr>
            <a:r>
              <a:rPr lang="en-US" b="1" dirty="0" smtClean="0"/>
              <a:t>Persisted</a:t>
            </a:r>
            <a:r>
              <a:rPr lang="en-US" dirty="0" smtClean="0"/>
              <a:t/>
            </a:r>
            <a:br>
              <a:rPr lang="en-US" dirty="0" smtClean="0"/>
            </a:br>
            <a:r>
              <a:rPr lang="en-US" dirty="0" smtClean="0"/>
              <a:t>User applied relationships that are permanent and are maintained during a synchronous edit.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b="1" dirty="0" smtClean="0"/>
              <a:t>PMI</a:t>
            </a:r>
            <a:r>
              <a:rPr lang="en-US" dirty="0" smtClean="0"/>
              <a:t/>
            </a:r>
            <a:br>
              <a:rPr lang="en-US" dirty="0" smtClean="0"/>
            </a:br>
            <a:r>
              <a:rPr lang="en-US" dirty="0" smtClean="0"/>
              <a:t>Locked dimensional relationships.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endParaRPr lang="en-US" dirty="0" smtClean="0"/>
          </a:p>
          <a:p>
            <a:pPr marL="0" indent="114300"/>
            <a:endParaRPr lang="en-US" dirty="0" smtClean="0"/>
          </a:p>
          <a:p>
            <a:endParaRPr lang="en-US" dirty="0" smtClean="0"/>
          </a:p>
          <a:p>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 overview</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It is possible that a synchronous edit could fail due to an over constrained condition. It is also possible for a synchronous edit be successful but produce unexpected or unwanted results.</a:t>
            </a:r>
            <a:br>
              <a:rPr lang="en-US" dirty="0" smtClean="0"/>
            </a:br>
            <a:endParaRPr lang="en-US" dirty="0" smtClean="0"/>
          </a:p>
          <a:p>
            <a:pPr marL="177800" indent="-177800" eaLnBrk="1" hangingPunct="1">
              <a:buClr>
                <a:schemeClr val="tx2"/>
              </a:buClr>
              <a:buFont typeface="Wingdings" pitchFamily="2" charset="2"/>
              <a:buChar char="§"/>
            </a:pPr>
            <a:r>
              <a:rPr lang="en-US" dirty="0" smtClean="0"/>
              <a:t>Solution Manager provides detail and actions regarding the faces participating in the solution of a synchronous edit. Solution Manager is a tool that graphically interacts with the model to provide control of all relationships relevant to the current solve.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Solution Manager is an optional step during synchronous move or edit operations.</a:t>
            </a:r>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 overview</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2362200"/>
          </a:xfrm>
        </p:spPr>
        <p:txBody>
          <a:bodyPr/>
          <a:lstStyle/>
          <a:p>
            <a:pPr marL="177800" indent="-177800" eaLnBrk="1" hangingPunct="1">
              <a:buClr>
                <a:schemeClr val="tx2"/>
              </a:buClr>
            </a:pPr>
            <a:r>
              <a:rPr lang="en-US" dirty="0" smtClean="0"/>
              <a:t>When in Solution Manager mode: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Relevant faces change color to represent their role in the solution.</a:t>
            </a:r>
          </a:p>
          <a:p>
            <a:pPr marL="177800" indent="-177800" eaLnBrk="1" hangingPunct="1">
              <a:buClr>
                <a:schemeClr val="tx2"/>
              </a:buClr>
              <a:buFont typeface="Wingdings" pitchFamily="2" charset="2"/>
              <a:buChar char="§"/>
            </a:pPr>
            <a:r>
              <a:rPr lang="en-US" dirty="0" smtClean="0"/>
              <a:t>Click on a face to switch between relationships.</a:t>
            </a:r>
          </a:p>
          <a:p>
            <a:pPr marL="177800" indent="-177800" eaLnBrk="1" hangingPunct="1">
              <a:buClr>
                <a:schemeClr val="tx2"/>
              </a:buClr>
              <a:buFont typeface="Wingdings" pitchFamily="2" charset="2"/>
              <a:buChar char="§"/>
            </a:pPr>
            <a:r>
              <a:rPr lang="en-US" dirty="0" smtClean="0"/>
              <a:t>Right-click a face for access to all relationships to the face.</a:t>
            </a:r>
          </a:p>
          <a:p>
            <a:pPr marL="177800" indent="-177800" eaLnBrk="1" hangingPunct="1">
              <a:buClr>
                <a:schemeClr val="tx2"/>
              </a:buClr>
              <a:buFont typeface="Wingdings" pitchFamily="2" charset="2"/>
              <a:buChar char="§"/>
            </a:pPr>
            <a:r>
              <a:rPr lang="en-US" dirty="0" smtClean="0"/>
              <a:t>Click a locked dimension to relax the constraint. The dimension returns to a locked state after making an edit.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 sketches</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5122" name="Picture 2" descr="C:\P4\XPS\products\solidedge\se103\english\courseware\docs\graphics\bj\sketching\open_sketch.gif"/>
          <p:cNvPicPr>
            <a:picLocks noChangeAspect="1" noChangeArrowheads="1"/>
          </p:cNvPicPr>
          <p:nvPr/>
        </p:nvPicPr>
        <p:blipFill>
          <a:blip r:embed="rId3" cstate="print"/>
          <a:srcRect/>
          <a:stretch>
            <a:fillRect/>
          </a:stretch>
        </p:blipFill>
        <p:spPr bwMode="auto">
          <a:xfrm>
            <a:off x="1447800" y="2209800"/>
            <a:ext cx="6419850" cy="3343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3352800"/>
          </a:xfrm>
        </p:spPr>
        <p:txBody>
          <a:bodyPr/>
          <a:lstStyle/>
          <a:p>
            <a:pPr marL="0" indent="0"/>
            <a:r>
              <a:rPr lang="en-US" dirty="0" smtClean="0"/>
              <a:t>The Solution Manager options are located on the Live Rules panel. During a synchronous edit, the Solution Manager button (1) changes from inactive to active (2). The Auto-Solution Manager button (3) is off by default.</a:t>
            </a:r>
          </a:p>
          <a:p>
            <a:pPr marL="0" indent="0"/>
            <a:endParaRPr lang="en-US" dirty="0" smtClean="0"/>
          </a:p>
          <a:p>
            <a:pPr marL="0" indent="0"/>
            <a:endParaRPr lang="en-US" dirty="0" smtClean="0"/>
          </a:p>
          <a:p>
            <a:pPr marL="0" indent="0"/>
            <a:endParaRPr lang="en-US" dirty="0" smtClean="0"/>
          </a:p>
          <a:p>
            <a:pPr marL="0" indent="0"/>
            <a:endParaRPr lang="en-US" dirty="0" smtClean="0"/>
          </a:p>
          <a:p>
            <a:pPr marL="0" indent="0"/>
            <a:r>
              <a:rPr lang="en-US" dirty="0" smtClean="0"/>
              <a:t>When Auto-Solution Manager is turned on, synchronous edits automatically start the Solution Manager.</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 options</a:t>
            </a:r>
          </a:p>
        </p:txBody>
      </p:sp>
      <p:pic>
        <p:nvPicPr>
          <p:cNvPr id="3075" name="Picture 3"/>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1752600" y="2819400"/>
            <a:ext cx="2409825" cy="106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endParaRPr lang="en-US" dirty="0" smtClean="0"/>
          </a:p>
          <a:p>
            <a:pPr marL="0" indent="0"/>
            <a:endParaRPr lang="en-US" dirty="0" smtClean="0"/>
          </a:p>
          <a:p>
            <a:pPr marL="0" indent="0"/>
            <a:endParaRPr lang="en-US" dirty="0" smtClean="0"/>
          </a:p>
          <a:p>
            <a:pPr marL="177800" indent="-177800" eaLnBrk="1" hangingPunct="1">
              <a:buClr>
                <a:schemeClr val="tx2"/>
              </a:buClr>
              <a:buFont typeface="Wingdings" pitchFamily="2" charset="2"/>
              <a:buChar char="§"/>
            </a:pPr>
            <a:r>
              <a:rPr lang="en-US" dirty="0" smtClean="0"/>
              <a:t>If there are no failures and you are satisfied with the solution, you complete the edit and then click the check box (4) to accept the results.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If the solution produces unwanted results or a failed condition, you click the Solution Manager button to make changes to the solving face relationships. You can also press the V key to start Solution Manager.</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When Auto-Solution Manager (3) is turned off, you must manually start the Solution Manager.</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 options</a:t>
            </a:r>
          </a:p>
        </p:txBody>
      </p:sp>
      <p:pic>
        <p:nvPicPr>
          <p:cNvPr id="3076" name="Picture 4"/>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990600" y="1524000"/>
            <a:ext cx="960437" cy="9906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clrChange>
              <a:clrFrom>
                <a:srgbClr val="FF00FF"/>
              </a:clrFrom>
              <a:clrTo>
                <a:srgbClr val="FF00FF">
                  <a:alpha val="0"/>
                </a:srgbClr>
              </a:clrTo>
            </a:clrChange>
          </a:blip>
          <a:srcRect/>
          <a:stretch>
            <a:fillRect/>
          </a:stretch>
        </p:blipFill>
        <p:spPr bwMode="auto">
          <a:xfrm>
            <a:off x="3810000" y="5029200"/>
            <a:ext cx="2409825" cy="106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0"/>
            <a:r>
              <a:rPr lang="en-US" dirty="0" smtClean="0"/>
              <a:t>Model display</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a:t>
            </a:r>
          </a:p>
        </p:txBody>
      </p:sp>
      <p:pic>
        <p:nvPicPr>
          <p:cNvPr id="3" name="Picture 3"/>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1219200" y="2133600"/>
            <a:ext cx="2640013" cy="27495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clrChange>
              <a:clrFrom>
                <a:srgbClr val="FF00FF"/>
              </a:clrFrom>
              <a:clrTo>
                <a:srgbClr val="FF00FF">
                  <a:alpha val="0"/>
                </a:srgbClr>
              </a:clrTo>
            </a:clrChange>
          </a:blip>
          <a:srcRect/>
          <a:stretch>
            <a:fillRect/>
          </a:stretch>
        </p:blipFill>
        <p:spPr bwMode="auto">
          <a:xfrm>
            <a:off x="4267200" y="2209800"/>
            <a:ext cx="3089275" cy="314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1828800"/>
          </a:xfrm>
        </p:spPr>
        <p:txBody>
          <a:bodyPr/>
          <a:lstStyle/>
          <a:p>
            <a:pPr marL="0" indent="0"/>
            <a:r>
              <a:rPr lang="en-US" dirty="0" smtClean="0"/>
              <a:t>Managing face relationships in Solution Manager</a:t>
            </a:r>
          </a:p>
          <a:p>
            <a:pPr marL="0" indent="0"/>
            <a:endParaRPr lang="en-US" b="1" dirty="0" smtClean="0"/>
          </a:p>
          <a:p>
            <a:pPr marL="0" indent="0"/>
            <a:r>
              <a:rPr lang="en-US" dirty="0" smtClean="0"/>
              <a:t>In Solution Manager mode, only faces that are relevant to the solution display in color. The nonparticipating faces display transparent. Right-clicking a colored face displays a relationship palette listing all relationships to the face.</a:t>
            </a:r>
            <a:endParaRPr lang="en-US" b="1" dirty="0" smtClean="0"/>
          </a:p>
          <a:p>
            <a:pPr marL="0" indent="0"/>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6248400" cy="4572000"/>
          </a:xfrm>
        </p:spPr>
        <p:txBody>
          <a:bodyPr/>
          <a:lstStyle/>
          <a:p>
            <a:pPr marL="0" indent="0"/>
            <a:r>
              <a:rPr lang="en-US" dirty="0" smtClean="0"/>
              <a:t>Relationship palette</a:t>
            </a:r>
          </a:p>
          <a:p>
            <a:pPr marL="0" indent="0"/>
            <a:endParaRPr lang="en-US" b="1" dirty="0" smtClean="0"/>
          </a:p>
          <a:p>
            <a:r>
              <a:rPr lang="en-US" b="1" dirty="0" smtClean="0"/>
              <a:t>Columns</a:t>
            </a:r>
          </a:p>
          <a:p>
            <a:pPr marL="177800" indent="-177800" eaLnBrk="1" hangingPunct="1">
              <a:buClr>
                <a:schemeClr val="tx2"/>
              </a:buClr>
              <a:buFont typeface="Wingdings" pitchFamily="2" charset="2"/>
              <a:buChar char="§"/>
            </a:pPr>
            <a:r>
              <a:rPr lang="en-US" dirty="0" smtClean="0"/>
              <a:t>Found relationships (1). These are the detected relationships that are turned on in Live Rules.</a:t>
            </a:r>
          </a:p>
          <a:p>
            <a:pPr marL="177800" indent="-177800" eaLnBrk="1" hangingPunct="1">
              <a:buClr>
                <a:schemeClr val="tx2"/>
              </a:buClr>
              <a:buFont typeface="Wingdings" pitchFamily="2" charset="2"/>
              <a:buChar char="§"/>
            </a:pPr>
            <a:r>
              <a:rPr lang="en-US" dirty="0" smtClean="0"/>
              <a:t>Dimensional constraints (2)</a:t>
            </a:r>
          </a:p>
          <a:p>
            <a:pPr marL="177800" indent="-177800" eaLnBrk="1" hangingPunct="1">
              <a:buClr>
                <a:schemeClr val="tx2"/>
              </a:buClr>
              <a:buFont typeface="Wingdings" pitchFamily="2" charset="2"/>
              <a:buChar char="§"/>
            </a:pPr>
            <a:r>
              <a:rPr lang="en-US" dirty="0" smtClean="0"/>
              <a:t>Persisted relationships (3)</a:t>
            </a:r>
            <a:br>
              <a:rPr lang="en-US" dirty="0" smtClean="0"/>
            </a:br>
            <a:endParaRPr lang="en-US" dirty="0" smtClean="0"/>
          </a:p>
          <a:p>
            <a:pPr marL="0" indent="0" eaLnBrk="1" hangingPunct="1">
              <a:buClr>
                <a:schemeClr val="tx2"/>
              </a:buClr>
            </a:pPr>
            <a:r>
              <a:rPr lang="en-US" dirty="0" smtClean="0"/>
              <a:t>Hovering over a relationship on the palette (4, 5) exposes a fly out option. Use the fly out option to turn off all similar relationships to other faces.</a:t>
            </a:r>
          </a:p>
          <a:p>
            <a:endParaRPr lang="en-US" dirty="0" smtClean="0"/>
          </a:p>
          <a:p>
            <a:pPr marL="0" indent="0"/>
            <a:r>
              <a:rPr lang="en-US" dirty="0" smtClean="0"/>
              <a:t>The yellow triangle (6) on a relationship denotes that the relationship contributes to a failed solution.</a:t>
            </a:r>
          </a:p>
          <a:p>
            <a:pPr marL="0" indent="0"/>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a:t>
            </a:r>
          </a:p>
        </p:txBody>
      </p:sp>
      <p:pic>
        <p:nvPicPr>
          <p:cNvPr id="1026" name="Picture 2"/>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6781800" y="1524000"/>
            <a:ext cx="1730375" cy="358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077200" cy="4572000"/>
          </a:xfrm>
        </p:spPr>
        <p:txBody>
          <a:bodyPr/>
          <a:lstStyle/>
          <a:p>
            <a:pPr marL="457200" indent="-457200" eaLnBrk="1" hangingPunct="1">
              <a:buClr>
                <a:schemeClr val="tx2"/>
              </a:buClr>
              <a:buFont typeface="+mj-lt"/>
              <a:buAutoNum type="arabicPeriod"/>
            </a:pPr>
            <a:r>
              <a:rPr lang="en-US" sz="1600" dirty="0" smtClean="0"/>
              <a:t>Select a face to edit.</a:t>
            </a:r>
            <a:br>
              <a:rPr lang="en-US" sz="1600" dirty="0" smtClean="0"/>
            </a:br>
            <a:endParaRPr lang="en-US" sz="1600" dirty="0" smtClean="0"/>
          </a:p>
          <a:p>
            <a:pPr marL="457200" indent="-457200" eaLnBrk="1" hangingPunct="1">
              <a:buClr>
                <a:schemeClr val="tx2"/>
              </a:buClr>
              <a:buFont typeface="+mj-lt"/>
              <a:buAutoNum type="arabicPeriod"/>
            </a:pPr>
            <a:r>
              <a:rPr lang="en-US" sz="1600" dirty="0" smtClean="0"/>
              <a:t>Click the primary axis on the steering wheel to start a synchronous edit operation.  (Two solution conditions are possible (success or failure). You	can use the Solution Manager in both conditions.)</a:t>
            </a:r>
            <a:br>
              <a:rPr lang="en-US" sz="1600" dirty="0" smtClean="0"/>
            </a:br>
            <a:endParaRPr lang="en-US" sz="1600" dirty="0" smtClean="0"/>
          </a:p>
          <a:p>
            <a:pPr marL="457200" indent="-457200" eaLnBrk="1" hangingPunct="1">
              <a:buClr>
                <a:schemeClr val="tx2"/>
              </a:buClr>
              <a:buFont typeface="+mj-lt"/>
              <a:buAutoNum type="arabicPeriod"/>
            </a:pPr>
            <a:r>
              <a:rPr lang="en-US" sz="1600" dirty="0" smtClean="0"/>
              <a:t>Start Solution Manager by pressing the V key or by clicking the Solution Manager button on the Live Rules panel.  (If Auto-Solution Manager is turned on, Solution Manager starts when you click to define a move distance.)</a:t>
            </a:r>
            <a:br>
              <a:rPr lang="en-US" sz="1600" dirty="0" smtClean="0"/>
            </a:br>
            <a:endParaRPr lang="en-US" sz="1600" dirty="0" smtClean="0"/>
          </a:p>
          <a:p>
            <a:pPr marL="457200" indent="-457200" eaLnBrk="1" hangingPunct="1">
              <a:buClr>
                <a:schemeClr val="tx2"/>
              </a:buClr>
              <a:buFont typeface="+mj-lt"/>
              <a:buAutoNum type="arabicPeriod"/>
            </a:pPr>
            <a:r>
              <a:rPr lang="en-US" sz="1600" dirty="0" smtClean="0"/>
              <a:t>While in Solution Manager mode, you graphically interact with the face relationships involved in the edit. You resolve over constrained relationships in failed conditions. You change relationships in a successful condition to produce the intended solution.</a:t>
            </a:r>
            <a:br>
              <a:rPr lang="en-US" sz="1600" dirty="0" smtClean="0"/>
            </a:br>
            <a:endParaRPr lang="en-US" sz="1600" dirty="0" smtClean="0"/>
          </a:p>
          <a:p>
            <a:pPr marL="457200" indent="-457200" eaLnBrk="1" hangingPunct="1">
              <a:buClr>
                <a:schemeClr val="tx2"/>
              </a:buClr>
              <a:buFont typeface="+mj-lt"/>
              <a:buAutoNum type="arabicPeriod"/>
            </a:pPr>
            <a:r>
              <a:rPr lang="en-US" sz="1600" dirty="0" smtClean="0"/>
              <a:t>When the synchronous edit is complete and no failed condition exists, you click the check box. This exits the Solution manager mode.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0" indent="114300">
              <a:buFont typeface="Arial" pitchFamily="34" charset="0"/>
              <a:buChar char="•"/>
            </a:pPr>
            <a:endParaRPr lang="en-US" dirty="0" smtClean="0"/>
          </a:p>
          <a:p>
            <a:pPr marL="0" indent="114300">
              <a:buFont typeface="Arial" pitchFamily="34" charset="0"/>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i="1" dirty="0" smtClean="0"/>
              <a:t>Solution Manager workflow</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Using the variable table</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Using variables</a:t>
            </a:r>
            <a:endParaRPr lang="en-US" sz="2800" i="1" dirty="0" smtClean="0"/>
          </a:p>
        </p:txBody>
      </p:sp>
      <p:pic>
        <p:nvPicPr>
          <p:cNvPr id="19458" name="Picture 2" descr="C:\V103\selfPaced\se103\english\docs\graphics\bj\part_constraint\activity_variable19.gif"/>
          <p:cNvPicPr>
            <a:picLocks noChangeAspect="1" noChangeArrowheads="1"/>
          </p:cNvPicPr>
          <p:nvPr/>
        </p:nvPicPr>
        <p:blipFill>
          <a:blip r:embed="rId3" cstate="print"/>
          <a:srcRect/>
          <a:stretch>
            <a:fillRect/>
          </a:stretch>
        </p:blipFill>
        <p:spPr bwMode="auto">
          <a:xfrm>
            <a:off x="4648200" y="1905000"/>
            <a:ext cx="3352800" cy="402336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Constructing treatment features</a:t>
            </a:r>
            <a:endParaRPr lang="en-US" b="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0" indent="233363" eaLnBrk="1" hangingPunct="1">
              <a:buClr>
                <a:schemeClr val="tx2"/>
              </a:buClr>
            </a:pPr>
            <a:r>
              <a:rPr lang="en-US" dirty="0" smtClean="0"/>
              <a:t>Treatment features are those which affect a model’s existing edges or faces. You construct treatment features by applying face and edge treatments, such as drafts, rounds, and thin wall to the part.</a:t>
            </a:r>
            <a:br>
              <a:rPr lang="en-US" dirty="0" smtClean="0"/>
            </a:br>
            <a:endParaRPr lang="en-US" dirty="0" smtClean="0"/>
          </a:p>
          <a:p>
            <a:pPr marL="177800" indent="-177800" eaLnBrk="1" hangingPunct="1">
              <a:buClr>
                <a:schemeClr val="tx2"/>
              </a:buClr>
            </a:pPr>
            <a:r>
              <a:rPr lang="en-US" dirty="0" smtClean="0"/>
              <a:t>Treatment feature types within Solid Edge</a:t>
            </a:r>
          </a:p>
          <a:p>
            <a:pPr marL="177800" indent="-177800" eaLnBrk="1" hangingPunct="1">
              <a:buClr>
                <a:schemeClr val="tx2"/>
              </a:buClr>
              <a:buFont typeface="Wingdings" pitchFamily="2" charset="2"/>
              <a:buChar char="§"/>
            </a:pPr>
            <a:r>
              <a:rPr lang="en-US" dirty="0" smtClean="0"/>
              <a:t>A </a:t>
            </a:r>
            <a:r>
              <a:rPr lang="en-US" b="1" dirty="0" smtClean="0"/>
              <a:t>round</a:t>
            </a:r>
            <a:r>
              <a:rPr lang="en-US" dirty="0" smtClean="0"/>
              <a:t> feature applies a constant radius to one or more part edges. </a:t>
            </a:r>
          </a:p>
          <a:p>
            <a:pPr marL="177800" indent="-177800" eaLnBrk="1" hangingPunct="1">
              <a:buClr>
                <a:schemeClr val="tx2"/>
              </a:buClr>
              <a:buFont typeface="Wingdings" pitchFamily="2" charset="2"/>
              <a:buChar char="§"/>
            </a:pPr>
            <a:r>
              <a:rPr lang="en-US" dirty="0" smtClean="0"/>
              <a:t>A </a:t>
            </a:r>
            <a:r>
              <a:rPr lang="en-US" b="1" dirty="0" smtClean="0"/>
              <a:t>blend</a:t>
            </a:r>
            <a:r>
              <a:rPr lang="en-US" dirty="0" smtClean="0"/>
              <a:t> feature applies a variable radius to one or more part edges or blends between two faces. </a:t>
            </a:r>
          </a:p>
          <a:p>
            <a:pPr marL="177800" indent="-177800" eaLnBrk="1" hangingPunct="1">
              <a:buClr>
                <a:schemeClr val="tx2"/>
              </a:buClr>
              <a:buFont typeface="Wingdings" pitchFamily="2" charset="2"/>
              <a:buChar char="§"/>
            </a:pPr>
            <a:r>
              <a:rPr lang="en-US" dirty="0" smtClean="0"/>
              <a:t>A </a:t>
            </a:r>
            <a:r>
              <a:rPr lang="en-US" b="1" dirty="0" smtClean="0"/>
              <a:t>draft</a:t>
            </a:r>
            <a:r>
              <a:rPr lang="en-US" dirty="0" smtClean="0"/>
              <a:t> feature tilts an existing part face to a specified angle relative to a reference plane. </a:t>
            </a:r>
          </a:p>
          <a:p>
            <a:pPr marL="177800" indent="-177800" eaLnBrk="1" hangingPunct="1">
              <a:buClr>
                <a:schemeClr val="tx2"/>
              </a:buClr>
              <a:buFont typeface="Wingdings" pitchFamily="2" charset="2"/>
              <a:buChar char="§"/>
            </a:pPr>
            <a:r>
              <a:rPr lang="en-US" dirty="0" smtClean="0"/>
              <a:t>The </a:t>
            </a:r>
            <a:r>
              <a:rPr lang="en-US" b="1" dirty="0" smtClean="0"/>
              <a:t>thin wall</a:t>
            </a:r>
            <a:r>
              <a:rPr lang="en-US" dirty="0" smtClean="0"/>
              <a:t> feature is useful</a:t>
            </a:r>
            <a:br>
              <a:rPr lang="en-US" dirty="0" smtClean="0"/>
            </a:br>
            <a:r>
              <a:rPr lang="en-US" dirty="0" smtClean="0"/>
              <a:t>in plastic part modeling to</a:t>
            </a:r>
            <a:br>
              <a:rPr lang="en-US" dirty="0" smtClean="0"/>
            </a:br>
            <a:r>
              <a:rPr lang="en-US" dirty="0" smtClean="0"/>
              <a:t>create a shell of a part.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Treatment features</a:t>
            </a:r>
            <a:endParaRPr lang="en-US" sz="2800" i="1" dirty="0" smtClean="0"/>
          </a:p>
        </p:txBody>
      </p:sp>
      <p:pic>
        <p:nvPicPr>
          <p:cNvPr id="1026" name="Picture 2" descr="C:\V103\selfPaced\se103\english\docs\graphics\bj\treatment_features\treatment3.gif"/>
          <p:cNvPicPr>
            <a:picLocks noChangeAspect="1" noChangeArrowheads="1"/>
          </p:cNvPicPr>
          <p:nvPr/>
        </p:nvPicPr>
        <p:blipFill>
          <a:blip r:embed="rId3" cstate="print"/>
          <a:srcRect/>
          <a:stretch>
            <a:fillRect/>
          </a:stretch>
        </p:blipFill>
        <p:spPr bwMode="auto">
          <a:xfrm>
            <a:off x="4191000" y="4572000"/>
            <a:ext cx="4476750" cy="153352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2895600"/>
          </a:xfrm>
        </p:spPr>
        <p:txBody>
          <a:bodyPr/>
          <a:lstStyle/>
          <a:p>
            <a:pPr marL="0" indent="0"/>
            <a:r>
              <a:rPr lang="en-US" dirty="0" smtClean="0"/>
              <a:t>For best results, add treatment features to your model as late as possible in the design process.</a:t>
            </a:r>
            <a:br>
              <a:rPr lang="en-US" dirty="0" smtClean="0"/>
            </a:br>
            <a:endParaRPr lang="en-US" dirty="0" smtClean="0"/>
          </a:p>
          <a:p>
            <a:pPr marL="0" indent="0"/>
            <a:r>
              <a:rPr lang="en-US" dirty="0" smtClean="0"/>
              <a:t>In particular, it is preferable to round edges after constructing thin-walls. If a draft is crucial for positioning other features, construct the draft just before you define the other features. Although you can construct a treatment feature at any time, non critical features can complicate the display of the part in orthogonal views (especially the presence of drafted faces).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76693" y="373912"/>
            <a:ext cx="6216650" cy="808038"/>
          </a:xfrm>
        </p:spPr>
        <p:txBody>
          <a:bodyPr/>
          <a:lstStyle/>
          <a:p>
            <a:pPr eaLnBrk="1" hangingPunct="1"/>
            <a:r>
              <a:rPr lang="en-US" sz="3200" i="1" dirty="0" smtClean="0"/>
              <a:t>When to add treatment</a:t>
            </a:r>
            <a:br>
              <a:rPr lang="en-US" sz="3200" i="1" dirty="0" smtClean="0"/>
            </a:br>
            <a:r>
              <a:rPr lang="en-US" sz="3200" i="1" dirty="0" smtClean="0"/>
              <a:t>features to models</a:t>
            </a:r>
            <a:endParaRPr lang="en-US" sz="28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3400" y="14478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7800" indent="-177800">
              <a:buClr>
                <a:schemeClr val="tx2"/>
              </a:buClr>
              <a:buFont typeface="Wingdings" pitchFamily="2" charset="2"/>
              <a:buChar char="§"/>
            </a:pPr>
            <a:r>
              <a:rPr lang="en-US" sz="2000" dirty="0" smtClean="0"/>
              <a:t>Synchronous sketch dimensions are not migrated to ordered features.</a:t>
            </a:r>
          </a:p>
          <a:p>
            <a:pPr marL="177800" indent="-177800">
              <a:buClr>
                <a:schemeClr val="tx2"/>
              </a:buClr>
              <a:buFont typeface="Wingdings" pitchFamily="2" charset="2"/>
              <a:buChar char="§"/>
            </a:pPr>
            <a:r>
              <a:rPr lang="en-US" sz="2000" dirty="0" smtClean="0"/>
              <a:t>Synchronous sketches are not consumed when creating an ordered feature.</a:t>
            </a:r>
          </a:p>
          <a:p>
            <a:pPr marL="177800" indent="-177800">
              <a:buClr>
                <a:schemeClr val="tx2"/>
              </a:buClr>
              <a:buFont typeface="Wingdings" pitchFamily="2" charset="2"/>
              <a:buChar char="§"/>
            </a:pPr>
            <a:r>
              <a:rPr lang="en-US" sz="2000" dirty="0" smtClean="0"/>
              <a:t>Synchronous sketches can drive ordered features.</a:t>
            </a:r>
          </a:p>
          <a:p>
            <a:pPr marL="177800" indent="-177800">
              <a:buClr>
                <a:schemeClr val="tx2"/>
              </a:buClr>
              <a:buFont typeface="Wingdings" pitchFamily="2" charset="2"/>
              <a:buChar char="§"/>
            </a:pPr>
            <a:r>
              <a:rPr lang="en-US" sz="2000" dirty="0" smtClean="0"/>
              <a:t>Synchronous sketches appear while in the ordered environment.</a:t>
            </a:r>
          </a:p>
          <a:p>
            <a:pPr marL="177800" indent="-177800">
              <a:buClr>
                <a:schemeClr val="tx2"/>
              </a:buClr>
              <a:buFont typeface="Wingdings" pitchFamily="2" charset="2"/>
              <a:buChar char="§"/>
            </a:pPr>
            <a:r>
              <a:rPr lang="en-US" sz="2000" dirty="0" smtClean="0"/>
              <a:t>Regions are disabled.</a:t>
            </a:r>
          </a:p>
          <a:p>
            <a:pPr marL="177800" indent="-177800">
              <a:buClr>
                <a:schemeClr val="tx2"/>
              </a:buClr>
              <a:buFont typeface="Wingdings" pitchFamily="2" charset="2"/>
              <a:buChar char="§"/>
            </a:pPr>
            <a:r>
              <a:rPr lang="en-US" sz="2000" dirty="0" smtClean="0"/>
              <a:t>Synchronous sketches appear in the synchronous sketch style and colors.</a:t>
            </a:r>
          </a:p>
          <a:p>
            <a:pPr marL="177800" indent="-177800">
              <a:buClr>
                <a:schemeClr val="tx2"/>
              </a:buClr>
              <a:buFont typeface="Wingdings" pitchFamily="2" charset="2"/>
              <a:buChar char="§"/>
            </a:pPr>
            <a:r>
              <a:rPr lang="en-US" sz="2000" dirty="0" smtClean="0"/>
              <a:t>When using the Select Tool in the ordered environment, synchronous sketch elements locate as individual elements.</a:t>
            </a:r>
          </a:p>
          <a:p>
            <a:pPr marL="177800" indent="-177800">
              <a:buClr>
                <a:schemeClr val="tx2"/>
              </a:buClr>
              <a:buFont typeface="Wingdings" pitchFamily="2" charset="2"/>
              <a:buChar char="§"/>
            </a:pPr>
            <a:r>
              <a:rPr lang="en-US" sz="2000" dirty="0" smtClean="0"/>
              <a:t>Synchronous sketches can be moved using the steering wheel handle. The entire sketch moves (not single elements).</a:t>
            </a:r>
          </a:p>
          <a:p>
            <a:pPr marL="177800" indent="-177800">
              <a:buClr>
                <a:schemeClr val="tx2"/>
              </a:buClr>
              <a:buFont typeface="Wingdings" pitchFamily="2" charset="2"/>
              <a:buChar char="§"/>
            </a:pPr>
            <a:r>
              <a:rPr lang="en-US" sz="2000" dirty="0" smtClean="0"/>
              <a:t>In the ordered environment, synchronous sketch geometry or relationships commands are not available.</a:t>
            </a:r>
          </a:p>
          <a:p>
            <a:pPr marL="177800" indent="-177800">
              <a:buClr>
                <a:schemeClr val="tx2"/>
              </a:buClr>
              <a:buFont typeface="Wingdings" pitchFamily="2" charset="2"/>
              <a:buChar char="§"/>
            </a:pPr>
            <a:r>
              <a:rPr lang="en-US" sz="2000" dirty="0" smtClean="0"/>
              <a:t>Synchronous and ordered sketches cannot be copied while in ordered environment.</a:t>
            </a:r>
          </a:p>
          <a:p>
            <a:pPr marL="177800" indent="-177800">
              <a:buClr>
                <a:schemeClr val="tx2"/>
              </a:buClr>
              <a:buFont typeface="Wingdings" pitchFamily="2" charset="2"/>
              <a:buChar char="§"/>
            </a:pPr>
            <a:endParaRPr lang="en-US" sz="2000" dirty="0" smtClean="0"/>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Manual plane locking</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lock icon        to lock or unlock a sketch plane</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a:t>
            </a:r>
            <a:r>
              <a:rPr kumimoji="0" lang="en-US" sz="2000" b="1" i="0" u="none" strike="noStrike" kern="0" cap="none" spc="0" normalizeH="0" baseline="0" noProof="0" dirty="0" smtClean="0">
                <a:ln>
                  <a:noFill/>
                </a:ln>
                <a:solidFill>
                  <a:schemeClr val="tx1"/>
                </a:solidFill>
                <a:effectLst/>
                <a:uLnTx/>
                <a:uFillTx/>
                <a:latin typeface="+mn-lt"/>
                <a:ea typeface="+mn-ea"/>
                <a:cs typeface="+mn-cs"/>
              </a:rPr>
              <a:t>F3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function key to lock a plane</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533400" y="381000"/>
            <a:ext cx="6140450" cy="808038"/>
          </a:xfrm>
        </p:spPr>
        <p:txBody>
          <a:bodyPr/>
          <a:lstStyle/>
          <a:p>
            <a:pPr marL="177800" indent="-177800" eaLnBrk="1" hangingPunct="1"/>
            <a:r>
              <a:rPr lang="en-US" sz="3200" i="1" dirty="0" smtClean="0"/>
              <a:t>Synchronous sketch behavior in the ordered environment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114800"/>
          </a:xfrm>
        </p:spPr>
        <p:txBody>
          <a:bodyPr/>
          <a:lstStyle/>
          <a:p>
            <a:pPr marL="0" indent="0" eaLnBrk="1" hangingPunct="1">
              <a:buClr>
                <a:schemeClr val="tx2"/>
              </a:buClr>
            </a:pPr>
            <a:r>
              <a:rPr lang="en-US" dirty="0" smtClean="0"/>
              <a:t>Use rounding to replace a model's sharp edges with a smooth, rounded surface to improve its appearance or function. Rounding is edge-based, which means you can only round edges.</a:t>
            </a:r>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0" indent="339725"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constant rounding radius</a:t>
            </a:r>
          </a:p>
          <a:p>
            <a:pPr marL="177800" indent="-177800" eaLnBrk="1" hangingPunct="1">
              <a:buClr>
                <a:schemeClr val="tx2"/>
              </a:buClr>
              <a:buFont typeface="Wingdings" pitchFamily="2" charset="2"/>
              <a:buChar char="§"/>
            </a:pPr>
            <a:r>
              <a:rPr lang="en-US" dirty="0" smtClean="0"/>
              <a:t>variable radius</a:t>
            </a:r>
          </a:p>
          <a:p>
            <a:pPr marL="177800" indent="-177800" eaLnBrk="1" hangingPunct="1">
              <a:buClr>
                <a:schemeClr val="tx2"/>
              </a:buClr>
              <a:buFont typeface="Wingdings" pitchFamily="2" charset="2"/>
              <a:buChar char="§"/>
            </a:pPr>
            <a:r>
              <a:rPr lang="en-US" dirty="0" smtClean="0"/>
              <a:t>blend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and blending</a:t>
            </a:r>
            <a:endParaRPr lang="en-US" sz="2800" i="1" dirty="0" smtClean="0"/>
          </a:p>
        </p:txBody>
      </p:sp>
      <p:pic>
        <p:nvPicPr>
          <p:cNvPr id="2050" name="Picture 2" descr="C:\V103\selfPaced\se103\english\graphic_library\blend1.gif"/>
          <p:cNvPicPr>
            <a:picLocks noChangeAspect="1" noChangeArrowheads="1"/>
          </p:cNvPicPr>
          <p:nvPr/>
        </p:nvPicPr>
        <p:blipFill>
          <a:blip r:embed="rId3" cstate="print"/>
          <a:srcRect/>
          <a:stretch>
            <a:fillRect/>
          </a:stretch>
        </p:blipFill>
        <p:spPr bwMode="auto">
          <a:xfrm>
            <a:off x="2514600" y="2743200"/>
            <a:ext cx="3705225" cy="1343025"/>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a:buFont typeface="+mj-lt"/>
              <a:buAutoNum type="arabicPeriod"/>
            </a:pPr>
            <a:r>
              <a:rPr lang="en-US" dirty="0" smtClean="0"/>
              <a:t>Choose the Round command      located on the Home </a:t>
            </a:r>
            <a:r>
              <a:rPr lang="en-US" dirty="0" err="1" smtClean="0"/>
              <a:t>tab→Solids</a:t>
            </a:r>
            <a:r>
              <a:rPr lang="en-US" dirty="0" smtClean="0"/>
              <a:t> group.</a:t>
            </a:r>
          </a:p>
          <a:p>
            <a:pPr marL="457200" indent="-457200">
              <a:buFont typeface="+mj-lt"/>
              <a:buAutoNum type="arabicPeriod"/>
            </a:pPr>
            <a:r>
              <a:rPr lang="en-US" dirty="0" smtClean="0"/>
              <a:t>On the Round command bar, use the Select menu (1) to specify the element that you want to round (chain, edge/corner, face, loop, all fillets or all rounds).</a:t>
            </a:r>
            <a:br>
              <a:rPr lang="en-US" dirty="0" smtClean="0"/>
            </a:br>
            <a:r>
              <a:rPr lang="en-US" dirty="0" smtClean="0"/>
              <a:t/>
            </a:r>
            <a:br>
              <a:rPr lang="en-US" dirty="0" smtClean="0"/>
            </a:br>
            <a:endParaRPr lang="en-US" dirty="0" smtClean="0"/>
          </a:p>
          <a:p>
            <a:pPr marL="457200" indent="-457200">
              <a:buFont typeface="+mj-lt"/>
              <a:buAutoNum type="arabicPeriod"/>
            </a:pPr>
            <a:r>
              <a:rPr lang="en-US" dirty="0" smtClean="0"/>
              <a:t>Select the elements you want to round. When an edge is selected, you'll see a dynamic preview of the round.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workflow</a:t>
            </a:r>
            <a:endParaRPr lang="en-US" sz="2800" i="1" dirty="0" smtClean="0"/>
          </a:p>
        </p:txBody>
      </p:sp>
      <p:pic>
        <p:nvPicPr>
          <p:cNvPr id="3074" name="Picture 2" descr="C:\V103\selfPaced\se103\english\docs\graphics\bj\treatment_features\round_ex01.jpg"/>
          <p:cNvPicPr>
            <a:picLocks noChangeAspect="1" noChangeArrowheads="1"/>
          </p:cNvPicPr>
          <p:nvPr/>
        </p:nvPicPr>
        <p:blipFill>
          <a:blip r:embed="rId3" cstate="print"/>
          <a:srcRect/>
          <a:stretch>
            <a:fillRect/>
          </a:stretch>
        </p:blipFill>
        <p:spPr bwMode="auto">
          <a:xfrm>
            <a:off x="4355805" y="1635642"/>
            <a:ext cx="238125" cy="209550"/>
          </a:xfrm>
          <a:prstGeom prst="rect">
            <a:avLst/>
          </a:prstGeom>
          <a:noFill/>
          <a:ln>
            <a:solidFill>
              <a:schemeClr val="accent4"/>
            </a:solidFill>
          </a:ln>
        </p:spPr>
      </p:pic>
      <p:pic>
        <p:nvPicPr>
          <p:cNvPr id="3075" name="Picture 3" descr="C:\V103\selfPaced\se103\english\docs\graphics\bj\treatment_features\round_ex02.gif"/>
          <p:cNvPicPr>
            <a:picLocks noChangeAspect="1" noChangeArrowheads="1"/>
          </p:cNvPicPr>
          <p:nvPr/>
        </p:nvPicPr>
        <p:blipFill>
          <a:blip r:embed="rId4" cstate="print"/>
          <a:srcRect/>
          <a:stretch>
            <a:fillRect/>
          </a:stretch>
        </p:blipFill>
        <p:spPr bwMode="auto">
          <a:xfrm>
            <a:off x="990600" y="3200400"/>
            <a:ext cx="1933575" cy="400050"/>
          </a:xfrm>
          <a:prstGeom prst="rect">
            <a:avLst/>
          </a:prstGeom>
          <a:noFill/>
        </p:spPr>
      </p:pic>
      <p:pic>
        <p:nvPicPr>
          <p:cNvPr id="3076" name="Picture 4" descr="C:\V103\selfPaced\se103\english\docs\graphics\bj\treatment_features\tf_ex02.gif"/>
          <p:cNvPicPr>
            <a:picLocks noChangeAspect="1" noChangeArrowheads="1"/>
          </p:cNvPicPr>
          <p:nvPr/>
        </p:nvPicPr>
        <p:blipFill>
          <a:blip r:embed="rId5" cstate="print"/>
          <a:srcRect/>
          <a:stretch>
            <a:fillRect/>
          </a:stretch>
        </p:blipFill>
        <p:spPr bwMode="auto">
          <a:xfrm>
            <a:off x="990600" y="4495800"/>
            <a:ext cx="2371725" cy="13335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229600" cy="4953000"/>
          </a:xfrm>
        </p:spPr>
        <p:txBody>
          <a:bodyPr/>
          <a:lstStyle/>
          <a:p>
            <a:pPr marL="457200" indent="-457200">
              <a:buFont typeface="+mj-lt"/>
              <a:buAutoNum type="arabicPeriod" startAt="4"/>
            </a:pPr>
            <a:r>
              <a:rPr lang="en-US" dirty="0" smtClean="0"/>
              <a:t>Type the radius for the round.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buFont typeface="+mj-lt"/>
              <a:buAutoNum type="arabicPeriod" startAt="4"/>
            </a:pPr>
            <a:r>
              <a:rPr lang="en-US" dirty="0" smtClean="0"/>
              <a:t>Continue selecting edges defined with the same radius value.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buFont typeface="+mj-lt"/>
              <a:buAutoNum type="arabicPeriod" startAt="4"/>
            </a:pPr>
            <a:r>
              <a:rPr lang="en-US" dirty="0" smtClean="0"/>
              <a:t>Right-click when finished with this common radius. This converts all preview geometry to finished geometry. The command remains active.</a:t>
            </a:r>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457200" indent="-457200">
              <a:buFont typeface="+mj-lt"/>
              <a:buAutoNum type="arabicPeriod" startAt="4"/>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workflow</a:t>
            </a:r>
            <a:endParaRPr lang="en-US" sz="2800" i="1" dirty="0" smtClean="0"/>
          </a:p>
        </p:txBody>
      </p:sp>
      <p:pic>
        <p:nvPicPr>
          <p:cNvPr id="2" name="Picture 2" descr="C:\V103\selfPaced\se103\english\docs\graphics\bj\treatment_features\tf_ex03.gif"/>
          <p:cNvPicPr>
            <a:picLocks noChangeAspect="1" noChangeArrowheads="1"/>
          </p:cNvPicPr>
          <p:nvPr/>
        </p:nvPicPr>
        <p:blipFill>
          <a:blip r:embed="rId3" cstate="print"/>
          <a:srcRect/>
          <a:stretch>
            <a:fillRect/>
          </a:stretch>
        </p:blipFill>
        <p:spPr bwMode="auto">
          <a:xfrm>
            <a:off x="4343400" y="1371600"/>
            <a:ext cx="2171700" cy="1238250"/>
          </a:xfrm>
          <a:prstGeom prst="rect">
            <a:avLst/>
          </a:prstGeom>
          <a:noFill/>
          <a:ln>
            <a:solidFill>
              <a:schemeClr val="accent4"/>
            </a:solidFill>
          </a:ln>
        </p:spPr>
      </p:pic>
      <p:pic>
        <p:nvPicPr>
          <p:cNvPr id="3" name="Picture 3" descr="C:\V103\selfPaced\se103\english\docs\graphics\bj\treatment_features\tf_ex04.gif"/>
          <p:cNvPicPr>
            <a:picLocks noChangeAspect="1" noChangeArrowheads="1"/>
          </p:cNvPicPr>
          <p:nvPr/>
        </p:nvPicPr>
        <p:blipFill>
          <a:blip r:embed="rId4" cstate="print"/>
          <a:srcRect/>
          <a:stretch>
            <a:fillRect/>
          </a:stretch>
        </p:blipFill>
        <p:spPr bwMode="auto">
          <a:xfrm>
            <a:off x="5105400" y="3276600"/>
            <a:ext cx="2571750" cy="15811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457200" indent="-457200">
              <a:buFont typeface="+mj-lt"/>
              <a:buAutoNum type="arabicPeriod" startAt="7"/>
            </a:pPr>
            <a:r>
              <a:rPr lang="en-US" dirty="0" smtClean="0"/>
              <a:t>To place additional rounds with different radii, continue selecting edges and then change the radius value.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buFont typeface="+mj-lt"/>
              <a:buAutoNum type="arabicPeriod" startAt="7"/>
            </a:pPr>
            <a:endParaRPr lang="en-US" dirty="0" smtClean="0"/>
          </a:p>
          <a:p>
            <a:pPr marL="457200" indent="-457200">
              <a:buFont typeface="+mj-lt"/>
              <a:buAutoNum type="arabicPeriod" startAt="7"/>
            </a:pPr>
            <a:r>
              <a:rPr lang="en-US" dirty="0" smtClean="0"/>
              <a:t>Right-click to finish the round.</a:t>
            </a:r>
            <a:br>
              <a:rPr lang="en-US" dirty="0" smtClean="0"/>
            </a:br>
            <a:endParaRPr lang="en-US" dirty="0" smtClean="0"/>
          </a:p>
          <a:p>
            <a:pPr marL="457200" indent="-457200">
              <a:buFont typeface="+mj-lt"/>
              <a:buAutoNum type="arabicPeriod" startAt="7"/>
            </a:pPr>
            <a:r>
              <a:rPr lang="en-US" dirty="0" smtClean="0"/>
              <a:t>Press the </a:t>
            </a:r>
            <a:r>
              <a:rPr lang="en-US" b="1" dirty="0" smtClean="0"/>
              <a:t>Esc</a:t>
            </a:r>
            <a:r>
              <a:rPr lang="en-US" dirty="0" smtClean="0"/>
              <a:t> key or pick the</a:t>
            </a:r>
            <a:br>
              <a:rPr lang="en-US" dirty="0" smtClean="0"/>
            </a:br>
            <a:r>
              <a:rPr lang="en-US" dirty="0" smtClean="0"/>
              <a:t>Select command to terminate</a:t>
            </a:r>
            <a:br>
              <a:rPr lang="en-US" dirty="0" smtClean="0"/>
            </a:br>
            <a:r>
              <a:rPr lang="en-US" dirty="0" smtClean="0"/>
              <a:t>round placement. </a:t>
            </a:r>
          </a:p>
          <a:p>
            <a:pPr marL="457200" indent="-457200">
              <a:buFont typeface="+mj-lt"/>
              <a:buAutoNum type="arabicPeriod" startAt="7"/>
            </a:pPr>
            <a:endParaRPr lang="en-US" dirty="0" smtClean="0"/>
          </a:p>
          <a:p>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 workflow</a:t>
            </a:r>
            <a:endParaRPr lang="en-US" sz="2800" i="1" dirty="0" smtClean="0"/>
          </a:p>
        </p:txBody>
      </p:sp>
      <p:pic>
        <p:nvPicPr>
          <p:cNvPr id="5122" name="Picture 2" descr="C:\V103\selfPaced\se103\english\docs\graphics\bj\treatment_features\tf_ex05.gif"/>
          <p:cNvPicPr>
            <a:picLocks noChangeAspect="1" noChangeArrowheads="1"/>
          </p:cNvPicPr>
          <p:nvPr/>
        </p:nvPicPr>
        <p:blipFill>
          <a:blip r:embed="rId3" cstate="print"/>
          <a:srcRect/>
          <a:stretch>
            <a:fillRect/>
          </a:stretch>
        </p:blipFill>
        <p:spPr bwMode="auto">
          <a:xfrm>
            <a:off x="990600" y="2286000"/>
            <a:ext cx="1901146" cy="2133600"/>
          </a:xfrm>
          <a:prstGeom prst="rect">
            <a:avLst/>
          </a:prstGeom>
          <a:noFill/>
          <a:ln>
            <a:solidFill>
              <a:schemeClr val="accent4"/>
            </a:solidFill>
          </a:ln>
        </p:spPr>
      </p:pic>
      <p:pic>
        <p:nvPicPr>
          <p:cNvPr id="5123" name="Picture 3" descr="C:\V103\selfPaced\se103\english\docs\graphics\bj\treatment_features\tf_ex06.gif"/>
          <p:cNvPicPr>
            <a:picLocks noChangeAspect="1" noChangeArrowheads="1"/>
          </p:cNvPicPr>
          <p:nvPr/>
        </p:nvPicPr>
        <p:blipFill>
          <a:blip r:embed="rId4" cstate="print"/>
          <a:srcRect/>
          <a:stretch>
            <a:fillRect/>
          </a:stretch>
        </p:blipFill>
        <p:spPr bwMode="auto">
          <a:xfrm>
            <a:off x="4953000" y="3505200"/>
            <a:ext cx="2025127" cy="20574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Rounding order</a:t>
            </a:r>
            <a:br>
              <a:rPr lang="en-US" dirty="0" smtClean="0"/>
            </a:br>
            <a:endParaRPr lang="en-US" dirty="0" smtClean="0"/>
          </a:p>
          <a:p>
            <a:pPr marL="177800" indent="-177800" eaLnBrk="1" hangingPunct="1">
              <a:buClr>
                <a:schemeClr val="tx2"/>
              </a:buClr>
              <a:buFont typeface="Wingdings" pitchFamily="2" charset="2"/>
              <a:buChar char="§"/>
            </a:pPr>
            <a:r>
              <a:rPr lang="en-US" dirty="0" smtClean="0"/>
              <a:t>Reordering rounds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Round edges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a:t>
            </a:r>
            <a:endParaRPr lang="en-US" sz="2800" i="1"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Editing rounds</a:t>
            </a:r>
            <a:br>
              <a:rPr lang="en-US" dirty="0" smtClean="0"/>
            </a:br>
            <a:endParaRPr lang="en-US" dirty="0" smtClean="0"/>
          </a:p>
          <a:p>
            <a:pPr marL="177800" indent="-177800" eaLnBrk="1" hangingPunct="1">
              <a:buClr>
                <a:schemeClr val="tx2"/>
              </a:buClr>
              <a:buFont typeface="Wingdings" pitchFamily="2" charset="2"/>
              <a:buChar char="§"/>
            </a:pPr>
            <a:r>
              <a:rPr lang="en-US" dirty="0" smtClean="0"/>
              <a:t>Variable radius rounds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Blend workflow</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Blend between faces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Defining the blend shape</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Rounding</a:t>
            </a:r>
            <a:endParaRPr lang="en-US" sz="2800" i="1"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b="1" dirty="0" smtClean="0"/>
              <a:t>Chamfer command</a:t>
            </a:r>
          </a:p>
          <a:p>
            <a:pPr marL="177800" indent="-177800" eaLnBrk="1" hangingPunct="1">
              <a:buClr>
                <a:schemeClr val="tx2"/>
              </a:buClr>
            </a:pPr>
            <a:r>
              <a:rPr lang="en-US" dirty="0" smtClean="0"/>
              <a:t>Constructs a chamfer between two faces along their common edge.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Creating chamfer features</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Chamfers</a:t>
            </a:r>
            <a:endParaRPr lang="en-US" sz="2800" i="1" dirty="0" smtClean="0"/>
          </a:p>
        </p:txBody>
      </p:sp>
      <p:pic>
        <p:nvPicPr>
          <p:cNvPr id="6146" name="Picture 2" descr="C:\V103\selfPaced\se103\english\docs\graphics\bj\treatment_features\chamfer.jpg"/>
          <p:cNvPicPr>
            <a:picLocks noChangeAspect="1" noChangeArrowheads="1"/>
          </p:cNvPicPr>
          <p:nvPr/>
        </p:nvPicPr>
        <p:blipFill>
          <a:blip r:embed="rId3" cstate="print"/>
          <a:srcRect/>
          <a:stretch>
            <a:fillRect/>
          </a:stretch>
        </p:blipFill>
        <p:spPr bwMode="auto">
          <a:xfrm>
            <a:off x="914400" y="2362200"/>
            <a:ext cx="400050" cy="150495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You can use the Thicken command to add thickness to a part.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Or use the Thin Wall command to thin a part.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Thickening and thinning parts</a:t>
            </a:r>
          </a:p>
        </p:txBody>
      </p:sp>
      <p:pic>
        <p:nvPicPr>
          <p:cNvPr id="7170" name="Picture 2" descr="C:\V103\selfPaced\se103\english\graphic_library\thicken1.gif"/>
          <p:cNvPicPr>
            <a:picLocks noChangeAspect="1" noChangeArrowheads="1"/>
          </p:cNvPicPr>
          <p:nvPr/>
        </p:nvPicPr>
        <p:blipFill>
          <a:blip r:embed="rId3" cstate="print"/>
          <a:srcRect/>
          <a:stretch>
            <a:fillRect/>
          </a:stretch>
        </p:blipFill>
        <p:spPr bwMode="auto">
          <a:xfrm>
            <a:off x="838200" y="2133600"/>
            <a:ext cx="4905375" cy="1514475"/>
          </a:xfrm>
          <a:prstGeom prst="rect">
            <a:avLst/>
          </a:prstGeom>
          <a:noFill/>
          <a:ln>
            <a:solidFill>
              <a:schemeClr val="accent4"/>
            </a:solidFill>
          </a:ln>
        </p:spPr>
      </p:pic>
      <p:pic>
        <p:nvPicPr>
          <p:cNvPr id="7171" name="Picture 3" descr="C:\V103\selfPaced\se103\english\graphic_library\thin2.gif"/>
          <p:cNvPicPr>
            <a:picLocks noChangeAspect="1" noChangeArrowheads="1"/>
          </p:cNvPicPr>
          <p:nvPr/>
        </p:nvPicPr>
        <p:blipFill>
          <a:blip r:embed="rId4" cstate="print"/>
          <a:srcRect/>
          <a:stretch>
            <a:fillRect/>
          </a:stretch>
        </p:blipFill>
        <p:spPr bwMode="auto">
          <a:xfrm>
            <a:off x="1066800" y="4648200"/>
            <a:ext cx="3933825" cy="1400175"/>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Thicken feature workflow</a:t>
            </a:r>
            <a:br>
              <a:rPr lang="en-US" dirty="0" smtClean="0"/>
            </a:br>
            <a:endParaRPr lang="en-US" dirty="0" smtClean="0"/>
          </a:p>
          <a:p>
            <a:pPr marL="177800" indent="-177800" eaLnBrk="1" hangingPunct="1">
              <a:buClr>
                <a:schemeClr val="tx2"/>
              </a:buClr>
              <a:buFont typeface="Wingdings" pitchFamily="2" charset="2"/>
              <a:buChar char="§"/>
            </a:pPr>
            <a:r>
              <a:rPr lang="en-US" dirty="0" smtClean="0"/>
              <a:t>Thin wall feature workflow</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Things to consider when using thin walls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Create a plastic part using Thin Wall</a:t>
            </a:r>
          </a:p>
          <a:p>
            <a:pPr marL="177800" indent="-177800" eaLnBrk="1" hangingPunct="1">
              <a:buClr>
                <a:schemeClr val="tx2"/>
              </a:buClr>
              <a:buFont typeface="Wingdings" pitchFamily="2" charset="2"/>
              <a:buChar char="§"/>
            </a:pPr>
            <a:r>
              <a:rPr lang="en-US" dirty="0" smtClean="0"/>
              <a:t>Activity: Model an oil pan</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Thickening and thinning parts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1"/>
            <a:ext cx="8208963" cy="685800"/>
          </a:xfrm>
        </p:spPr>
        <p:txBody>
          <a:bodyPr/>
          <a:lstStyle/>
          <a:p>
            <a:pPr algn="ctr"/>
            <a:r>
              <a:rPr lang="en-US" dirty="0" smtClean="0"/>
              <a:t>Constructing procedural features</a:t>
            </a:r>
            <a:endParaRPr lang="en-US" b="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ocument_x0020_ID xmlns="56CD67F7-521B-4ECA-8ACB-2552DF311DBD">14355</Document_x0020_ID>
    <Parent_x0020_ID xmlns="56CD67F7-521B-4ECA-8ACB-2552DF311DBD" xsi:nil="true"/>
    <Description0 xmlns="56CD67F7-521B-4ECA-8ACB-2552DF311DBD">Solid Edge ST3 Update Training - Misc</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2.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customXml/itemProps4.xml><?xml version="1.0" encoding="utf-8"?>
<ds:datastoreItem xmlns:ds="http://schemas.openxmlformats.org/officeDocument/2006/customXml" ds:itemID="{3EA8FBD1-1A24-411A-80C5-187D747F3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12715</TotalTime>
  <Words>5054</Words>
  <Application>Microsoft Office PowerPoint</Application>
  <PresentationFormat>On-screen Show (4:3)</PresentationFormat>
  <Paragraphs>1243</Paragraphs>
  <Slides>140</Slides>
  <Notes>139</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Siemens_PLM_Grey_Template</vt:lpstr>
      <vt:lpstr>Solid Edge ST5 Instructor-Led Training  Fundamentals </vt:lpstr>
      <vt:lpstr>Slide 2</vt:lpstr>
      <vt:lpstr>Sketching</vt:lpstr>
      <vt:lpstr>3D Sketching Overview</vt:lpstr>
      <vt:lpstr>Locking the sketch plane</vt:lpstr>
      <vt:lpstr>Drawing synchronous sketches</vt:lpstr>
      <vt:lpstr>Drawing synchronous sketches</vt:lpstr>
      <vt:lpstr>Drawing synchronous sketches</vt:lpstr>
      <vt:lpstr>Synchronous sketch behavior in the ordered environment</vt:lpstr>
      <vt:lpstr>Drawing ordered sketches</vt:lpstr>
      <vt:lpstr>Drawing 2D elements</vt:lpstr>
      <vt:lpstr>Geometric relationships</vt:lpstr>
      <vt:lpstr>Drawing tools</vt:lpstr>
      <vt:lpstr>Dimensioning sketches</vt:lpstr>
      <vt:lpstr>Sketches in PathFinder</vt:lpstr>
      <vt:lpstr>Sketch consumption and dimension migration</vt:lpstr>
      <vt:lpstr>Manipulating sketches</vt:lpstr>
      <vt:lpstr>Sketching activities</vt:lpstr>
      <vt:lpstr>Constructing base features</vt:lpstr>
      <vt:lpstr>What is a base feature?</vt:lpstr>
      <vt:lpstr>Creation methods</vt:lpstr>
      <vt:lpstr>Base feature creation workflow</vt:lpstr>
      <vt:lpstr>Constructing synchronous features using select tool</vt:lpstr>
      <vt:lpstr>Using the feature construction commands</vt:lpstr>
      <vt:lpstr>Model dimensions</vt:lpstr>
      <vt:lpstr>Coordinate systems</vt:lpstr>
      <vt:lpstr>Additional information</vt:lpstr>
      <vt:lpstr>Moving and rotating faces</vt:lpstr>
      <vt:lpstr>Overview</vt:lpstr>
      <vt:lpstr>Moving synchronous faces</vt:lpstr>
      <vt:lpstr>Graphic handle (3D steering wheel)</vt:lpstr>
      <vt:lpstr>Reorient the steering wheel</vt:lpstr>
      <vt:lpstr>Moving a face</vt:lpstr>
      <vt:lpstr>Rotating a face</vt:lpstr>
      <vt:lpstr>Move face workflow</vt:lpstr>
      <vt:lpstr>Move face workflow</vt:lpstr>
      <vt:lpstr>Move face activities</vt:lpstr>
      <vt:lpstr>Selecting faces</vt:lpstr>
      <vt:lpstr>Selection mode</vt:lpstr>
      <vt:lpstr>Selection mode</vt:lpstr>
      <vt:lpstr>Selection mode</vt:lpstr>
      <vt:lpstr>Selection mode</vt:lpstr>
      <vt:lpstr>Selection mode</vt:lpstr>
      <vt:lpstr>Selection mode</vt:lpstr>
      <vt:lpstr>Selection manager</vt:lpstr>
      <vt:lpstr>Selection manager</vt:lpstr>
      <vt:lpstr>Selection manager</vt:lpstr>
      <vt:lpstr>Selection manager</vt:lpstr>
      <vt:lpstr>Command bar options for moving faces</vt:lpstr>
      <vt:lpstr>Connected face options</vt:lpstr>
      <vt:lpstr>Copy</vt:lpstr>
      <vt:lpstr>Detach</vt:lpstr>
      <vt:lpstr>Precedence</vt:lpstr>
      <vt:lpstr>Working with Live Sections</vt:lpstr>
      <vt:lpstr>Working with Live Sections</vt:lpstr>
      <vt:lpstr>Working with face relationships</vt:lpstr>
      <vt:lpstr>Face relationships overview</vt:lpstr>
      <vt:lpstr>Face relationships overview</vt:lpstr>
      <vt:lpstr>Creating face relationships</vt:lpstr>
      <vt:lpstr>Relationship commands options</vt:lpstr>
      <vt:lpstr>Relationship commands options</vt:lpstr>
      <vt:lpstr>Relationship commands options</vt:lpstr>
      <vt:lpstr>Relationship commands options (Persist)</vt:lpstr>
      <vt:lpstr>Relate options (Persist)</vt:lpstr>
      <vt:lpstr>Relationship command options</vt:lpstr>
      <vt:lpstr>Face relationship options</vt:lpstr>
      <vt:lpstr>Relationships</vt:lpstr>
      <vt:lpstr>Workflow for relating faces</vt:lpstr>
      <vt:lpstr>Workflow for relating faces</vt:lpstr>
      <vt:lpstr>Relationships activities</vt:lpstr>
      <vt:lpstr>Live Rules</vt:lpstr>
      <vt:lpstr>Working with Live Rules</vt:lpstr>
      <vt:lpstr>Working with Live Rules</vt:lpstr>
      <vt:lpstr>Working with Live Rules</vt:lpstr>
      <vt:lpstr>Working with Live Rules</vt:lpstr>
      <vt:lpstr>Detected face relationships</vt:lpstr>
      <vt:lpstr>Solution Manager overview</vt:lpstr>
      <vt:lpstr>Solution Manager overview</vt:lpstr>
      <vt:lpstr>Solution Manager</vt:lpstr>
      <vt:lpstr>Solution Manager options</vt:lpstr>
      <vt:lpstr>Solution Manager options</vt:lpstr>
      <vt:lpstr>Solution Manager</vt:lpstr>
      <vt:lpstr>Solution Manager</vt:lpstr>
      <vt:lpstr>Solution Manager</vt:lpstr>
      <vt:lpstr>Solution Manager workflow</vt:lpstr>
      <vt:lpstr>Using variables</vt:lpstr>
      <vt:lpstr>Constructing treatment features</vt:lpstr>
      <vt:lpstr>Treatment features</vt:lpstr>
      <vt:lpstr>When to add treatment features to models</vt:lpstr>
      <vt:lpstr>Rounding and blending</vt:lpstr>
      <vt:lpstr>Rounding workflow</vt:lpstr>
      <vt:lpstr>Rounding workflow</vt:lpstr>
      <vt:lpstr>Rounding workflow</vt:lpstr>
      <vt:lpstr>Rounding</vt:lpstr>
      <vt:lpstr>Rounding</vt:lpstr>
      <vt:lpstr>Chamfers</vt:lpstr>
      <vt:lpstr>Thickening and thinning parts</vt:lpstr>
      <vt:lpstr>Thickening and thinning parts</vt:lpstr>
      <vt:lpstr>Constructing procedural features</vt:lpstr>
      <vt:lpstr>Procedural features</vt:lpstr>
      <vt:lpstr>Hole command</vt:lpstr>
      <vt:lpstr>Pattern features</vt:lpstr>
      <vt:lpstr>Feature libraries</vt:lpstr>
      <vt:lpstr>Feature libraries</vt:lpstr>
      <vt:lpstr>Detaching and attaching faces and features</vt:lpstr>
      <vt:lpstr>Detaching faces</vt:lpstr>
      <vt:lpstr>Attaching faces</vt:lpstr>
      <vt:lpstr>Detaching and attaching faces and features</vt:lpstr>
      <vt:lpstr>Cutting, copying, and pasting model elements</vt:lpstr>
      <vt:lpstr>Mirror</vt:lpstr>
      <vt:lpstr>Replace face command</vt:lpstr>
      <vt:lpstr>Plastics design features</vt:lpstr>
      <vt:lpstr>Modeling synchronous and ordered features </vt:lpstr>
      <vt:lpstr>Feature modeling environments</vt:lpstr>
      <vt:lpstr>Modeling ordered features</vt:lpstr>
      <vt:lpstr>Modeling ordered features</vt:lpstr>
      <vt:lpstr>Modeling assemblies</vt:lpstr>
      <vt:lpstr>Placing parts in assemblies</vt:lpstr>
      <vt:lpstr>PathFinder in assemblies</vt:lpstr>
      <vt:lpstr>PathFinder in assemblies (continued)</vt:lpstr>
      <vt:lpstr>Assembly relationships</vt:lpstr>
      <vt:lpstr>Assembly relationships (continued)</vt:lpstr>
      <vt:lpstr>Capture fit</vt:lpstr>
      <vt:lpstr>More relationships</vt:lpstr>
      <vt:lpstr>Assemble command</vt:lpstr>
      <vt:lpstr>Designing in the context of an assembly</vt:lpstr>
      <vt:lpstr>Creating detailed drawings</vt:lpstr>
      <vt:lpstr>Drafting</vt:lpstr>
      <vt:lpstr>Drawing View Types</vt:lpstr>
      <vt:lpstr>Drawing production</vt:lpstr>
      <vt:lpstr>TBDrawing views activities</vt:lpstr>
      <vt:lpstr>Dimensions, Annotations and PMI</vt:lpstr>
      <vt:lpstr>Dimensioning overview</vt:lpstr>
      <vt:lpstr>Annotations</vt:lpstr>
      <vt:lpstr>Annotations</vt:lpstr>
      <vt:lpstr>Product Manufacturing Information (PMI)</vt:lpstr>
      <vt:lpstr>PMI</vt:lpstr>
      <vt:lpstr>PMI</vt:lpstr>
      <vt:lpstr>PMI</vt:lpstr>
      <vt:lpstr>Annotations activities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ST3 Misc</dc:title>
  <dc:creator>Douglas C. Stainbrook</dc:creator>
  <cp:lastModifiedBy>alogan</cp:lastModifiedBy>
  <cp:revision>742</cp:revision>
  <cp:lastPrinted>2005-10-17T08:52:43Z</cp:lastPrinted>
  <dcterms:created xsi:type="dcterms:W3CDTF">2008-09-25T15:14:36Z</dcterms:created>
  <dcterms:modified xsi:type="dcterms:W3CDTF">2012-09-28T13:26:18Z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