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ppt/notesSlides/notesSlide74.xml" ContentType="application/vnd.openxmlformats-officedocument.presentationml.notesSlide+xml"/>
  <Override PartName="/ppt/notesSlides/notesSlide75.xml" ContentType="application/vnd.openxmlformats-officedocument.presentationml.notesSlide+xml"/>
  <Override PartName="/ppt/notesSlides/notesSlide76.xml" ContentType="application/vnd.openxmlformats-officedocument.presentationml.notesSlide+xml"/>
  <Override PartName="/ppt/notesSlides/notesSlide77.xml" ContentType="application/vnd.openxmlformats-officedocument.presentationml.notesSlide+xml"/>
  <Override PartName="/ppt/notesSlides/notesSlide78.xml" ContentType="application/vnd.openxmlformats-officedocument.presentationml.notesSlide+xml"/>
  <Override PartName="/ppt/notesSlides/notesSlide79.xml" ContentType="application/vnd.openxmlformats-officedocument.presentationml.notesSlide+xml"/>
  <Override PartName="/ppt/notesSlides/notesSlide80.xml" ContentType="application/vnd.openxmlformats-officedocument.presentationml.notesSlide+xml"/>
  <Override PartName="/ppt/notesSlides/notesSlide81.xml" ContentType="application/vnd.openxmlformats-officedocument.presentationml.notesSlide+xml"/>
  <Override PartName="/ppt/notesSlides/notesSlide82.xml" ContentType="application/vnd.openxmlformats-officedocument.presentationml.notesSlide+xml"/>
  <Override PartName="/ppt/notesSlides/notesSlide83.xml" ContentType="application/vnd.openxmlformats-officedocument.presentationml.notesSlide+xml"/>
  <Override PartName="/ppt/notesSlides/notesSlide84.xml" ContentType="application/vnd.openxmlformats-officedocument.presentationml.notesSlide+xml"/>
  <Override PartName="/ppt/notesSlides/notesSlide85.xml" ContentType="application/vnd.openxmlformats-officedocument.presentationml.notesSlide+xml"/>
  <Override PartName="/ppt/notesSlides/notesSlide86.xml" ContentType="application/vnd.openxmlformats-officedocument.presentationml.notesSlide+xml"/>
  <Override PartName="/ppt/notesSlides/notesSlide87.xml" ContentType="application/vnd.openxmlformats-officedocument.presentationml.notesSlide+xml"/>
  <Override PartName="/ppt/notesSlides/notesSlide88.xml" ContentType="application/vnd.openxmlformats-officedocument.presentationml.notesSlide+xml"/>
  <Override PartName="/ppt/notesSlides/notesSlide89.xml" ContentType="application/vnd.openxmlformats-officedocument.presentationml.notesSlide+xml"/>
  <Override PartName="/ppt/notesSlides/notesSlide90.xml" ContentType="application/vnd.openxmlformats-officedocument.presentationml.notesSlide+xml"/>
  <Override PartName="/ppt/notesSlides/notesSlide91.xml" ContentType="application/vnd.openxmlformats-officedocument.presentationml.notesSlide+xml"/>
  <Override PartName="/ppt/notesSlides/notesSlide92.xml" ContentType="application/vnd.openxmlformats-officedocument.presentationml.notesSlide+xml"/>
  <Override PartName="/ppt/notesSlides/notesSlide93.xml" ContentType="application/vnd.openxmlformats-officedocument.presentationml.notesSlide+xml"/>
  <Override PartName="/ppt/notesSlides/notesSlide94.xml" ContentType="application/vnd.openxmlformats-officedocument.presentationml.notesSlide+xml"/>
  <Override PartName="/ppt/notesSlides/notesSlide95.xml" ContentType="application/vnd.openxmlformats-officedocument.presentationml.notesSlide+xml"/>
  <Override PartName="/ppt/notesSlides/notesSlide96.xml" ContentType="application/vnd.openxmlformats-officedocument.presentationml.notesSlide+xml"/>
  <Override PartName="/ppt/notesSlides/notesSlide97.xml" ContentType="application/vnd.openxmlformats-officedocument.presentationml.notesSlide+xml"/>
  <Override PartName="/ppt/notesSlides/notesSlide98.xml" ContentType="application/vnd.openxmlformats-officedocument.presentationml.notesSlide+xml"/>
  <Override PartName="/ppt/notesSlides/notesSlide99.xml" ContentType="application/vnd.openxmlformats-officedocument.presentationml.notesSlide+xml"/>
  <Override PartName="/ppt/notesSlides/notesSlide100.xml" ContentType="application/vnd.openxmlformats-officedocument.presentationml.notesSlide+xml"/>
  <Override PartName="/ppt/notesSlides/notesSlide101.xml" ContentType="application/vnd.openxmlformats-officedocument.presentationml.notesSlide+xml"/>
  <Override PartName="/ppt/notesSlides/notesSlide10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117"/>
  </p:notesMasterIdLst>
  <p:handoutMasterIdLst>
    <p:handoutMasterId r:id="rId118"/>
  </p:handoutMasterIdLst>
  <p:sldIdLst>
    <p:sldId id="350" r:id="rId6"/>
    <p:sldId id="404" r:id="rId7"/>
    <p:sldId id="431" r:id="rId8"/>
    <p:sldId id="432" r:id="rId9"/>
    <p:sldId id="433" r:id="rId10"/>
    <p:sldId id="434" r:id="rId11"/>
    <p:sldId id="507" r:id="rId12"/>
    <p:sldId id="548" r:id="rId13"/>
    <p:sldId id="510" r:id="rId14"/>
    <p:sldId id="511" r:id="rId15"/>
    <p:sldId id="534" r:id="rId16"/>
    <p:sldId id="535" r:id="rId17"/>
    <p:sldId id="508" r:id="rId18"/>
    <p:sldId id="435" r:id="rId19"/>
    <p:sldId id="436" r:id="rId20"/>
    <p:sldId id="437" r:id="rId21"/>
    <p:sldId id="438" r:id="rId22"/>
    <p:sldId id="440" r:id="rId23"/>
    <p:sldId id="539" r:id="rId24"/>
    <p:sldId id="441" r:id="rId25"/>
    <p:sldId id="537" r:id="rId26"/>
    <p:sldId id="442" r:id="rId27"/>
    <p:sldId id="509" r:id="rId28"/>
    <p:sldId id="443" r:id="rId29"/>
    <p:sldId id="444" r:id="rId30"/>
    <p:sldId id="445" r:id="rId31"/>
    <p:sldId id="446" r:id="rId32"/>
    <p:sldId id="447" r:id="rId33"/>
    <p:sldId id="448" r:id="rId34"/>
    <p:sldId id="449" r:id="rId35"/>
    <p:sldId id="450" r:id="rId36"/>
    <p:sldId id="538" r:id="rId37"/>
    <p:sldId id="451" r:id="rId38"/>
    <p:sldId id="512" r:id="rId39"/>
    <p:sldId id="453" r:id="rId40"/>
    <p:sldId id="454" r:id="rId41"/>
    <p:sldId id="455" r:id="rId42"/>
    <p:sldId id="456" r:id="rId43"/>
    <p:sldId id="457" r:id="rId44"/>
    <p:sldId id="458" r:id="rId45"/>
    <p:sldId id="536" r:id="rId46"/>
    <p:sldId id="459" r:id="rId47"/>
    <p:sldId id="540" r:id="rId48"/>
    <p:sldId id="460" r:id="rId49"/>
    <p:sldId id="513" r:id="rId50"/>
    <p:sldId id="461" r:id="rId51"/>
    <p:sldId id="464" r:id="rId52"/>
    <p:sldId id="462" r:id="rId53"/>
    <p:sldId id="465" r:id="rId54"/>
    <p:sldId id="466" r:id="rId55"/>
    <p:sldId id="467" r:id="rId56"/>
    <p:sldId id="468" r:id="rId57"/>
    <p:sldId id="469" r:id="rId58"/>
    <p:sldId id="470" r:id="rId59"/>
    <p:sldId id="471" r:id="rId60"/>
    <p:sldId id="472" r:id="rId61"/>
    <p:sldId id="473" r:id="rId62"/>
    <p:sldId id="475" r:id="rId63"/>
    <p:sldId id="480" r:id="rId64"/>
    <p:sldId id="481" r:id="rId65"/>
    <p:sldId id="541" r:id="rId66"/>
    <p:sldId id="482" r:id="rId67"/>
    <p:sldId id="483" r:id="rId68"/>
    <p:sldId id="484" r:id="rId69"/>
    <p:sldId id="514" r:id="rId70"/>
    <p:sldId id="525" r:id="rId71"/>
    <p:sldId id="526" r:id="rId72"/>
    <p:sldId id="524" r:id="rId73"/>
    <p:sldId id="527" r:id="rId74"/>
    <p:sldId id="515" r:id="rId75"/>
    <p:sldId id="542" r:id="rId76"/>
    <p:sldId id="516" r:id="rId77"/>
    <p:sldId id="517" r:id="rId78"/>
    <p:sldId id="518" r:id="rId79"/>
    <p:sldId id="528" r:id="rId80"/>
    <p:sldId id="529" r:id="rId81"/>
    <p:sldId id="530" r:id="rId82"/>
    <p:sldId id="531" r:id="rId83"/>
    <p:sldId id="533" r:id="rId84"/>
    <p:sldId id="519" r:id="rId85"/>
    <p:sldId id="522" r:id="rId86"/>
    <p:sldId id="543" r:id="rId87"/>
    <p:sldId id="520" r:id="rId88"/>
    <p:sldId id="523" r:id="rId89"/>
    <p:sldId id="521" r:id="rId90"/>
    <p:sldId id="485" r:id="rId91"/>
    <p:sldId id="486" r:id="rId92"/>
    <p:sldId id="487" r:id="rId93"/>
    <p:sldId id="488" r:id="rId94"/>
    <p:sldId id="489" r:id="rId95"/>
    <p:sldId id="490" r:id="rId96"/>
    <p:sldId id="544" r:id="rId97"/>
    <p:sldId id="491" r:id="rId98"/>
    <p:sldId id="492" r:id="rId99"/>
    <p:sldId id="493" r:id="rId100"/>
    <p:sldId id="494" r:id="rId101"/>
    <p:sldId id="495" r:id="rId102"/>
    <p:sldId id="496" r:id="rId103"/>
    <p:sldId id="545" r:id="rId104"/>
    <p:sldId id="497" r:id="rId105"/>
    <p:sldId id="546" r:id="rId106"/>
    <p:sldId id="498" r:id="rId107"/>
    <p:sldId id="499" r:id="rId108"/>
    <p:sldId id="500" r:id="rId109"/>
    <p:sldId id="501" r:id="rId110"/>
    <p:sldId id="505" r:id="rId111"/>
    <p:sldId id="506" r:id="rId112"/>
    <p:sldId id="502" r:id="rId113"/>
    <p:sldId id="547" r:id="rId114"/>
    <p:sldId id="503" r:id="rId115"/>
    <p:sldId id="504" r:id="rId116"/>
  </p:sldIdLst>
  <p:sldSz cx="9144000" cy="6858000" type="screen4x3"/>
  <p:notesSz cx="6858000" cy="9144000"/>
  <p:defaultTextStyle>
    <a:defPPr>
      <a:defRPr lang="de-DE"/>
    </a:defPPr>
    <a:lvl1pPr algn="l" rtl="0" fontAlgn="base">
      <a:spcBef>
        <a:spcPct val="0"/>
      </a:spcBef>
      <a:spcAft>
        <a:spcPct val="0"/>
      </a:spcAft>
      <a:defRPr sz="1000" kern="1200">
        <a:solidFill>
          <a:schemeClr val="tx1"/>
        </a:solidFill>
        <a:latin typeface="Arial" charset="0"/>
        <a:ea typeface="+mn-ea"/>
        <a:cs typeface="+mn-cs"/>
      </a:defRPr>
    </a:lvl1pPr>
    <a:lvl2pPr marL="457200" algn="l" rtl="0" fontAlgn="base">
      <a:spcBef>
        <a:spcPct val="0"/>
      </a:spcBef>
      <a:spcAft>
        <a:spcPct val="0"/>
      </a:spcAft>
      <a:defRPr sz="1000" kern="1200">
        <a:solidFill>
          <a:schemeClr val="tx1"/>
        </a:solidFill>
        <a:latin typeface="Arial" charset="0"/>
        <a:ea typeface="+mn-ea"/>
        <a:cs typeface="+mn-cs"/>
      </a:defRPr>
    </a:lvl2pPr>
    <a:lvl3pPr marL="914400" algn="l" rtl="0" fontAlgn="base">
      <a:spcBef>
        <a:spcPct val="0"/>
      </a:spcBef>
      <a:spcAft>
        <a:spcPct val="0"/>
      </a:spcAft>
      <a:defRPr sz="1000" kern="1200">
        <a:solidFill>
          <a:schemeClr val="tx1"/>
        </a:solidFill>
        <a:latin typeface="Arial" charset="0"/>
        <a:ea typeface="+mn-ea"/>
        <a:cs typeface="+mn-cs"/>
      </a:defRPr>
    </a:lvl3pPr>
    <a:lvl4pPr marL="1371600" algn="l" rtl="0" fontAlgn="base">
      <a:spcBef>
        <a:spcPct val="0"/>
      </a:spcBef>
      <a:spcAft>
        <a:spcPct val="0"/>
      </a:spcAft>
      <a:defRPr sz="1000" kern="1200">
        <a:solidFill>
          <a:schemeClr val="tx1"/>
        </a:solidFill>
        <a:latin typeface="Arial" charset="0"/>
        <a:ea typeface="+mn-ea"/>
        <a:cs typeface="+mn-cs"/>
      </a:defRPr>
    </a:lvl4pPr>
    <a:lvl5pPr marL="1828800" algn="l" rtl="0" fontAlgn="base">
      <a:spcBef>
        <a:spcPct val="0"/>
      </a:spcBef>
      <a:spcAft>
        <a:spcPct val="0"/>
      </a:spcAft>
      <a:defRPr sz="1000" kern="1200">
        <a:solidFill>
          <a:schemeClr val="tx1"/>
        </a:solidFill>
        <a:latin typeface="Arial" charset="0"/>
        <a:ea typeface="+mn-ea"/>
        <a:cs typeface="+mn-cs"/>
      </a:defRPr>
    </a:lvl5pPr>
    <a:lvl6pPr marL="2286000" algn="l" defTabSz="914400" rtl="0" eaLnBrk="1" latinLnBrk="0" hangingPunct="1">
      <a:defRPr sz="1000" kern="1200">
        <a:solidFill>
          <a:schemeClr val="tx1"/>
        </a:solidFill>
        <a:latin typeface="Arial" charset="0"/>
        <a:ea typeface="+mn-ea"/>
        <a:cs typeface="+mn-cs"/>
      </a:defRPr>
    </a:lvl6pPr>
    <a:lvl7pPr marL="2743200" algn="l" defTabSz="914400" rtl="0" eaLnBrk="1" latinLnBrk="0" hangingPunct="1">
      <a:defRPr sz="1000" kern="1200">
        <a:solidFill>
          <a:schemeClr val="tx1"/>
        </a:solidFill>
        <a:latin typeface="Arial" charset="0"/>
        <a:ea typeface="+mn-ea"/>
        <a:cs typeface="+mn-cs"/>
      </a:defRPr>
    </a:lvl7pPr>
    <a:lvl8pPr marL="3200400" algn="l" defTabSz="914400" rtl="0" eaLnBrk="1" latinLnBrk="0" hangingPunct="1">
      <a:defRPr sz="1000" kern="1200">
        <a:solidFill>
          <a:schemeClr val="tx1"/>
        </a:solidFill>
        <a:latin typeface="Arial" charset="0"/>
        <a:ea typeface="+mn-ea"/>
        <a:cs typeface="+mn-cs"/>
      </a:defRPr>
    </a:lvl8pPr>
    <a:lvl9pPr marL="3657600" algn="l" defTabSz="914400" rtl="0" eaLnBrk="1" latinLnBrk="0" hangingPunct="1">
      <a:defRPr sz="10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1F1FE1"/>
    <a:srgbClr val="91AAAA"/>
    <a:srgbClr val="AFB9C3"/>
    <a:srgbClr val="919BA5"/>
    <a:srgbClr val="D0D3DA"/>
    <a:srgbClr val="A0B6C0"/>
    <a:srgbClr val="FFD5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72" autoAdjust="0"/>
    <p:restoredTop sz="94989" autoAdjust="0"/>
  </p:normalViewPr>
  <p:slideViewPr>
    <p:cSldViewPr>
      <p:cViewPr varScale="1">
        <p:scale>
          <a:sx n="77" d="100"/>
          <a:sy n="77" d="100"/>
        </p:scale>
        <p:origin x="-102"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7" d="100"/>
          <a:sy n="77" d="100"/>
        </p:scale>
        <p:origin x="-168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117" Type="http://schemas.openxmlformats.org/officeDocument/2006/relationships/notesMaster" Target="notesMasters/notesMaster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slide" Target="slides/slide79.xml"/><Relationship Id="rId89" Type="http://schemas.openxmlformats.org/officeDocument/2006/relationships/slide" Target="slides/slide84.xml"/><Relationship Id="rId112" Type="http://schemas.openxmlformats.org/officeDocument/2006/relationships/slide" Target="slides/slide107.xml"/><Relationship Id="rId16" Type="http://schemas.openxmlformats.org/officeDocument/2006/relationships/slide" Target="slides/slide11.xml"/><Relationship Id="rId107" Type="http://schemas.openxmlformats.org/officeDocument/2006/relationships/slide" Target="slides/slide102.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slide" Target="slides/slide69.xml"/><Relationship Id="rId79" Type="http://schemas.openxmlformats.org/officeDocument/2006/relationships/slide" Target="slides/slide74.xml"/><Relationship Id="rId102" Type="http://schemas.openxmlformats.org/officeDocument/2006/relationships/slide" Target="slides/slide97.xml"/><Relationship Id="rId5" Type="http://schemas.openxmlformats.org/officeDocument/2006/relationships/slideMaster" Target="slideMasters/slideMaster1.xml"/><Relationship Id="rId61" Type="http://schemas.openxmlformats.org/officeDocument/2006/relationships/slide" Target="slides/slide56.xml"/><Relationship Id="rId82" Type="http://schemas.openxmlformats.org/officeDocument/2006/relationships/slide" Target="slides/slide77.xml"/><Relationship Id="rId90" Type="http://schemas.openxmlformats.org/officeDocument/2006/relationships/slide" Target="slides/slide85.xml"/><Relationship Id="rId95" Type="http://schemas.openxmlformats.org/officeDocument/2006/relationships/slide" Target="slides/slide90.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100" Type="http://schemas.openxmlformats.org/officeDocument/2006/relationships/slide" Target="slides/slide95.xml"/><Relationship Id="rId105" Type="http://schemas.openxmlformats.org/officeDocument/2006/relationships/slide" Target="slides/slide100.xml"/><Relationship Id="rId113" Type="http://schemas.openxmlformats.org/officeDocument/2006/relationships/slide" Target="slides/slide108.xml"/><Relationship Id="rId118" Type="http://schemas.openxmlformats.org/officeDocument/2006/relationships/handoutMaster" Target="handoutMasters/handoutMaster1.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slide" Target="slides/slide80.xml"/><Relationship Id="rId93" Type="http://schemas.openxmlformats.org/officeDocument/2006/relationships/slide" Target="slides/slide88.xml"/><Relationship Id="rId98" Type="http://schemas.openxmlformats.org/officeDocument/2006/relationships/slide" Target="slides/slide93.xml"/><Relationship Id="rId121" Type="http://schemas.openxmlformats.org/officeDocument/2006/relationships/theme" Target="theme/theme1.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103" Type="http://schemas.openxmlformats.org/officeDocument/2006/relationships/slide" Target="slides/slide98.xml"/><Relationship Id="rId108" Type="http://schemas.openxmlformats.org/officeDocument/2006/relationships/slide" Target="slides/slide103.xml"/><Relationship Id="rId116" Type="http://schemas.openxmlformats.org/officeDocument/2006/relationships/slide" Target="slides/slide11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slide" Target="slides/slide78.xml"/><Relationship Id="rId88" Type="http://schemas.openxmlformats.org/officeDocument/2006/relationships/slide" Target="slides/slide83.xml"/><Relationship Id="rId91" Type="http://schemas.openxmlformats.org/officeDocument/2006/relationships/slide" Target="slides/slide86.xml"/><Relationship Id="rId96" Type="http://schemas.openxmlformats.org/officeDocument/2006/relationships/slide" Target="slides/slide91.xml"/><Relationship Id="rId111" Type="http://schemas.openxmlformats.org/officeDocument/2006/relationships/slide" Target="slides/slide106.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6" Type="http://schemas.openxmlformats.org/officeDocument/2006/relationships/slide" Target="slides/slide101.xml"/><Relationship Id="rId114" Type="http://schemas.openxmlformats.org/officeDocument/2006/relationships/slide" Target="slides/slide109.xml"/><Relationship Id="rId119" Type="http://schemas.openxmlformats.org/officeDocument/2006/relationships/presProps" Target="presProps.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slide" Target="slides/slide76.xml"/><Relationship Id="rId86" Type="http://schemas.openxmlformats.org/officeDocument/2006/relationships/slide" Target="slides/slide81.xml"/><Relationship Id="rId94" Type="http://schemas.openxmlformats.org/officeDocument/2006/relationships/slide" Target="slides/slide89.xml"/><Relationship Id="rId99" Type="http://schemas.openxmlformats.org/officeDocument/2006/relationships/slide" Target="slides/slide94.xml"/><Relationship Id="rId101" Type="http://schemas.openxmlformats.org/officeDocument/2006/relationships/slide" Target="slides/slide96.xml"/><Relationship Id="rId122" Type="http://schemas.openxmlformats.org/officeDocument/2006/relationships/tableStyles" Target="tableStyles.xml"/><Relationship Id="rId4" Type="http://schemas.openxmlformats.org/officeDocument/2006/relationships/customXml" Target="../customXml/item4.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109" Type="http://schemas.openxmlformats.org/officeDocument/2006/relationships/slide" Target="slides/slide10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97" Type="http://schemas.openxmlformats.org/officeDocument/2006/relationships/slide" Target="slides/slide92.xml"/><Relationship Id="rId104" Type="http://schemas.openxmlformats.org/officeDocument/2006/relationships/slide" Target="slides/slide99.xml"/><Relationship Id="rId120" Type="http://schemas.openxmlformats.org/officeDocument/2006/relationships/viewProps" Target="viewProps.xml"/><Relationship Id="rId7" Type="http://schemas.openxmlformats.org/officeDocument/2006/relationships/slide" Target="slides/slide2.xml"/><Relationship Id="rId71" Type="http://schemas.openxmlformats.org/officeDocument/2006/relationships/slide" Target="slides/slide66.xml"/><Relationship Id="rId92" Type="http://schemas.openxmlformats.org/officeDocument/2006/relationships/slide" Target="slides/slide87.xml"/><Relationship Id="rId2" Type="http://schemas.openxmlformats.org/officeDocument/2006/relationships/customXml" Target="../customXml/item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 Id="rId87" Type="http://schemas.openxmlformats.org/officeDocument/2006/relationships/slide" Target="slides/slide82.xml"/><Relationship Id="rId110" Type="http://schemas.openxmlformats.org/officeDocument/2006/relationships/slide" Target="slides/slide105.xml"/><Relationship Id="rId115" Type="http://schemas.openxmlformats.org/officeDocument/2006/relationships/slide" Target="slides/slide1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305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17305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17306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17306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algn="r">
              <a:defRPr sz="1200">
                <a:latin typeface="Siemens Sans" pitchFamily="2" charset="0"/>
              </a:defRPr>
            </a:lvl1pPr>
          </a:lstStyle>
          <a:p>
            <a:pPr>
              <a:defRPr/>
            </a:pPr>
            <a:fld id="{14030EA5-0D25-46AF-9CD1-31BA56CA32A5}" type="slidenum">
              <a:rPr lang="de-DE"/>
              <a:pPr>
                <a:defRPr/>
              </a:pPr>
              <a:t>‹#›</a:t>
            </a:fld>
            <a:endParaRPr lang="de-DE"/>
          </a:p>
        </p:txBody>
      </p:sp>
    </p:spTree>
    <p:extLst>
      <p:ext uri="{BB962C8B-B14F-4D97-AF65-F5344CB8AC3E}">
        <p14:creationId xmlns:p14="http://schemas.microsoft.com/office/powerpoint/2010/main" val="27146212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78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Siemens Sans" pitchFamily="2" charset="0"/>
              </a:defRPr>
            </a:lvl1pPr>
          </a:lstStyle>
          <a:p>
            <a:pPr>
              <a:defRPr/>
            </a:pPr>
            <a:endParaRPr lang="en-US"/>
          </a:p>
        </p:txBody>
      </p:sp>
      <p:sp>
        <p:nvSpPr>
          <p:cNvPr id="7782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Siemens Sans" pitchFamily="2" charset="0"/>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7782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Textmasterformate durch Klicken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783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Siemens Sans" pitchFamily="2" charset="0"/>
              </a:defRPr>
            </a:lvl1pPr>
          </a:lstStyle>
          <a:p>
            <a:pPr>
              <a:defRPr/>
            </a:pPr>
            <a:endParaRPr lang="en-US"/>
          </a:p>
        </p:txBody>
      </p:sp>
      <p:sp>
        <p:nvSpPr>
          <p:cNvPr id="7783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Siemens Sans" pitchFamily="2" charset="0"/>
              </a:defRPr>
            </a:lvl1pPr>
          </a:lstStyle>
          <a:p>
            <a:pPr>
              <a:defRPr/>
            </a:pPr>
            <a:fld id="{9FC1193D-FE16-435B-A8A8-B7E9C7477BC6}" type="slidenum">
              <a:rPr lang="de-DE"/>
              <a:pPr>
                <a:defRPr/>
              </a:pPr>
              <a:t>‹#›</a:t>
            </a:fld>
            <a:endParaRPr lang="de-DE"/>
          </a:p>
        </p:txBody>
      </p:sp>
    </p:spTree>
    <p:extLst>
      <p:ext uri="{BB962C8B-B14F-4D97-AF65-F5344CB8AC3E}">
        <p14:creationId xmlns:p14="http://schemas.microsoft.com/office/powerpoint/2010/main" val="1354473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Siemens Sans" pitchFamily="2" charset="0"/>
        <a:ea typeface="+mn-ea"/>
        <a:cs typeface="+mn-cs"/>
      </a:defRPr>
    </a:lvl1pPr>
    <a:lvl2pPr marL="457200" algn="l" rtl="0" eaLnBrk="0" fontAlgn="base" hangingPunct="0">
      <a:spcBef>
        <a:spcPct val="30000"/>
      </a:spcBef>
      <a:spcAft>
        <a:spcPct val="0"/>
      </a:spcAft>
      <a:defRPr sz="1200" kern="1200">
        <a:solidFill>
          <a:schemeClr val="tx1"/>
        </a:solidFill>
        <a:latin typeface="Siemens Sans" pitchFamily="2" charset="0"/>
        <a:ea typeface="+mn-ea"/>
        <a:cs typeface="+mn-cs"/>
      </a:defRPr>
    </a:lvl2pPr>
    <a:lvl3pPr marL="914400" algn="l" rtl="0" eaLnBrk="0" fontAlgn="base" hangingPunct="0">
      <a:spcBef>
        <a:spcPct val="30000"/>
      </a:spcBef>
      <a:spcAft>
        <a:spcPct val="0"/>
      </a:spcAft>
      <a:defRPr sz="1200" kern="1200">
        <a:solidFill>
          <a:schemeClr val="tx1"/>
        </a:solidFill>
        <a:latin typeface="Siemens Sans" pitchFamily="2" charset="0"/>
        <a:ea typeface="+mn-ea"/>
        <a:cs typeface="+mn-cs"/>
      </a:defRPr>
    </a:lvl3pPr>
    <a:lvl4pPr marL="1371600" algn="l" rtl="0" eaLnBrk="0" fontAlgn="base" hangingPunct="0">
      <a:spcBef>
        <a:spcPct val="30000"/>
      </a:spcBef>
      <a:spcAft>
        <a:spcPct val="0"/>
      </a:spcAft>
      <a:defRPr sz="1200" kern="1200">
        <a:solidFill>
          <a:schemeClr val="tx1"/>
        </a:solidFill>
        <a:latin typeface="Siemens Sans" pitchFamily="2" charset="0"/>
        <a:ea typeface="+mn-ea"/>
        <a:cs typeface="+mn-cs"/>
      </a:defRPr>
    </a:lvl4pPr>
    <a:lvl5pPr marL="1828800" algn="l" rtl="0" eaLnBrk="0" fontAlgn="base" hangingPunct="0">
      <a:spcBef>
        <a:spcPct val="30000"/>
      </a:spcBef>
      <a:spcAft>
        <a:spcPct val="0"/>
      </a:spcAft>
      <a:defRPr sz="1200" kern="1200">
        <a:solidFill>
          <a:schemeClr val="tx1"/>
        </a:solidFill>
        <a:latin typeface="Siemens Sans" pitchFamily="2"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0.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101.xml.rels><?xml version="1.0" encoding="UTF-8" standalone="yes"?>
<Relationships xmlns="http://schemas.openxmlformats.org/package/2006/relationships"><Relationship Id="rId2" Type="http://schemas.openxmlformats.org/officeDocument/2006/relationships/slide" Target="../slides/slide110.xml"/><Relationship Id="rId1" Type="http://schemas.openxmlformats.org/officeDocument/2006/relationships/notesMaster" Target="../notesMasters/notesMaster1.xml"/></Relationships>
</file>

<file path=ppt/notesSlides/_rels/notesSlide102.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7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7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7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7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0.xml.rels><?xml version="1.0" encoding="UTF-8" standalone="yes"?>
<Relationships xmlns="http://schemas.openxmlformats.org/package/2006/relationships"><Relationship Id="rId2" Type="http://schemas.openxmlformats.org/officeDocument/2006/relationships/slide" Target="../slides/slide89.xml"/><Relationship Id="rId1" Type="http://schemas.openxmlformats.org/officeDocument/2006/relationships/notesMaster" Target="../notesMasters/notesMaster1.xml"/></Relationships>
</file>

<file path=ppt/notesSlides/_rels/notesSlide81.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82.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83.xml.rels><?xml version="1.0" encoding="UTF-8" standalone="yes"?>
<Relationships xmlns="http://schemas.openxmlformats.org/package/2006/relationships"><Relationship Id="rId2" Type="http://schemas.openxmlformats.org/officeDocument/2006/relationships/slide" Target="../slides/slide92.xml"/><Relationship Id="rId1" Type="http://schemas.openxmlformats.org/officeDocument/2006/relationships/notesMaster" Target="../notesMasters/notesMaster1.xml"/></Relationships>
</file>

<file path=ppt/notesSlides/_rels/notesSlide84.xml.rels><?xml version="1.0" encoding="UTF-8" standalone="yes"?>
<Relationships xmlns="http://schemas.openxmlformats.org/package/2006/relationships"><Relationship Id="rId2" Type="http://schemas.openxmlformats.org/officeDocument/2006/relationships/slide" Target="../slides/slide93.xml"/><Relationship Id="rId1" Type="http://schemas.openxmlformats.org/officeDocument/2006/relationships/notesMaster" Target="../notesMasters/notesMaster1.xml"/></Relationships>
</file>

<file path=ppt/notesSlides/_rels/notesSlide85.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86.xml.rels><?xml version="1.0" encoding="UTF-8" standalone="yes"?>
<Relationships xmlns="http://schemas.openxmlformats.org/package/2006/relationships"><Relationship Id="rId2" Type="http://schemas.openxmlformats.org/officeDocument/2006/relationships/slide" Target="../slides/slide95.xml"/><Relationship Id="rId1" Type="http://schemas.openxmlformats.org/officeDocument/2006/relationships/notesMaster" Target="../notesMasters/notesMaster1.xml"/></Relationships>
</file>

<file path=ppt/notesSlides/_rels/notesSlide87.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88.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_rels/notesSlide89.xml.rels><?xml version="1.0" encoding="UTF-8" standalone="yes"?>
<Relationships xmlns="http://schemas.openxmlformats.org/package/2006/relationships"><Relationship Id="rId2" Type="http://schemas.openxmlformats.org/officeDocument/2006/relationships/slide" Target="../slides/slide9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0.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91.xml.rels><?xml version="1.0" encoding="UTF-8" standalone="yes"?>
<Relationships xmlns="http://schemas.openxmlformats.org/package/2006/relationships"><Relationship Id="rId2" Type="http://schemas.openxmlformats.org/officeDocument/2006/relationships/slide" Target="../slides/slide100.xml"/><Relationship Id="rId1" Type="http://schemas.openxmlformats.org/officeDocument/2006/relationships/notesMaster" Target="../notesMasters/notesMaster1.xml"/></Relationships>
</file>

<file path=ppt/notesSlides/_rels/notesSlide92.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93.xml.rels><?xml version="1.0" encoding="UTF-8" standalone="yes"?>
<Relationships xmlns="http://schemas.openxmlformats.org/package/2006/relationships"><Relationship Id="rId2" Type="http://schemas.openxmlformats.org/officeDocument/2006/relationships/slide" Target="../slides/slide102.xml"/><Relationship Id="rId1" Type="http://schemas.openxmlformats.org/officeDocument/2006/relationships/notesMaster" Target="../notesMasters/notesMaster1.xml"/></Relationships>
</file>

<file path=ppt/notesSlides/_rels/notesSlide94.xml.rels><?xml version="1.0" encoding="UTF-8" standalone="yes"?>
<Relationships xmlns="http://schemas.openxmlformats.org/package/2006/relationships"><Relationship Id="rId2" Type="http://schemas.openxmlformats.org/officeDocument/2006/relationships/slide" Target="../slides/slide103.xml"/><Relationship Id="rId1" Type="http://schemas.openxmlformats.org/officeDocument/2006/relationships/notesMaster" Target="../notesMasters/notesMaster1.xml"/></Relationships>
</file>

<file path=ppt/notesSlides/_rels/notesSlide95.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96.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97.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98.xml.rels><?xml version="1.0" encoding="UTF-8" standalone="yes"?>
<Relationships xmlns="http://schemas.openxmlformats.org/package/2006/relationships"><Relationship Id="rId2" Type="http://schemas.openxmlformats.org/officeDocument/2006/relationships/slide" Target="../slides/slide107.xml"/><Relationship Id="rId1" Type="http://schemas.openxmlformats.org/officeDocument/2006/relationships/notesMaster" Target="../notesMasters/notesMaster1.xml"/></Relationships>
</file>

<file path=ppt/notesSlides/_rels/notesSlide99.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p:spPr>
        <p:txBody>
          <a:bodyPr/>
          <a:lstStyle/>
          <a:p>
            <a:endParaRPr lang="en-US" smtClean="0"/>
          </a:p>
        </p:txBody>
      </p:sp>
      <p:sp>
        <p:nvSpPr>
          <p:cNvPr id="57348" name="Slide Number Placeholder 3"/>
          <p:cNvSpPr>
            <a:spLocks noGrp="1"/>
          </p:cNvSpPr>
          <p:nvPr>
            <p:ph type="sldNum" sz="quarter" idx="5"/>
          </p:nvPr>
        </p:nvSpPr>
        <p:spPr>
          <a:noFill/>
        </p:spPr>
        <p:txBody>
          <a:bodyPr/>
          <a:lstStyle/>
          <a:p>
            <a:fld id="{5AF9CA54-5C2B-43EA-A296-02BA50FAAC06}" type="slidenum">
              <a:rPr lang="de-DE" smtClean="0"/>
              <a:pPr/>
              <a:t>1</a:t>
            </a:fld>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a:t>
            </a:fld>
            <a:endParaRPr lang="de-DE" smtClean="0"/>
          </a:p>
        </p:txBody>
      </p:sp>
    </p:spTree>
  </p:cSld>
  <p:clrMapOvr>
    <a:masterClrMapping/>
  </p:clrMapOvr>
</p:notes>
</file>

<file path=ppt/notesSlides/notesSlide10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109</a:t>
            </a:fld>
            <a:endParaRPr lang="de-DE" smtClean="0"/>
          </a:p>
        </p:txBody>
      </p:sp>
    </p:spTree>
  </p:cSld>
  <p:clrMapOvr>
    <a:masterClrMapping/>
  </p:clrMapOvr>
</p:notes>
</file>

<file path=ppt/notesSlides/notesSlide10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110</a:t>
            </a:fld>
            <a:endParaRPr lang="de-DE" smtClean="0"/>
          </a:p>
        </p:txBody>
      </p:sp>
    </p:spTree>
  </p:cSld>
  <p:clrMapOvr>
    <a:masterClrMapping/>
  </p:clrMapOvr>
</p:notes>
</file>

<file path=ppt/notesSlides/notesSlide10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111</a:t>
            </a:fld>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11</a:t>
            </a:fld>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12</a:t>
            </a:fld>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13</a:t>
            </a:fld>
            <a:endParaRPr lang="de-D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14</a:t>
            </a:fld>
            <a:endParaRPr lang="de-D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15</a:t>
            </a:fld>
            <a:endParaRPr lang="de-D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16</a:t>
            </a:fld>
            <a:endParaRPr lang="de-DE"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17</a:t>
            </a:fld>
            <a:endParaRPr lang="de-DE"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18</a:t>
            </a:fld>
            <a:endParaRPr lang="de-DE"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19</a:t>
            </a:fld>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a:t>
            </a:fld>
            <a:endParaRPr lang="de-D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20</a:t>
            </a:fld>
            <a:endParaRPr lang="de-DE"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21</a:t>
            </a:fld>
            <a:endParaRPr lang="de-DE"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22</a:t>
            </a:fld>
            <a:endParaRPr lang="de-DE"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23</a:t>
            </a:fld>
            <a:endParaRPr lang="de-DE"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24</a:t>
            </a:fld>
            <a:endParaRPr lang="de-DE"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25</a:t>
            </a:fld>
            <a:endParaRPr lang="de-DE"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26</a:t>
            </a:fld>
            <a:endParaRPr lang="de-DE"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27</a:t>
            </a:fld>
            <a:endParaRPr lang="de-DE"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28</a:t>
            </a:fld>
            <a:endParaRPr lang="de-DE"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29</a:t>
            </a:fld>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a:t>
            </a:fld>
            <a:endParaRPr lang="de-DE"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30</a:t>
            </a:fld>
            <a:endParaRPr lang="de-DE"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31</a:t>
            </a:fld>
            <a:endParaRPr lang="de-DE"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32</a:t>
            </a:fld>
            <a:endParaRPr lang="de-DE"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33</a:t>
            </a:fld>
            <a:endParaRPr lang="de-DE"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34</a:t>
            </a:fld>
            <a:endParaRPr lang="de-DE"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35</a:t>
            </a:fld>
            <a:endParaRPr lang="de-DE"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36</a:t>
            </a:fld>
            <a:endParaRPr lang="de-DE"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37</a:t>
            </a:fld>
            <a:endParaRPr lang="de-DE"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38</a:t>
            </a:fld>
            <a:endParaRPr lang="de-DE"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39</a:t>
            </a:fld>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a:t>
            </a:fld>
            <a:endParaRPr lang="de-DE"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40</a:t>
            </a:fld>
            <a:endParaRPr lang="de-DE"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41</a:t>
            </a:fld>
            <a:endParaRPr lang="de-DE"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42</a:t>
            </a:fld>
            <a:endParaRPr lang="de-DE"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43</a:t>
            </a:fld>
            <a:endParaRPr lang="de-DE" smtClean="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44</a:t>
            </a:fld>
            <a:endParaRPr lang="de-DE"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45</a:t>
            </a:fld>
            <a:endParaRPr lang="de-DE" smtClean="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46</a:t>
            </a:fld>
            <a:endParaRPr lang="de-DE" smtClean="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48</a:t>
            </a:fld>
            <a:endParaRPr lang="de-DE" smtClean="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49</a:t>
            </a:fld>
            <a:endParaRPr lang="de-DE"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50</a:t>
            </a:fld>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a:t>
            </a:fld>
            <a:endParaRPr lang="de-DE"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51</a:t>
            </a:fld>
            <a:endParaRPr lang="de-DE" smtClean="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60</a:t>
            </a:fld>
            <a:endParaRPr lang="de-DE"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61</a:t>
            </a:fld>
            <a:endParaRPr lang="de-DE" smtClean="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62</a:t>
            </a:fld>
            <a:endParaRPr lang="de-DE" smtClean="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63</a:t>
            </a:fld>
            <a:endParaRPr lang="de-DE" smtClean="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64</a:t>
            </a:fld>
            <a:endParaRPr lang="de-DE" smtClean="0"/>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65</a:t>
            </a:fld>
            <a:endParaRPr lang="de-DE" smtClean="0"/>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66</a:t>
            </a:fld>
            <a:endParaRPr lang="de-DE" smtClean="0"/>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67</a:t>
            </a:fld>
            <a:endParaRPr lang="de-DE" smtClean="0"/>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68</a:t>
            </a:fld>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a:t>
            </a:fld>
            <a:endParaRPr lang="de-DE" smtClean="0"/>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69</a:t>
            </a:fld>
            <a:endParaRPr lang="de-DE" smtClean="0"/>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70</a:t>
            </a:fld>
            <a:endParaRPr lang="de-DE" smtClean="0"/>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71</a:t>
            </a:fld>
            <a:endParaRPr lang="de-DE" smtClean="0"/>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72</a:t>
            </a:fld>
            <a:endParaRPr lang="de-DE" smtClean="0"/>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73</a:t>
            </a:fld>
            <a:endParaRPr lang="de-DE" smtClean="0"/>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74</a:t>
            </a:fld>
            <a:endParaRPr lang="de-DE" smtClean="0"/>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75</a:t>
            </a:fld>
            <a:endParaRPr lang="de-DE" smtClean="0"/>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76</a:t>
            </a:fld>
            <a:endParaRPr lang="de-DE" smtClean="0"/>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77</a:t>
            </a:fld>
            <a:endParaRPr lang="de-DE" smtClean="0"/>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78</a:t>
            </a:fld>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a:t>
            </a:fld>
            <a:endParaRPr lang="de-DE" smtClean="0"/>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79</a:t>
            </a:fld>
            <a:endParaRPr lang="de-DE" smtClean="0"/>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80</a:t>
            </a:fld>
            <a:endParaRPr lang="de-DE" smtClean="0"/>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81</a:t>
            </a:fld>
            <a:endParaRPr lang="de-DE" smtClean="0"/>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82</a:t>
            </a:fld>
            <a:endParaRPr lang="de-DE" smtClean="0"/>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83</a:t>
            </a:fld>
            <a:endParaRPr lang="de-DE" smtClean="0"/>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84</a:t>
            </a:fld>
            <a:endParaRPr lang="de-DE" smtClean="0"/>
          </a:p>
        </p:txBody>
      </p:sp>
    </p:spTree>
  </p:cSld>
  <p:clrMapOvr>
    <a:masterClrMapping/>
  </p:clrMapOvr>
</p:notes>
</file>

<file path=ppt/notesSlides/notesSlide7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85</a:t>
            </a:fld>
            <a:endParaRPr lang="de-DE" smtClean="0"/>
          </a:p>
        </p:txBody>
      </p:sp>
    </p:spTree>
  </p:cSld>
  <p:clrMapOvr>
    <a:masterClrMapping/>
  </p:clrMapOvr>
</p:notes>
</file>

<file path=ppt/notesSlides/notesSlide7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86</a:t>
            </a:fld>
            <a:endParaRPr lang="de-DE" smtClean="0"/>
          </a:p>
        </p:txBody>
      </p:sp>
    </p:spTree>
  </p:cSld>
  <p:clrMapOvr>
    <a:masterClrMapping/>
  </p:clrMapOvr>
</p:notes>
</file>

<file path=ppt/notesSlides/notesSlide7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87</a:t>
            </a:fld>
            <a:endParaRPr lang="de-DE" smtClean="0"/>
          </a:p>
        </p:txBody>
      </p:sp>
    </p:spTree>
  </p:cSld>
  <p:clrMapOvr>
    <a:masterClrMapping/>
  </p:clrMapOvr>
</p:notes>
</file>

<file path=ppt/notesSlides/notesSlide7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88</a:t>
            </a:fld>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a:t>
            </a:fld>
            <a:endParaRPr lang="de-DE" smtClean="0"/>
          </a:p>
        </p:txBody>
      </p:sp>
    </p:spTree>
  </p:cSld>
  <p:clrMapOvr>
    <a:masterClrMapping/>
  </p:clrMapOvr>
</p:notes>
</file>

<file path=ppt/notesSlides/notesSlide8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89</a:t>
            </a:fld>
            <a:endParaRPr lang="de-DE" smtClean="0"/>
          </a:p>
        </p:txBody>
      </p:sp>
    </p:spTree>
  </p:cSld>
  <p:clrMapOvr>
    <a:masterClrMapping/>
  </p:clrMapOvr>
</p:notes>
</file>

<file path=ppt/notesSlides/notesSlide8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90</a:t>
            </a:fld>
            <a:endParaRPr lang="de-DE" smtClean="0"/>
          </a:p>
        </p:txBody>
      </p:sp>
    </p:spTree>
  </p:cSld>
  <p:clrMapOvr>
    <a:masterClrMapping/>
  </p:clrMapOvr>
</p:notes>
</file>

<file path=ppt/notesSlides/notesSlide8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91</a:t>
            </a:fld>
            <a:endParaRPr lang="de-DE" smtClean="0"/>
          </a:p>
        </p:txBody>
      </p:sp>
    </p:spTree>
  </p:cSld>
  <p:clrMapOvr>
    <a:masterClrMapping/>
  </p:clrMapOvr>
</p:notes>
</file>

<file path=ppt/notesSlides/notesSlide8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92</a:t>
            </a:fld>
            <a:endParaRPr lang="de-DE" smtClean="0"/>
          </a:p>
        </p:txBody>
      </p:sp>
    </p:spTree>
  </p:cSld>
  <p:clrMapOvr>
    <a:masterClrMapping/>
  </p:clrMapOvr>
</p:notes>
</file>

<file path=ppt/notesSlides/notesSlide8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93</a:t>
            </a:fld>
            <a:endParaRPr lang="de-DE" smtClean="0"/>
          </a:p>
        </p:txBody>
      </p:sp>
    </p:spTree>
  </p:cSld>
  <p:clrMapOvr>
    <a:masterClrMapping/>
  </p:clrMapOvr>
</p:notes>
</file>

<file path=ppt/notesSlides/notesSlide8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94</a:t>
            </a:fld>
            <a:endParaRPr lang="de-DE" smtClean="0"/>
          </a:p>
        </p:txBody>
      </p:sp>
    </p:spTree>
  </p:cSld>
  <p:clrMapOvr>
    <a:masterClrMapping/>
  </p:clrMapOvr>
</p:notes>
</file>

<file path=ppt/notesSlides/notesSlide8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95</a:t>
            </a:fld>
            <a:endParaRPr lang="de-DE" smtClean="0"/>
          </a:p>
        </p:txBody>
      </p:sp>
    </p:spTree>
  </p:cSld>
  <p:clrMapOvr>
    <a:masterClrMapping/>
  </p:clrMapOvr>
</p:notes>
</file>

<file path=ppt/notesSlides/notesSlide8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96</a:t>
            </a:fld>
            <a:endParaRPr lang="de-DE" smtClean="0"/>
          </a:p>
        </p:txBody>
      </p:sp>
    </p:spTree>
  </p:cSld>
  <p:clrMapOvr>
    <a:masterClrMapping/>
  </p:clrMapOvr>
</p:notes>
</file>

<file path=ppt/notesSlides/notesSlide8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97</a:t>
            </a:fld>
            <a:endParaRPr lang="de-DE" smtClean="0"/>
          </a:p>
        </p:txBody>
      </p:sp>
    </p:spTree>
  </p:cSld>
  <p:clrMapOvr>
    <a:masterClrMapping/>
  </p:clrMapOvr>
</p:notes>
</file>

<file path=ppt/notesSlides/notesSlide8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98</a:t>
            </a:fld>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a:t>
            </a:fld>
            <a:endParaRPr lang="de-DE" smtClean="0"/>
          </a:p>
        </p:txBody>
      </p:sp>
    </p:spTree>
  </p:cSld>
  <p:clrMapOvr>
    <a:masterClrMapping/>
  </p:clrMapOvr>
</p:notes>
</file>

<file path=ppt/notesSlides/notesSlide9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99</a:t>
            </a:fld>
            <a:endParaRPr lang="de-DE" smtClean="0"/>
          </a:p>
        </p:txBody>
      </p:sp>
    </p:spTree>
  </p:cSld>
  <p:clrMapOvr>
    <a:masterClrMapping/>
  </p:clrMapOvr>
</p:notes>
</file>

<file path=ppt/notesSlides/notesSlide9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100</a:t>
            </a:fld>
            <a:endParaRPr lang="de-DE" smtClean="0"/>
          </a:p>
        </p:txBody>
      </p:sp>
    </p:spTree>
  </p:cSld>
  <p:clrMapOvr>
    <a:masterClrMapping/>
  </p:clrMapOvr>
</p:notes>
</file>

<file path=ppt/notesSlides/notesSlide9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101</a:t>
            </a:fld>
            <a:endParaRPr lang="de-DE" smtClean="0"/>
          </a:p>
        </p:txBody>
      </p:sp>
    </p:spTree>
  </p:cSld>
  <p:clrMapOvr>
    <a:masterClrMapping/>
  </p:clrMapOvr>
</p:notes>
</file>

<file path=ppt/notesSlides/notesSlide9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102</a:t>
            </a:fld>
            <a:endParaRPr lang="de-DE" smtClean="0"/>
          </a:p>
        </p:txBody>
      </p:sp>
    </p:spTree>
  </p:cSld>
  <p:clrMapOvr>
    <a:masterClrMapping/>
  </p:clrMapOvr>
</p:notes>
</file>

<file path=ppt/notesSlides/notesSlide9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103</a:t>
            </a:fld>
            <a:endParaRPr lang="de-DE" smtClean="0"/>
          </a:p>
        </p:txBody>
      </p:sp>
    </p:spTree>
  </p:cSld>
  <p:clrMapOvr>
    <a:masterClrMapping/>
  </p:clrMapOvr>
</p:notes>
</file>

<file path=ppt/notesSlides/notesSlide9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104</a:t>
            </a:fld>
            <a:endParaRPr lang="de-DE" smtClean="0"/>
          </a:p>
        </p:txBody>
      </p:sp>
    </p:spTree>
  </p:cSld>
  <p:clrMapOvr>
    <a:masterClrMapping/>
  </p:clrMapOvr>
</p:notes>
</file>

<file path=ppt/notesSlides/notesSlide9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105</a:t>
            </a:fld>
            <a:endParaRPr lang="de-DE" smtClean="0"/>
          </a:p>
        </p:txBody>
      </p:sp>
    </p:spTree>
  </p:cSld>
  <p:clrMapOvr>
    <a:masterClrMapping/>
  </p:clrMapOvr>
</p:notes>
</file>

<file path=ppt/notesSlides/notesSlide9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106</a:t>
            </a:fld>
            <a:endParaRPr lang="de-DE" smtClean="0"/>
          </a:p>
        </p:txBody>
      </p:sp>
    </p:spTree>
  </p:cSld>
  <p:clrMapOvr>
    <a:masterClrMapping/>
  </p:clrMapOvr>
</p:notes>
</file>

<file path=ppt/notesSlides/notesSlide9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107</a:t>
            </a:fld>
            <a:endParaRPr lang="de-DE" smtClean="0"/>
          </a:p>
        </p:txBody>
      </p:sp>
    </p:spTree>
  </p:cSld>
  <p:clrMapOvr>
    <a:masterClrMapping/>
  </p:clrMapOvr>
</p:notes>
</file>

<file path=ppt/notesSlides/notesSlide9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p:spPr>
        <p:txBody>
          <a:bodyPr/>
          <a:lstStyle/>
          <a:p>
            <a:pPr eaLnBrk="1" hangingPunct="1"/>
            <a:endParaRPr lang="en-US" smtClean="0"/>
          </a:p>
        </p:txBody>
      </p:sp>
      <p:sp>
        <p:nvSpPr>
          <p:cNvPr id="58372" name="Slide Number Placeholder 3"/>
          <p:cNvSpPr>
            <a:spLocks noGrp="1"/>
          </p:cNvSpPr>
          <p:nvPr>
            <p:ph type="sldNum" sz="quarter" idx="5"/>
          </p:nvPr>
        </p:nvSpPr>
        <p:spPr>
          <a:noFill/>
        </p:spPr>
        <p:txBody>
          <a:bodyPr/>
          <a:lstStyle/>
          <a:p>
            <a:fld id="{C281640E-ED56-40F8-A51D-2B9124E8B871}" type="slidenum">
              <a:rPr lang="de-DE" smtClean="0"/>
              <a:pPr/>
              <a:t>108</a:t>
            </a:fld>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Text Box 158"/>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tx2">
                  <a:lumMod val="50000"/>
                </a:schemeClr>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grpSp>
        <p:nvGrpSpPr>
          <p:cNvPr id="5" name="Group 164"/>
          <p:cNvGrpSpPr>
            <a:grpSpLocks/>
          </p:cNvGrpSpPr>
          <p:nvPr/>
        </p:nvGrpSpPr>
        <p:grpSpPr bwMode="auto">
          <a:xfrm>
            <a:off x="287338" y="260350"/>
            <a:ext cx="8856662" cy="973138"/>
            <a:chOff x="181" y="164"/>
            <a:chExt cx="5579" cy="613"/>
          </a:xfrm>
        </p:grpSpPr>
        <p:sp>
          <p:nvSpPr>
            <p:cNvPr id="6" name="Rectangle 160"/>
            <p:cNvSpPr>
              <a:spLocks noChangeArrowheads="1"/>
            </p:cNvSpPr>
            <p:nvPr>
              <p:custDataLst>
                <p:tags r:id="rId1"/>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7" name="Picture 163" descr="sie_logo_petrol_rgb_2"/>
            <p:cNvPicPr>
              <a:picLocks noChangeAspect="1" noChangeArrowheads="1"/>
            </p:cNvPicPr>
            <p:nvPr userDrawn="1"/>
          </p:nvPicPr>
          <p:blipFill>
            <a:blip r:embed="rId3" cstate="print"/>
            <a:srcRect/>
            <a:stretch>
              <a:fillRect/>
            </a:stretch>
          </p:blipFill>
          <p:spPr bwMode="auto">
            <a:xfrm>
              <a:off x="4536" y="267"/>
              <a:ext cx="1008" cy="202"/>
            </a:xfrm>
            <a:prstGeom prst="rect">
              <a:avLst/>
            </a:prstGeom>
            <a:noFill/>
            <a:ln w="9525">
              <a:noFill/>
              <a:miter lim="800000"/>
              <a:headEnd/>
              <a:tailEnd/>
            </a:ln>
          </p:spPr>
        </p:pic>
      </p:grpSp>
      <p:sp>
        <p:nvSpPr>
          <p:cNvPr id="8" name="Text Box 165"/>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
        <p:nvSpPr>
          <p:cNvPr id="4252" name="Rectangle 156"/>
          <p:cNvSpPr>
            <a:spLocks noGrp="1" noChangeArrowheads="1"/>
          </p:cNvSpPr>
          <p:nvPr>
            <p:ph type="ctrTitle" sz="quarter"/>
          </p:nvPr>
        </p:nvSpPr>
        <p:spPr>
          <a:xfrm>
            <a:off x="539750" y="1420813"/>
            <a:ext cx="8208963" cy="1246187"/>
          </a:xfrm>
        </p:spPr>
        <p:txBody>
          <a:bodyPr anchor="t"/>
          <a:lstStyle>
            <a:lvl1pPr>
              <a:lnSpc>
                <a:spcPts val="4800"/>
              </a:lnSpc>
              <a:defRPr sz="4000"/>
            </a:lvl1pPr>
          </a:lstStyle>
          <a:p>
            <a:r>
              <a:rPr lang="en-US" smtClean="0"/>
              <a:t>Click to edit Master title style</a:t>
            </a:r>
            <a:endParaRPr lang="en-US"/>
          </a:p>
        </p:txBody>
      </p:sp>
      <p:sp>
        <p:nvSpPr>
          <p:cNvPr id="4253" name="Rectangle 157"/>
          <p:cNvSpPr>
            <a:spLocks noGrp="1" noChangeArrowheads="1"/>
          </p:cNvSpPr>
          <p:nvPr>
            <p:ph type="subTitle" sz="quarter" idx="1"/>
          </p:nvPr>
        </p:nvSpPr>
        <p:spPr>
          <a:xfrm>
            <a:off x="539750" y="2770188"/>
            <a:ext cx="8208963" cy="1511300"/>
          </a:xfrm>
        </p:spPr>
        <p:txBody>
          <a:bodyPr/>
          <a:lstStyle>
            <a:lvl1pPr>
              <a:defRPr/>
            </a:lvl1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7663" y="263525"/>
            <a:ext cx="2051050" cy="60102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9750" y="263525"/>
            <a:ext cx="6005513" cy="60102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itle 3"/>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9750" y="1592263"/>
            <a:ext cx="4027488"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19638" y="1592263"/>
            <a:ext cx="4029075" cy="46815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77"/>
          <p:cNvGrpSpPr>
            <a:grpSpLocks/>
          </p:cNvGrpSpPr>
          <p:nvPr/>
        </p:nvGrpSpPr>
        <p:grpSpPr bwMode="auto">
          <a:xfrm>
            <a:off x="287338" y="260350"/>
            <a:ext cx="8856662" cy="973138"/>
            <a:chOff x="181" y="164"/>
            <a:chExt cx="5579" cy="613"/>
          </a:xfrm>
        </p:grpSpPr>
        <p:sp>
          <p:nvSpPr>
            <p:cNvPr id="1197" name="Rectangle 173"/>
            <p:cNvSpPr>
              <a:spLocks noChangeArrowheads="1"/>
            </p:cNvSpPr>
            <p:nvPr>
              <p:custDataLst>
                <p:tags r:id="rId13"/>
              </p:custDataLst>
            </p:nvPr>
          </p:nvSpPr>
          <p:spPr bwMode="auto">
            <a:xfrm>
              <a:off x="181" y="164"/>
              <a:ext cx="5579" cy="613"/>
            </a:xfrm>
            <a:prstGeom prst="rect">
              <a:avLst/>
            </a:prstGeom>
            <a:solidFill>
              <a:srgbClr val="FEFFFF"/>
            </a:solidFill>
            <a:ln w="9525">
              <a:noFill/>
              <a:miter lim="800000"/>
              <a:headEnd/>
              <a:tailEnd/>
            </a:ln>
            <a:effectLst/>
          </p:spPr>
          <p:txBody>
            <a:bodyPr wrap="none" anchor="ctr"/>
            <a:lstStyle/>
            <a:p>
              <a:pPr algn="ctr" eaLnBrk="0" hangingPunct="0">
                <a:defRPr/>
              </a:pPr>
              <a:endParaRPr lang="en-US" sz="2000">
                <a:solidFill>
                  <a:srgbClr val="FFFFFF"/>
                </a:solidFill>
              </a:endParaRPr>
            </a:p>
          </p:txBody>
        </p:sp>
        <p:pic>
          <p:nvPicPr>
            <p:cNvPr id="1033" name="Picture 176" descr="sie_logo_petrol_rgb_2"/>
            <p:cNvPicPr>
              <a:picLocks noChangeAspect="1" noChangeArrowheads="1"/>
            </p:cNvPicPr>
            <p:nvPr userDrawn="1"/>
          </p:nvPicPr>
          <p:blipFill>
            <a:blip r:embed="rId14" cstate="print"/>
            <a:srcRect/>
            <a:stretch>
              <a:fillRect/>
            </a:stretch>
          </p:blipFill>
          <p:spPr bwMode="auto">
            <a:xfrm>
              <a:off x="4536" y="267"/>
              <a:ext cx="1008" cy="202"/>
            </a:xfrm>
            <a:prstGeom prst="rect">
              <a:avLst/>
            </a:prstGeom>
            <a:noFill/>
            <a:ln w="9525">
              <a:noFill/>
              <a:miter lim="800000"/>
              <a:headEnd/>
              <a:tailEnd/>
            </a:ln>
          </p:spPr>
        </p:pic>
      </p:grpSp>
      <p:sp>
        <p:nvSpPr>
          <p:cNvPr id="1027" name="Rectangle 165"/>
          <p:cNvSpPr>
            <a:spLocks noGrp="1" noChangeArrowheads="1"/>
          </p:cNvSpPr>
          <p:nvPr>
            <p:ph type="body" idx="1"/>
          </p:nvPr>
        </p:nvSpPr>
        <p:spPr bwMode="auto">
          <a:xfrm>
            <a:off x="539750" y="1592263"/>
            <a:ext cx="8208963" cy="46815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90" name="Text Box 166"/>
          <p:cNvSpPr txBox="1">
            <a:spLocks noChangeArrowheads="1"/>
          </p:cNvSpPr>
          <p:nvPr/>
        </p:nvSpPr>
        <p:spPr bwMode="auto">
          <a:xfrm>
            <a:off x="554038" y="6488113"/>
            <a:ext cx="877887" cy="274637"/>
          </a:xfrm>
          <a:prstGeom prst="rect">
            <a:avLst/>
          </a:prstGeom>
          <a:noFill/>
          <a:ln w="9525">
            <a:noFill/>
            <a:miter lim="800000"/>
            <a:headEnd/>
            <a:tailEnd/>
          </a:ln>
        </p:spPr>
        <p:txBody>
          <a:bodyPr lIns="0" tIns="0" rIns="0" bIns="0" anchor="b"/>
          <a:lstStyle/>
          <a:p>
            <a:pPr eaLnBrk="0" hangingPunct="0">
              <a:defRPr/>
            </a:pPr>
            <a:r>
              <a:rPr lang="en-US" sz="1200">
                <a:solidFill>
                  <a:srgbClr val="000000"/>
                </a:solidFill>
              </a:rPr>
              <a:t>Page </a:t>
            </a:r>
            <a:fld id="{1DB5F747-68FE-44B2-BD76-9A4C5465C67D}" type="slidenum">
              <a:rPr lang="en-US" sz="1200">
                <a:solidFill>
                  <a:srgbClr val="000000"/>
                </a:solidFill>
              </a:rPr>
              <a:pPr eaLnBrk="0" hangingPunct="0">
                <a:defRPr/>
              </a:pPr>
              <a:t>‹#›</a:t>
            </a:fld>
            <a:endParaRPr lang="en-US" sz="1200">
              <a:solidFill>
                <a:srgbClr val="000000"/>
              </a:solidFill>
            </a:endParaRPr>
          </a:p>
        </p:txBody>
      </p:sp>
      <p:sp>
        <p:nvSpPr>
          <p:cNvPr id="1029" name="Rectangle 168"/>
          <p:cNvSpPr>
            <a:spLocks noGrp="1" noChangeArrowheads="1"/>
          </p:cNvSpPr>
          <p:nvPr>
            <p:ph type="title"/>
          </p:nvPr>
        </p:nvSpPr>
        <p:spPr bwMode="auto">
          <a:xfrm>
            <a:off x="539750" y="263525"/>
            <a:ext cx="6140450" cy="808038"/>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smtClean="0"/>
              <a:t>Click to edit Master title style</a:t>
            </a:r>
          </a:p>
        </p:txBody>
      </p:sp>
      <p:sp>
        <p:nvSpPr>
          <p:cNvPr id="1193" name="Text Box 169"/>
          <p:cNvSpPr txBox="1">
            <a:spLocks noChangeArrowheads="1"/>
          </p:cNvSpPr>
          <p:nvPr/>
        </p:nvSpPr>
        <p:spPr bwMode="auto">
          <a:xfrm>
            <a:off x="555625" y="6272213"/>
            <a:ext cx="8193088" cy="277812"/>
          </a:xfrm>
          <a:prstGeom prst="rect">
            <a:avLst/>
          </a:prstGeom>
          <a:noFill/>
          <a:ln w="9525">
            <a:noFill/>
            <a:miter lim="800000"/>
            <a:headEnd/>
            <a:tailEnd/>
          </a:ln>
          <a:effectLst/>
        </p:spPr>
        <p:txBody>
          <a:bodyPr lIns="0" tIns="0" rIns="0" bIns="0" anchor="b"/>
          <a:lstStyle/>
          <a:p>
            <a:pPr algn="r">
              <a:spcBef>
                <a:spcPct val="50000"/>
              </a:spcBef>
              <a:defRPr/>
            </a:pPr>
            <a:endParaRPr lang="en-US" sz="1200" b="1" dirty="0">
              <a:solidFill>
                <a:schemeClr val="bg2"/>
              </a:solidFill>
            </a:endParaRPr>
          </a:p>
          <a:p>
            <a:pPr algn="r">
              <a:spcBef>
                <a:spcPct val="50000"/>
              </a:spcBef>
              <a:defRPr/>
            </a:pPr>
            <a:r>
              <a:rPr lang="en-US" dirty="0">
                <a:solidFill>
                  <a:schemeClr val="tx2">
                    <a:lumMod val="50000"/>
                  </a:schemeClr>
                </a:solidFill>
              </a:rPr>
              <a:t>© </a:t>
            </a:r>
            <a:r>
              <a:rPr lang="en-US" dirty="0" smtClean="0">
                <a:solidFill>
                  <a:schemeClr val="tx2">
                    <a:lumMod val="50000"/>
                  </a:schemeClr>
                </a:solidFill>
              </a:rPr>
              <a:t>2012. </a:t>
            </a:r>
            <a:r>
              <a:rPr lang="en-US" dirty="0">
                <a:solidFill>
                  <a:schemeClr val="tx2">
                    <a:lumMod val="50000"/>
                  </a:schemeClr>
                </a:solidFill>
              </a:rPr>
              <a:t>Siemens Product Lifecycle Management Software Inc. All rights reserved</a:t>
            </a:r>
          </a:p>
        </p:txBody>
      </p:sp>
      <p:sp>
        <p:nvSpPr>
          <p:cNvPr id="1194" name="Text Box 170"/>
          <p:cNvSpPr txBox="1">
            <a:spLocks noChangeArrowheads="1"/>
          </p:cNvSpPr>
          <p:nvPr/>
        </p:nvSpPr>
        <p:spPr bwMode="auto">
          <a:xfrm>
            <a:off x="5105400" y="6488113"/>
            <a:ext cx="3651250" cy="274637"/>
          </a:xfrm>
          <a:prstGeom prst="rect">
            <a:avLst/>
          </a:prstGeom>
          <a:noFill/>
          <a:ln w="9525">
            <a:noFill/>
            <a:miter lim="800000"/>
            <a:headEnd/>
            <a:tailEnd/>
          </a:ln>
        </p:spPr>
        <p:txBody>
          <a:bodyPr lIns="0" tIns="0" rIns="0" bIns="0" anchor="b"/>
          <a:lstStyle/>
          <a:p>
            <a:pPr algn="r" eaLnBrk="0" hangingPunct="0">
              <a:defRPr/>
            </a:pPr>
            <a:r>
              <a:rPr lang="en-US" sz="1200">
                <a:solidFill>
                  <a:srgbClr val="000000"/>
                </a:solidFill>
              </a:rPr>
              <a:t>Siemens PLM Software</a:t>
            </a:r>
          </a:p>
        </p:txBody>
      </p:sp>
    </p:spTree>
  </p:cSld>
  <p:clrMap bg1="lt1" tx1="dk1" bg2="lt2" tx2="dk2" accent1="accent1" accent2="accent2" accent3="accent3" accent4="accent4" accent5="accent5" accent6="accent6" hlink="hlink" folHlink="folHlink"/>
  <p:sldLayoutIdLst>
    <p:sldLayoutId id="2147484535" r:id="rId1"/>
    <p:sldLayoutId id="2147484525" r:id="rId2"/>
    <p:sldLayoutId id="2147484526" r:id="rId3"/>
    <p:sldLayoutId id="2147484527" r:id="rId4"/>
    <p:sldLayoutId id="2147484528" r:id="rId5"/>
    <p:sldLayoutId id="2147484529" r:id="rId6"/>
    <p:sldLayoutId id="2147484530" r:id="rId7"/>
    <p:sldLayoutId id="2147484531" r:id="rId8"/>
    <p:sldLayoutId id="2147484532" r:id="rId9"/>
    <p:sldLayoutId id="2147484533" r:id="rId10"/>
    <p:sldLayoutId id="2147484534" r:id="rId11"/>
  </p:sldLayoutIdLst>
  <p:timing>
    <p:tnLst>
      <p:par>
        <p:cTn id="1" dur="indefinite" restart="never" nodeType="tmRoot"/>
      </p:par>
    </p:tnLst>
  </p:timing>
  <p:txStyles>
    <p:titleStyle>
      <a:lvl1pPr algn="l" rtl="0" eaLnBrk="0" fontAlgn="base" hangingPunct="0">
        <a:spcBef>
          <a:spcPct val="0"/>
        </a:spcBef>
        <a:spcAft>
          <a:spcPct val="0"/>
        </a:spcAft>
        <a:defRPr sz="2000" b="1">
          <a:solidFill>
            <a:schemeClr val="tx1"/>
          </a:solidFill>
          <a:latin typeface="+mj-lt"/>
          <a:ea typeface="+mj-ea"/>
          <a:cs typeface="+mj-cs"/>
        </a:defRPr>
      </a:lvl1pPr>
      <a:lvl2pPr algn="l" rtl="0" eaLnBrk="0" fontAlgn="base" hangingPunct="0">
        <a:spcBef>
          <a:spcPct val="0"/>
        </a:spcBef>
        <a:spcAft>
          <a:spcPct val="0"/>
        </a:spcAft>
        <a:defRPr sz="2000" b="1">
          <a:solidFill>
            <a:schemeClr val="tx1"/>
          </a:solidFill>
          <a:latin typeface="Arial" charset="0"/>
        </a:defRPr>
      </a:lvl2pPr>
      <a:lvl3pPr algn="l" rtl="0" eaLnBrk="0" fontAlgn="base" hangingPunct="0">
        <a:spcBef>
          <a:spcPct val="0"/>
        </a:spcBef>
        <a:spcAft>
          <a:spcPct val="0"/>
        </a:spcAft>
        <a:defRPr sz="2000" b="1">
          <a:solidFill>
            <a:schemeClr val="tx1"/>
          </a:solidFill>
          <a:latin typeface="Arial" charset="0"/>
        </a:defRPr>
      </a:lvl3pPr>
      <a:lvl4pPr algn="l" rtl="0" eaLnBrk="0" fontAlgn="base" hangingPunct="0">
        <a:spcBef>
          <a:spcPct val="0"/>
        </a:spcBef>
        <a:spcAft>
          <a:spcPct val="0"/>
        </a:spcAft>
        <a:defRPr sz="2000" b="1">
          <a:solidFill>
            <a:schemeClr val="tx1"/>
          </a:solidFill>
          <a:latin typeface="Arial" charset="0"/>
        </a:defRPr>
      </a:lvl4pPr>
      <a:lvl5pPr algn="l" rtl="0" eaLnBrk="0" fontAlgn="base" hangingPunct="0">
        <a:spcBef>
          <a:spcPct val="0"/>
        </a:spcBef>
        <a:spcAft>
          <a:spcPct val="0"/>
        </a:spcAft>
        <a:defRPr sz="2000" b="1">
          <a:solidFill>
            <a:schemeClr val="tx1"/>
          </a:solidFill>
          <a:latin typeface="Arial" charset="0"/>
        </a:defRPr>
      </a:lvl5pPr>
      <a:lvl6pPr marL="457200" algn="l" rtl="0" eaLnBrk="1" fontAlgn="base" hangingPunct="1">
        <a:spcBef>
          <a:spcPct val="0"/>
        </a:spcBef>
        <a:spcAft>
          <a:spcPct val="0"/>
        </a:spcAft>
        <a:defRPr sz="2000" b="1">
          <a:solidFill>
            <a:schemeClr val="tx1"/>
          </a:solidFill>
          <a:latin typeface="Arial" charset="0"/>
        </a:defRPr>
      </a:lvl6pPr>
      <a:lvl7pPr marL="914400" algn="l" rtl="0" eaLnBrk="1" fontAlgn="base" hangingPunct="1">
        <a:spcBef>
          <a:spcPct val="0"/>
        </a:spcBef>
        <a:spcAft>
          <a:spcPct val="0"/>
        </a:spcAft>
        <a:defRPr sz="2000" b="1">
          <a:solidFill>
            <a:schemeClr val="tx1"/>
          </a:solidFill>
          <a:latin typeface="Arial" charset="0"/>
        </a:defRPr>
      </a:lvl7pPr>
      <a:lvl8pPr marL="1371600" algn="l" rtl="0" eaLnBrk="1" fontAlgn="base" hangingPunct="1">
        <a:spcBef>
          <a:spcPct val="0"/>
        </a:spcBef>
        <a:spcAft>
          <a:spcPct val="0"/>
        </a:spcAft>
        <a:defRPr sz="2000" b="1">
          <a:solidFill>
            <a:schemeClr val="tx1"/>
          </a:solidFill>
          <a:latin typeface="Arial" charset="0"/>
        </a:defRPr>
      </a:lvl8pPr>
      <a:lvl9pPr marL="1828800" algn="l" rtl="0" eaLnBrk="1" fontAlgn="base" hangingPunct="1">
        <a:spcBef>
          <a:spcPct val="0"/>
        </a:spcBef>
        <a:spcAft>
          <a:spcPct val="0"/>
        </a:spcAft>
        <a:defRPr sz="2000" b="1">
          <a:solidFill>
            <a:schemeClr val="tx1"/>
          </a:solidFill>
          <a:latin typeface="Arial" charset="0"/>
        </a:defRPr>
      </a:lvl9pPr>
    </p:titleStyle>
    <p:bodyStyle>
      <a:lvl1pPr marL="342900" indent="-342900" algn="l" rtl="0" eaLnBrk="0" fontAlgn="base" hangingPunct="0">
        <a:spcBef>
          <a:spcPct val="0"/>
        </a:spcBef>
        <a:spcAft>
          <a:spcPct val="0"/>
        </a:spcAft>
        <a:buFont typeface="Wingdings" pitchFamily="2" charset="2"/>
        <a:defRPr sz="2000">
          <a:solidFill>
            <a:schemeClr val="tx1"/>
          </a:solidFill>
          <a:latin typeface="+mn-lt"/>
          <a:ea typeface="+mn-ea"/>
          <a:cs typeface="+mn-cs"/>
        </a:defRPr>
      </a:lvl1pPr>
      <a:lvl2pPr marL="1905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2pPr>
      <a:lvl3pPr marL="381000"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3pPr>
      <a:lvl4pPr marL="573088" indent="-190500"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4pPr>
      <a:lvl5pPr marL="763588" indent="-188913" algn="l" rtl="0" eaLnBrk="0" fontAlgn="base" hangingPunct="0">
        <a:spcBef>
          <a:spcPct val="0"/>
        </a:spcBef>
        <a:spcAft>
          <a:spcPct val="0"/>
        </a:spcAft>
        <a:buClr>
          <a:schemeClr val="tx2"/>
        </a:buClr>
        <a:buFont typeface="Wingdings" pitchFamily="2" charset="2"/>
        <a:buChar char="§"/>
        <a:defRPr sz="2000">
          <a:solidFill>
            <a:schemeClr val="tx1"/>
          </a:solidFill>
          <a:latin typeface="+mn-lt"/>
        </a:defRPr>
      </a:lvl5pPr>
      <a:lvl6pPr marL="12207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6pPr>
      <a:lvl7pPr marL="16779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7pPr>
      <a:lvl8pPr marL="21351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8pPr>
      <a:lvl9pPr marL="2592388" indent="-188913" algn="l" rtl="0" eaLnBrk="1" fontAlgn="base" hangingPunct="1">
        <a:spcBef>
          <a:spcPct val="0"/>
        </a:spcBef>
        <a:spcAft>
          <a:spcPct val="0"/>
        </a:spcAft>
        <a:buClr>
          <a:schemeClr val="tx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2" Type="http://schemas.openxmlformats.org/officeDocument/2006/relationships/notesSlide" Target="../notesSlides/notesSlide91.xml"/><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92.xml"/><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notesSlide" Target="../notesSlides/notesSlide93.xml"/><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notesSlide" Target="../notesSlides/notesSlide94.xml"/><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95.xm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notesSlide" Target="../notesSlides/notesSlide96.xm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notesSlide" Target="../notesSlides/notesSlide97.xm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notesSlide" Target="../notesSlides/notesSlide98.xm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99.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10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notesSlide" Target="../notesSlides/notesSlide101.xm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notesSlide" Target="../notesSlides/notesSlide10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3" Type="http://schemas.openxmlformats.org/officeDocument/2006/relationships/image" Target="../media/image14.gif"/><Relationship Id="rId2" Type="http://schemas.openxmlformats.org/officeDocument/2006/relationships/image" Target="../media/image13.gif"/><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8.gif"/><Relationship Id="rId2" Type="http://schemas.openxmlformats.org/officeDocument/2006/relationships/notesSlide" Target="../notesSlides/notesSlide58.xml"/><Relationship Id="rId1" Type="http://schemas.openxmlformats.org/officeDocument/2006/relationships/slideLayout" Target="../slideLayouts/slideLayout2.xml"/><Relationship Id="rId5" Type="http://schemas.openxmlformats.org/officeDocument/2006/relationships/image" Target="../media/image20.gif"/><Relationship Id="rId4" Type="http://schemas.openxmlformats.org/officeDocument/2006/relationships/image" Target="../media/image19.gif"/></Relationships>
</file>

<file path=ppt/slides/_rels/slide68.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76.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77.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78.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notesSlide" Target="../notesSlides/notesSlide79.xml"/><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notesSlide" Target="../notesSlides/notesSlide80.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notesSlide" Target="../notesSlides/notesSlide81.xm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82.xm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notesSlide" Target="../notesSlides/notesSlide83.xm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notesSlide" Target="../notesSlides/notesSlide84.xm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85.xm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2" Type="http://schemas.openxmlformats.org/officeDocument/2006/relationships/notesSlide" Target="../notesSlides/notesSlide86.xml"/><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2" Type="http://schemas.openxmlformats.org/officeDocument/2006/relationships/notesSlide" Target="../notesSlides/notesSlide87.xml"/><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notesSlide" Target="../notesSlides/notesSlide88.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notesSlide" Target="../notesSlides/notesSlide89.xm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90.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828800"/>
            <a:ext cx="8208963" cy="1246187"/>
          </a:xfrm>
        </p:spPr>
        <p:txBody>
          <a:bodyPr/>
          <a:lstStyle/>
          <a:p>
            <a:pPr algn="ctr"/>
            <a:r>
              <a:rPr lang="en-US" i="1" dirty="0" smtClean="0"/>
              <a:t>Working with Solid Edge Embedded Client</a:t>
            </a:r>
            <a:br>
              <a:rPr lang="en-US" i="1" dirty="0" smtClean="0"/>
            </a:br>
            <a:r>
              <a:rPr lang="en-US" i="1" dirty="0" smtClean="0"/>
              <a:t/>
            </a:r>
            <a:br>
              <a:rPr lang="en-US" i="1" dirty="0" smtClean="0"/>
            </a:br>
            <a:r>
              <a:rPr lang="en-US" dirty="0" smtClean="0"/>
              <a:t/>
            </a:r>
            <a:br>
              <a:rPr lang="en-US" dirty="0" smtClean="0"/>
            </a:br>
            <a:r>
              <a:rPr lang="en-US" dirty="0" smtClean="0"/>
              <a:t/>
            </a:r>
            <a:br>
              <a:rPr lang="en-US" dirty="0" smtClean="0"/>
            </a:br>
            <a:endParaRPr lang="en-US" b="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You can create a new document in the following ways:</a:t>
            </a:r>
          </a:p>
          <a:p>
            <a:endParaRPr lang="en-US" dirty="0" smtClean="0"/>
          </a:p>
          <a:p>
            <a:pPr>
              <a:buFont typeface="Arial" pitchFamily="34" charset="0"/>
              <a:buChar char="•"/>
            </a:pPr>
            <a:r>
              <a:rPr lang="en-US" dirty="0" smtClean="0"/>
              <a:t>Use the New command on the Application menu and then select the template you want from the New dialog box.</a:t>
            </a:r>
          </a:p>
          <a:p>
            <a:pPr>
              <a:buFont typeface="Arial" pitchFamily="34" charset="0"/>
              <a:buChar char="•"/>
            </a:pPr>
            <a:r>
              <a:rPr lang="en-US" dirty="0" smtClean="0"/>
              <a:t>Open one of the Solid Edge environments from the Create menu. When you use the Create menu, an appropriate template is used as the starting template. For example, when you open the ANSI Part environment, the default template is used as the starting template for a new part document. </a:t>
            </a:r>
          </a:p>
          <a:p>
            <a:pPr>
              <a:buFont typeface="Arial" pitchFamily="34" charset="0"/>
              <a:buChar char="•"/>
            </a:pPr>
            <a:r>
              <a:rPr lang="en-US" dirty="0" smtClean="0"/>
              <a:t>Templates are delivered for each environment:</a:t>
            </a:r>
          </a:p>
          <a:p>
            <a:pPr lvl="3">
              <a:buNone/>
            </a:pPr>
            <a:r>
              <a:rPr lang="en-US" dirty="0" smtClean="0"/>
              <a:t>Part</a:t>
            </a:r>
          </a:p>
          <a:p>
            <a:pPr lvl="3">
              <a:buNone/>
            </a:pPr>
            <a:r>
              <a:rPr lang="en-US" dirty="0" smtClean="0"/>
              <a:t>Assembly</a:t>
            </a:r>
          </a:p>
          <a:p>
            <a:pPr lvl="3">
              <a:buNone/>
            </a:pPr>
            <a:r>
              <a:rPr lang="en-US" dirty="0" smtClean="0"/>
              <a:t>Draft</a:t>
            </a:r>
          </a:p>
          <a:p>
            <a:pPr lvl="3">
              <a:buNone/>
            </a:pPr>
            <a:r>
              <a:rPr lang="en-US" dirty="0" smtClean="0"/>
              <a:t>Sheet Metal</a:t>
            </a:r>
          </a:p>
          <a:p>
            <a:pPr>
              <a:buFont typeface="Arial" pitchFamily="34" charset="0"/>
              <a:buChar char="•"/>
            </a:pPr>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Getting Started with SEEC</a:t>
            </a:r>
            <a:endParaRPr lang="en-US" sz="3200" b="0" i="1" dirty="0" smtClean="0"/>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a:buFont typeface="+mj-lt"/>
              <a:buAutoNum type="arabicPeriod"/>
            </a:pPr>
            <a:r>
              <a:rPr lang="en-US" sz="1800" dirty="0" smtClean="0"/>
              <a:t>You can use the Structure Editor to perform all of the following functions </a:t>
            </a:r>
            <a:r>
              <a:rPr lang="en-US" sz="1800" i="1" dirty="0" smtClean="0"/>
              <a:t>except</a:t>
            </a:r>
            <a:r>
              <a:rPr lang="en-US" sz="1800" dirty="0" smtClean="0"/>
              <a:t>: </a:t>
            </a:r>
          </a:p>
          <a:p>
            <a:pPr lvl="3">
              <a:buNone/>
            </a:pPr>
            <a:r>
              <a:rPr lang="en-US" sz="1800" dirty="0" smtClean="0"/>
              <a:t>a. Copy assembly structures to new </a:t>
            </a:r>
            <a:r>
              <a:rPr lang="en-US" sz="1800" dirty="0" err="1" smtClean="0"/>
              <a:t>Teamcenter</a:t>
            </a:r>
            <a:r>
              <a:rPr lang="en-US" sz="1800" dirty="0" smtClean="0"/>
              <a:t> items.</a:t>
            </a:r>
          </a:p>
          <a:p>
            <a:pPr lvl="3">
              <a:buNone/>
            </a:pPr>
            <a:r>
              <a:rPr lang="en-US" sz="1800" dirty="0" smtClean="0"/>
              <a:t>b. Revise partial assembly structures.</a:t>
            </a:r>
          </a:p>
          <a:p>
            <a:pPr lvl="3">
              <a:buNone/>
            </a:pPr>
            <a:r>
              <a:rPr lang="en-US" sz="1800" dirty="0" smtClean="0"/>
              <a:t>c. View an assembly in Exploded or Parts List format.</a:t>
            </a:r>
          </a:p>
          <a:p>
            <a:pPr lvl="3">
              <a:buNone/>
            </a:pPr>
            <a:r>
              <a:rPr lang="en-US" sz="1800" dirty="0" smtClean="0"/>
              <a:t>d. Print </a:t>
            </a:r>
            <a:r>
              <a:rPr lang="en-US" sz="1800" dirty="0" err="1" smtClean="0"/>
              <a:t>Teamcenter</a:t>
            </a:r>
            <a:r>
              <a:rPr lang="en-US" sz="1800" dirty="0" smtClean="0"/>
              <a:t> properties.</a:t>
            </a:r>
          </a:p>
          <a:p>
            <a:pPr>
              <a:buFont typeface="+mj-lt"/>
              <a:buAutoNum type="arabicPeriod"/>
            </a:pPr>
            <a:r>
              <a:rPr lang="en-US" sz="1800" dirty="0" smtClean="0"/>
              <a:t>Name the four window panes that comprise the Structure Editor window.</a:t>
            </a:r>
          </a:p>
          <a:p>
            <a:pPr>
              <a:buFont typeface="+mj-lt"/>
              <a:buAutoNum type="arabicPeriod"/>
            </a:pPr>
            <a:r>
              <a:rPr lang="en-US" sz="1800" dirty="0" smtClean="0"/>
              <a:t>True or False: Scroll-Lock causes the column order to be identical in both upper windows of the Structure Editor.</a:t>
            </a:r>
          </a:p>
          <a:p>
            <a:pPr>
              <a:buFont typeface="+mj-lt"/>
              <a:buAutoNum type="arabicPeriod"/>
            </a:pPr>
            <a:r>
              <a:rPr lang="en-US" sz="1800" dirty="0" smtClean="0"/>
              <a:t>What is the difference between the Revise Selected and Revise All commands?</a:t>
            </a:r>
          </a:p>
          <a:p>
            <a:pPr>
              <a:buFont typeface="+mj-lt"/>
              <a:buAutoNum type="arabicPeriod"/>
            </a:pPr>
            <a:r>
              <a:rPr lang="en-US" sz="1800" dirty="0" smtClean="0"/>
              <a:t>True or False: You should not work in Solid Edge and Structure Editor simultaneously.</a:t>
            </a:r>
          </a:p>
          <a:p>
            <a:pPr marL="457200" indent="-457200">
              <a:buFont typeface="+mj-lt"/>
              <a:buAutoNum type="arabicPeriod"/>
            </a:pPr>
            <a:endParaRPr lang="en-US" dirty="0" smtClean="0"/>
          </a:p>
          <a:p>
            <a:pPr marL="0" indent="233363" eaLnBrk="1" hangingPunct="1">
              <a:buClr>
                <a:schemeClr val="tx2"/>
              </a:buClr>
            </a:pPr>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Review</a:t>
            </a:r>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371600"/>
            <a:ext cx="8229600" cy="4953000"/>
          </a:xfrm>
        </p:spPr>
        <p:txBody>
          <a:bodyPr/>
          <a:lstStyle/>
          <a:p>
            <a:pPr>
              <a:buFont typeface="+mj-lt"/>
              <a:buAutoNum type="arabicPeriod"/>
            </a:pPr>
            <a:r>
              <a:rPr lang="en-US" sz="1400" dirty="0" smtClean="0"/>
              <a:t>You can use the Structure Editor to perform all of the following </a:t>
            </a:r>
            <a:r>
              <a:rPr lang="en-US" sz="1400" dirty="0"/>
              <a:t>f</a:t>
            </a:r>
            <a:r>
              <a:rPr lang="en-US" sz="1400" dirty="0" smtClean="0"/>
              <a:t>unctions except:</a:t>
            </a:r>
          </a:p>
          <a:p>
            <a:pPr marL="420688" lvl="4" indent="0">
              <a:buNone/>
            </a:pPr>
            <a:r>
              <a:rPr lang="en-US" sz="1400" dirty="0" smtClean="0"/>
              <a:t>d. Print </a:t>
            </a:r>
            <a:r>
              <a:rPr lang="en-US" sz="1400" dirty="0" err="1" smtClean="0"/>
              <a:t>Teamcenter</a:t>
            </a:r>
            <a:r>
              <a:rPr lang="en-US" sz="1400" dirty="0" smtClean="0"/>
              <a:t> properties</a:t>
            </a:r>
            <a:endParaRPr lang="en-US" sz="1400" dirty="0"/>
          </a:p>
          <a:p>
            <a:pPr>
              <a:buFont typeface="+mj-lt"/>
              <a:buAutoNum type="arabicPeriod"/>
            </a:pPr>
            <a:endParaRPr lang="en-US" sz="1400" dirty="0" smtClean="0"/>
          </a:p>
          <a:p>
            <a:pPr>
              <a:buFont typeface="+mj-lt"/>
              <a:buAutoNum type="arabicPeriod"/>
            </a:pPr>
            <a:r>
              <a:rPr lang="en-US" sz="1400" dirty="0" smtClean="0"/>
              <a:t>The four windows panes that comprise the Structure Editor window are:</a:t>
            </a:r>
          </a:p>
          <a:p>
            <a:pPr lvl="3">
              <a:buFont typeface="Arial" pitchFamily="34" charset="0"/>
              <a:buChar char="•"/>
            </a:pPr>
            <a:r>
              <a:rPr lang="en-US" sz="1400" dirty="0" smtClean="0"/>
              <a:t>Source – contains the Bill of Materials used for markup.</a:t>
            </a:r>
          </a:p>
          <a:p>
            <a:pPr lvl="3">
              <a:buFont typeface="Arial" pitchFamily="34" charset="0"/>
              <a:buChar char="•"/>
            </a:pPr>
            <a:r>
              <a:rPr lang="en-US" sz="1400" dirty="0" smtClean="0"/>
              <a:t>Target – contains the final view of </a:t>
            </a:r>
            <a:r>
              <a:rPr lang="en-US" sz="1400" dirty="0" err="1" smtClean="0"/>
              <a:t>th</a:t>
            </a:r>
            <a:r>
              <a:rPr lang="en-US" sz="1400" dirty="0" smtClean="0"/>
              <a:t> </a:t>
            </a:r>
            <a:r>
              <a:rPr lang="en-US" sz="1400" dirty="0" err="1" smtClean="0"/>
              <a:t>eBill</a:t>
            </a:r>
            <a:r>
              <a:rPr lang="en-US" sz="1400" dirty="0" smtClean="0"/>
              <a:t> of Materials.</a:t>
            </a:r>
          </a:p>
          <a:p>
            <a:pPr lvl="3">
              <a:buFont typeface="Arial" pitchFamily="34" charset="0"/>
              <a:buChar char="•"/>
            </a:pPr>
            <a:r>
              <a:rPr lang="en-US" sz="1400" dirty="0" smtClean="0"/>
              <a:t>Preview – displays a saved preview image of the assembly.</a:t>
            </a:r>
          </a:p>
          <a:p>
            <a:pPr lvl="3">
              <a:buFont typeface="Arial" pitchFamily="34" charset="0"/>
              <a:buChar char="•"/>
            </a:pPr>
            <a:r>
              <a:rPr lang="en-US" sz="1400" dirty="0" smtClean="0"/>
              <a:t>Property – displays </a:t>
            </a:r>
            <a:r>
              <a:rPr lang="en-US" sz="1400" dirty="0" err="1" smtClean="0"/>
              <a:t>Teamcenter</a:t>
            </a:r>
            <a:r>
              <a:rPr lang="en-US" sz="1400" dirty="0" smtClean="0"/>
              <a:t> property information.</a:t>
            </a:r>
          </a:p>
          <a:p>
            <a:pPr marL="0" indent="0"/>
            <a:endParaRPr lang="en-US" sz="1400" dirty="0" smtClean="0"/>
          </a:p>
          <a:p>
            <a:pPr>
              <a:buAutoNum type="arabicPeriod" startAt="3"/>
            </a:pPr>
            <a:r>
              <a:rPr lang="en-US" sz="1400" dirty="0" smtClean="0"/>
              <a:t>False – Scroll-Lock controls the simultaneous vertical scrolling of the upper-left (source) and upper-right (target) window panes.</a:t>
            </a:r>
          </a:p>
          <a:p>
            <a:pPr>
              <a:buAutoNum type="arabicPeriod" startAt="3"/>
            </a:pPr>
            <a:endParaRPr lang="en-US" sz="1400" dirty="0"/>
          </a:p>
          <a:p>
            <a:pPr>
              <a:buAutoNum type="arabicPeriod" startAt="3"/>
            </a:pPr>
            <a:r>
              <a:rPr lang="en-US" sz="1400" dirty="0" smtClean="0"/>
              <a:t>The Revise Selected command revises selected files within a structure to a new revision.  The Revise All command revises all the files within a structure to a new revision.</a:t>
            </a:r>
          </a:p>
          <a:p>
            <a:pPr>
              <a:buAutoNum type="arabicPeriod" startAt="3"/>
            </a:pPr>
            <a:endParaRPr lang="en-US" sz="1400" dirty="0"/>
          </a:p>
          <a:p>
            <a:pPr>
              <a:buAutoNum type="arabicPeriod" startAt="3"/>
            </a:pPr>
            <a:r>
              <a:rPr lang="en-US" sz="1400" dirty="0" smtClean="0"/>
              <a:t>True – You should not work in Solid Edge and Structure Editor simultaneously.</a:t>
            </a:r>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Answers</a:t>
            </a:r>
          </a:p>
        </p:txBody>
      </p:sp>
    </p:spTree>
    <p:extLst>
      <p:ext uri="{BB962C8B-B14F-4D97-AF65-F5344CB8AC3E}">
        <p14:creationId xmlns:p14="http://schemas.microsoft.com/office/powerpoint/2010/main" val="1315688037"/>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In this activity, you will learn how to:</a:t>
            </a:r>
          </a:p>
          <a:p>
            <a:endParaRPr lang="en-US" dirty="0" smtClean="0"/>
          </a:p>
          <a:p>
            <a:pPr>
              <a:buFont typeface="Arial" pitchFamily="34" charset="0"/>
              <a:buChar char="•"/>
            </a:pPr>
            <a:r>
              <a:rPr lang="en-US" dirty="0" smtClean="0"/>
              <a:t>Open an assembly in Structure Editor.</a:t>
            </a:r>
          </a:p>
          <a:p>
            <a:pPr>
              <a:buFont typeface="Arial" pitchFamily="34" charset="0"/>
              <a:buChar char="•"/>
            </a:pPr>
            <a:r>
              <a:rPr lang="en-US" dirty="0" smtClean="0"/>
              <a:t>Clone a complete assembly.</a:t>
            </a:r>
          </a:p>
          <a:p>
            <a:pPr>
              <a:buFont typeface="Arial" pitchFamily="34" charset="0"/>
              <a:buChar char="•"/>
            </a:pPr>
            <a:r>
              <a:rPr lang="en-US" dirty="0" smtClean="0"/>
              <a:t>Revise an assembly component in Structure Editor.</a:t>
            </a:r>
          </a:p>
          <a:p>
            <a:pPr>
              <a:buFont typeface="Arial" pitchFamily="34" charset="0"/>
              <a:buChar char="•"/>
            </a:pPr>
            <a:r>
              <a:rPr lang="en-US" dirty="0" smtClean="0"/>
              <a:t>Save and close the files in Structure Editor.</a:t>
            </a:r>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Activity: Use the Structure Editor</a:t>
            </a:r>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The Structure Editor is a tool for managing assembly structures in a collaborative environment.</a:t>
            </a:r>
          </a:p>
          <a:p>
            <a:endParaRPr lang="en-US" dirty="0" smtClean="0"/>
          </a:p>
          <a:p>
            <a:r>
              <a:rPr lang="en-US" dirty="0" smtClean="0"/>
              <a:t>Things to remember:</a:t>
            </a:r>
          </a:p>
          <a:p>
            <a:endParaRPr lang="en-US" dirty="0" smtClean="0"/>
          </a:p>
          <a:p>
            <a:pPr>
              <a:buFont typeface="Arial" pitchFamily="34" charset="0"/>
              <a:buChar char="•"/>
            </a:pPr>
            <a:r>
              <a:rPr lang="en-US" dirty="0" smtClean="0"/>
              <a:t>You can revise partial or whole assembly structures in Structure Editor.</a:t>
            </a:r>
          </a:p>
          <a:p>
            <a:pPr>
              <a:buFont typeface="Arial" pitchFamily="34" charset="0"/>
              <a:buChar char="•"/>
            </a:pPr>
            <a:r>
              <a:rPr lang="en-US" dirty="0" smtClean="0"/>
              <a:t>There are four windows panes in the viewing area of Structure Editor. Each pane can be manipulated independently of one another.</a:t>
            </a:r>
          </a:p>
          <a:p>
            <a:pPr>
              <a:buFont typeface="Arial" pitchFamily="34" charset="0"/>
              <a:buChar char="•"/>
            </a:pPr>
            <a:r>
              <a:rPr lang="en-US" dirty="0" smtClean="0"/>
              <a:t>The Save As All command makes a copy (or clones) all items and the new structure is saved as a new item in </a:t>
            </a:r>
            <a:r>
              <a:rPr lang="en-US" dirty="0" err="1" smtClean="0"/>
              <a:t>Teamcenter</a:t>
            </a:r>
            <a:r>
              <a:rPr lang="en-US" dirty="0" smtClean="0"/>
              <a:t>.</a:t>
            </a:r>
          </a:p>
          <a:p>
            <a:pPr>
              <a:buFont typeface="Arial" pitchFamily="34" charset="0"/>
              <a:buChar char="•"/>
            </a:pPr>
            <a:r>
              <a:rPr lang="en-US" dirty="0" smtClean="0"/>
              <a:t>You should not work in Solid Edge and Structure Editor simultaneously. Exit one of the applications before making changes to your document.</a:t>
            </a:r>
          </a:p>
          <a:p>
            <a:endParaRPr lang="en-US" dirty="0" smtClean="0"/>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Summary</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In this lesson, you will learn how to:</a:t>
            </a:r>
          </a:p>
          <a:p>
            <a:endParaRPr lang="en-US" dirty="0" smtClean="0"/>
          </a:p>
          <a:p>
            <a:pPr>
              <a:buFont typeface="Arial" pitchFamily="34" charset="0"/>
              <a:buChar char="•"/>
            </a:pPr>
            <a:r>
              <a:rPr lang="en-US" dirty="0" smtClean="0"/>
              <a:t>Start the Solid Edge Embedded Client Diagnostics Application.</a:t>
            </a:r>
          </a:p>
          <a:p>
            <a:pPr>
              <a:buFont typeface="Arial" pitchFamily="34" charset="0"/>
              <a:buChar char="•"/>
            </a:pPr>
            <a:r>
              <a:rPr lang="en-US" dirty="0" smtClean="0"/>
              <a:t>Supply basic configuration information.</a:t>
            </a:r>
          </a:p>
          <a:p>
            <a:pPr>
              <a:buFont typeface="Arial" pitchFamily="34" charset="0"/>
              <a:buChar char="•"/>
            </a:pPr>
            <a:r>
              <a:rPr lang="en-US" dirty="0" smtClean="0"/>
              <a:t>Perform a diagnostics scan.</a:t>
            </a:r>
          </a:p>
          <a:p>
            <a:pPr>
              <a:buFont typeface="Arial" pitchFamily="34" charset="0"/>
              <a:buChar char="•"/>
            </a:pPr>
            <a:r>
              <a:rPr lang="en-US" dirty="0" smtClean="0"/>
              <a:t>Read the SEEC Diagnostic log file.</a:t>
            </a:r>
          </a:p>
          <a:p>
            <a:pPr>
              <a:buFont typeface="Arial" pitchFamily="34" charset="0"/>
              <a:buChar char="•"/>
            </a:pPr>
            <a:r>
              <a:rPr lang="en-US" dirty="0" smtClean="0"/>
              <a:t>Export your </a:t>
            </a:r>
            <a:r>
              <a:rPr lang="en-US" dirty="0" err="1" smtClean="0"/>
              <a:t>Teamcenter</a:t>
            </a:r>
            <a:r>
              <a:rPr lang="en-US" dirty="0" smtClean="0"/>
              <a:t> attribute mapping.</a:t>
            </a:r>
          </a:p>
          <a:p>
            <a:pPr>
              <a:buFont typeface="Arial" pitchFamily="34" charset="0"/>
              <a:buChar char="•"/>
            </a:pPr>
            <a:r>
              <a:rPr lang="en-US" dirty="0" smtClean="0"/>
              <a:t>Create a package of information to supply to product support.</a:t>
            </a:r>
          </a:p>
          <a:p>
            <a:pPr>
              <a:buFont typeface="Arial" pitchFamily="34" charset="0"/>
              <a:buChar char="•"/>
            </a:pP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SEEC Diagnostics</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The Solid Edge Embedded Client diagnostic application enables you to easily create a collection of information regarding your Solid Edge Embedded Client configuration. </a:t>
            </a:r>
          </a:p>
          <a:p>
            <a:endParaRPr lang="en-US" dirty="0" smtClean="0"/>
          </a:p>
          <a:p>
            <a:r>
              <a:rPr lang="en-US" dirty="0" smtClean="0"/>
              <a:t>The application is delivered with Solid Edge Embedded Client and collects client information such as:</a:t>
            </a:r>
          </a:p>
          <a:p>
            <a:pPr lvl="3"/>
            <a:r>
              <a:rPr lang="en-US" dirty="0"/>
              <a:t>S</a:t>
            </a:r>
            <a:r>
              <a:rPr lang="en-US" dirty="0" smtClean="0"/>
              <a:t>oftware location</a:t>
            </a:r>
          </a:p>
          <a:p>
            <a:pPr lvl="3"/>
            <a:r>
              <a:rPr lang="en-US" dirty="0"/>
              <a:t>D</a:t>
            </a:r>
            <a:r>
              <a:rPr lang="en-US" dirty="0" smtClean="0"/>
              <a:t>atabase connection </a:t>
            </a:r>
          </a:p>
          <a:p>
            <a:pPr lvl="3"/>
            <a:r>
              <a:rPr lang="en-US" dirty="0"/>
              <a:t>C</a:t>
            </a:r>
            <a:r>
              <a:rPr lang="en-US" dirty="0" smtClean="0"/>
              <a:t>ache information </a:t>
            </a:r>
          </a:p>
          <a:p>
            <a:pPr lvl="3"/>
            <a:r>
              <a:rPr lang="en-US" dirty="0"/>
              <a:t>R</a:t>
            </a:r>
            <a:r>
              <a:rPr lang="en-US" dirty="0" smtClean="0"/>
              <a:t>egistry details</a:t>
            </a:r>
          </a:p>
          <a:p>
            <a:pPr lvl="3"/>
            <a:r>
              <a:rPr lang="en-US" dirty="0"/>
              <a:t>L</a:t>
            </a:r>
            <a:r>
              <a:rPr lang="en-US" dirty="0" smtClean="0"/>
              <a:t>og files </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SEEC Diagnostics</a:t>
            </a:r>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The Solid Edge Embedded Client diagnostic application dialog box contains two areas of information:</a:t>
            </a:r>
          </a:p>
          <a:p>
            <a:endParaRPr lang="en-US" dirty="0" smtClean="0"/>
          </a:p>
          <a:p>
            <a:pPr lvl="2">
              <a:buFont typeface="Arial" pitchFamily="34" charset="0"/>
              <a:buChar char="•"/>
            </a:pPr>
            <a:r>
              <a:rPr lang="en-US" dirty="0" err="1" smtClean="0"/>
              <a:t>Teamcenter</a:t>
            </a:r>
            <a:r>
              <a:rPr lang="en-US" dirty="0" smtClean="0"/>
              <a:t> – displays </a:t>
            </a:r>
            <a:r>
              <a:rPr lang="en-US" dirty="0" err="1" smtClean="0"/>
              <a:t>Teamcenter</a:t>
            </a:r>
            <a:r>
              <a:rPr lang="en-US" dirty="0" smtClean="0"/>
              <a:t> connection information</a:t>
            </a:r>
          </a:p>
          <a:p>
            <a:pPr lvl="2">
              <a:buFont typeface="Arial" pitchFamily="34" charset="0"/>
              <a:buChar char="•"/>
            </a:pPr>
            <a:r>
              <a:rPr lang="en-US" dirty="0" smtClean="0"/>
              <a:t>Detail – contains specific configuration details discovered during scan</a:t>
            </a:r>
          </a:p>
          <a:p>
            <a:endParaRPr lang="en-US" dirty="0" smtClean="0"/>
          </a:p>
          <a:p>
            <a:r>
              <a:rPr lang="en-US" i="1" dirty="0" smtClean="0"/>
              <a:t>SEECDiagnostic_YYYYMMDDHHMMSS.txt - </a:t>
            </a:r>
            <a:r>
              <a:rPr lang="en-US" dirty="0" smtClean="0"/>
              <a:t>Log file generated by the scan.</a:t>
            </a:r>
          </a:p>
          <a:p>
            <a:pPr lvl="3"/>
            <a:r>
              <a:rPr lang="en-US" dirty="0" smtClean="0"/>
              <a:t>YYYY is the year</a:t>
            </a:r>
          </a:p>
          <a:p>
            <a:pPr lvl="3"/>
            <a:r>
              <a:rPr lang="en-US" dirty="0" smtClean="0"/>
              <a:t>MM is the month </a:t>
            </a:r>
          </a:p>
          <a:p>
            <a:pPr lvl="3"/>
            <a:r>
              <a:rPr lang="en-US" dirty="0" smtClean="0"/>
              <a:t>DD is the day </a:t>
            </a:r>
          </a:p>
          <a:p>
            <a:pPr lvl="3"/>
            <a:r>
              <a:rPr lang="en-US" dirty="0" smtClean="0"/>
              <a:t>HH is the hour</a:t>
            </a:r>
          </a:p>
          <a:p>
            <a:pPr lvl="3"/>
            <a:r>
              <a:rPr lang="en-US" dirty="0" smtClean="0"/>
              <a:t>MM is the minute</a:t>
            </a:r>
          </a:p>
          <a:p>
            <a:pPr lvl="3"/>
            <a:r>
              <a:rPr lang="en-US" dirty="0" smtClean="0"/>
              <a:t>SS is the second the scan was started</a:t>
            </a:r>
          </a:p>
          <a:p>
            <a:pPr lvl="3"/>
            <a:endParaRPr lang="en-US" dirty="0" smtClean="0"/>
          </a:p>
          <a:p>
            <a:pPr lvl="3"/>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SEEC Diagnostics</a:t>
            </a:r>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The </a:t>
            </a:r>
            <a:r>
              <a:rPr lang="en-US" dirty="0" err="1" smtClean="0"/>
              <a:t>SEECDiagnostic</a:t>
            </a:r>
            <a:r>
              <a:rPr lang="en-US" dirty="0" smtClean="0"/>
              <a:t> log file and other output generated by the scan is stored in a folder in the diagnostic package location you define in the SEEC Diagnostics dialog box. </a:t>
            </a:r>
          </a:p>
          <a:p>
            <a:endParaRPr lang="en-US" dirty="0" smtClean="0"/>
          </a:p>
          <a:p>
            <a:r>
              <a:rPr lang="en-US" dirty="0" smtClean="0"/>
              <a:t>The data in the diagnostic package folder should be zipped along with an export of your </a:t>
            </a:r>
            <a:r>
              <a:rPr lang="en-US" dirty="0" err="1" smtClean="0"/>
              <a:t>Teamcenter</a:t>
            </a:r>
            <a:r>
              <a:rPr lang="en-US" dirty="0" smtClean="0"/>
              <a:t> attribute mapping and sent to product support for analysis in the event assistance is needed.</a:t>
            </a:r>
          </a:p>
          <a:p>
            <a:endParaRPr lang="en-US" dirty="0" smtClean="0"/>
          </a:p>
          <a:p>
            <a:pPr lvl="3"/>
            <a:endParaRPr lang="en-US" dirty="0" smtClean="0"/>
          </a:p>
          <a:p>
            <a:pPr lvl="3"/>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SEEC Diagnostics</a:t>
            </a:r>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a:buFont typeface="+mj-lt"/>
              <a:buAutoNum type="arabicPeriod"/>
            </a:pPr>
            <a:r>
              <a:rPr lang="en-US" sz="1800" dirty="0" smtClean="0"/>
              <a:t>True or False: Use the Diagnostic Application when you need a collection of information regarding your Solid Edge Embedded Client configuration.</a:t>
            </a:r>
          </a:p>
          <a:p>
            <a:pPr>
              <a:buFont typeface="+mj-lt"/>
              <a:buAutoNum type="arabicPeriod"/>
            </a:pPr>
            <a:endParaRPr lang="en-US" sz="1800" dirty="0" smtClean="0"/>
          </a:p>
          <a:p>
            <a:pPr>
              <a:buFont typeface="+mj-lt"/>
              <a:buAutoNum type="arabicPeriod"/>
            </a:pPr>
            <a:r>
              <a:rPr lang="en-US" sz="1800" dirty="0" smtClean="0"/>
              <a:t>The Diagnostic Application is delivered with _________ __________ ____________ ______________.</a:t>
            </a:r>
          </a:p>
          <a:p>
            <a:pPr>
              <a:buFont typeface="+mj-lt"/>
              <a:buAutoNum type="arabicPeriod"/>
            </a:pPr>
            <a:endParaRPr lang="en-US" sz="1800" dirty="0" smtClean="0"/>
          </a:p>
          <a:p>
            <a:pPr>
              <a:buFont typeface="+mj-lt"/>
              <a:buAutoNum type="arabicPeriod"/>
            </a:pPr>
            <a:r>
              <a:rPr lang="en-US" sz="1800" dirty="0" smtClean="0"/>
              <a:t>The </a:t>
            </a:r>
            <a:r>
              <a:rPr lang="en-US" sz="1800" dirty="0" err="1" smtClean="0"/>
              <a:t>SEECDiagnostic</a:t>
            </a:r>
            <a:r>
              <a:rPr lang="en-US" sz="1800" dirty="0" smtClean="0"/>
              <a:t> log file contains all of the following information </a:t>
            </a:r>
            <a:r>
              <a:rPr lang="en-US" sz="1800" i="1" dirty="0" smtClean="0"/>
              <a:t>except</a:t>
            </a:r>
            <a:r>
              <a:rPr lang="en-US" sz="1800" dirty="0" smtClean="0"/>
              <a:t>: </a:t>
            </a:r>
          </a:p>
          <a:p>
            <a:pPr lvl="3">
              <a:buNone/>
            </a:pPr>
            <a:r>
              <a:rPr lang="en-US" sz="1800" dirty="0" smtClean="0"/>
              <a:t>a. </a:t>
            </a:r>
            <a:r>
              <a:rPr lang="en-US" sz="1800" dirty="0" err="1" smtClean="0"/>
              <a:t>Teamcenter</a:t>
            </a:r>
            <a:r>
              <a:rPr lang="en-US" sz="1800" dirty="0" smtClean="0"/>
              <a:t> attribute mapping.</a:t>
            </a:r>
          </a:p>
          <a:p>
            <a:pPr lvl="3">
              <a:buNone/>
            </a:pPr>
            <a:r>
              <a:rPr lang="en-US" sz="1800" dirty="0" smtClean="0"/>
              <a:t>b. Solid Edge version.</a:t>
            </a:r>
          </a:p>
          <a:p>
            <a:pPr lvl="3">
              <a:buNone/>
            </a:pPr>
            <a:r>
              <a:rPr lang="en-US" sz="1800" dirty="0" smtClean="0"/>
              <a:t>c. Disk information.</a:t>
            </a:r>
          </a:p>
          <a:p>
            <a:pPr lvl="3">
              <a:buNone/>
            </a:pPr>
            <a:r>
              <a:rPr lang="en-US" sz="1800" dirty="0" smtClean="0"/>
              <a:t>d. </a:t>
            </a:r>
            <a:r>
              <a:rPr lang="en-US" sz="1800" dirty="0" err="1" smtClean="0"/>
              <a:t>Teamcenter</a:t>
            </a:r>
            <a:r>
              <a:rPr lang="en-US" sz="1800" dirty="0" smtClean="0"/>
              <a:t> preferences.</a:t>
            </a:r>
          </a:p>
          <a:p>
            <a:pPr lvl="3">
              <a:buNone/>
            </a:pPr>
            <a:endParaRPr lang="en-US" sz="1800" dirty="0" smtClean="0"/>
          </a:p>
          <a:p>
            <a:pPr>
              <a:buFont typeface="+mj-lt"/>
              <a:buAutoNum type="arabicPeriod"/>
            </a:pPr>
            <a:r>
              <a:rPr lang="en-US" sz="1800" dirty="0" smtClean="0"/>
              <a:t>True or False: Attribute mapping defines the document properties you will exchange between Solid Edge and </a:t>
            </a:r>
            <a:r>
              <a:rPr lang="en-US" sz="1800" dirty="0" err="1" smtClean="0"/>
              <a:t>Teamcenter</a:t>
            </a:r>
            <a:r>
              <a:rPr lang="en-US" sz="1800" dirty="0" smtClean="0"/>
              <a:t>.</a:t>
            </a:r>
          </a:p>
          <a:p>
            <a:pPr marL="457200" indent="-457200"/>
            <a:endParaRPr lang="en-US" dirty="0" smtClean="0"/>
          </a:p>
          <a:p>
            <a:pPr marL="0" indent="233363" eaLnBrk="1" hangingPunct="1">
              <a:buClr>
                <a:schemeClr val="tx2"/>
              </a:buClr>
            </a:pPr>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Review</a:t>
            </a:r>
          </a:p>
        </p:txBody>
      </p:sp>
    </p:spTree>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371600"/>
            <a:ext cx="8229600" cy="4953000"/>
          </a:xfrm>
        </p:spPr>
        <p:txBody>
          <a:bodyPr/>
          <a:lstStyle/>
          <a:p>
            <a:pPr>
              <a:buFont typeface="+mj-lt"/>
              <a:buAutoNum type="arabicPeriod"/>
            </a:pPr>
            <a:r>
              <a:rPr lang="en-US" sz="1400" dirty="0" smtClean="0"/>
              <a:t>True – Use the Diagnostic Application when you need a collection of information regarding your Solid Edge Embedded Client configuration.</a:t>
            </a:r>
          </a:p>
          <a:p>
            <a:pPr>
              <a:buFont typeface="+mj-lt"/>
              <a:buAutoNum type="arabicPeriod"/>
            </a:pPr>
            <a:r>
              <a:rPr lang="en-US" sz="1400" dirty="0" smtClean="0"/>
              <a:t>The Diagnostic Application is delivered with Solid Edge Embedded Client and is available from Programs-&gt;</a:t>
            </a:r>
            <a:r>
              <a:rPr lang="en-US" sz="1400" dirty="0"/>
              <a:t>S</a:t>
            </a:r>
            <a:r>
              <a:rPr lang="en-US" sz="1400" dirty="0" smtClean="0"/>
              <a:t>olid Edge ST5-&gt;SEEC-&gt;Diagnostic Application.</a:t>
            </a:r>
          </a:p>
          <a:p>
            <a:pPr>
              <a:buFont typeface="+mj-lt"/>
              <a:buAutoNum type="arabicPeriod"/>
            </a:pPr>
            <a:r>
              <a:rPr lang="en-US" sz="1400" dirty="0" smtClean="0"/>
              <a:t>The </a:t>
            </a:r>
            <a:r>
              <a:rPr lang="en-US" sz="1400" dirty="0" err="1" smtClean="0"/>
              <a:t>SEECDiagnostic</a:t>
            </a:r>
            <a:r>
              <a:rPr lang="en-US" sz="1400" dirty="0" smtClean="0"/>
              <a:t> log file contains all of the following information except:</a:t>
            </a:r>
          </a:p>
          <a:p>
            <a:pPr marL="382588" lvl="3" indent="0">
              <a:buNone/>
            </a:pPr>
            <a:r>
              <a:rPr lang="en-US" sz="1400" dirty="0" smtClean="0"/>
              <a:t>a. </a:t>
            </a:r>
            <a:r>
              <a:rPr lang="en-US" sz="1400" dirty="0" err="1" smtClean="0"/>
              <a:t>Teamcenter</a:t>
            </a:r>
            <a:r>
              <a:rPr lang="en-US" sz="1400" dirty="0" smtClean="0"/>
              <a:t> attribute mapping.</a:t>
            </a:r>
          </a:p>
          <a:p>
            <a:pPr>
              <a:buFont typeface="+mj-lt"/>
              <a:buAutoNum type="arabicPeriod"/>
            </a:pPr>
            <a:r>
              <a:rPr lang="en-US" sz="1400" dirty="0" smtClean="0"/>
              <a:t>True – Attribute mapping defines the document properties you will exchange between Solid Edge and </a:t>
            </a:r>
            <a:r>
              <a:rPr lang="en-US" sz="1400" dirty="0" err="1" smtClean="0"/>
              <a:t>Teamcenter</a:t>
            </a:r>
            <a:r>
              <a:rPr lang="en-US" sz="1400" dirty="0" smtClean="0"/>
              <a:t>.</a:t>
            </a:r>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Answers</a:t>
            </a:r>
          </a:p>
        </p:txBody>
      </p:sp>
    </p:spTree>
    <p:extLst>
      <p:ext uri="{BB962C8B-B14F-4D97-AF65-F5344CB8AC3E}">
        <p14:creationId xmlns:p14="http://schemas.microsoft.com/office/powerpoint/2010/main" val="13156880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The Solid Edge window with </a:t>
            </a:r>
            <a:r>
              <a:rPr lang="en-US" dirty="0" err="1" smtClean="0"/>
              <a:t>Teamcenter</a:t>
            </a:r>
            <a:r>
              <a:rPr lang="en-US" dirty="0" smtClean="0"/>
              <a:t> enabled:</a:t>
            </a:r>
          </a:p>
          <a:p>
            <a:endParaRPr lang="en-US" dirty="0" smtClean="0"/>
          </a:p>
          <a:p>
            <a:pPr>
              <a:buFont typeface="Arial" pitchFamily="34" charset="0"/>
              <a:buChar char="•"/>
            </a:pPr>
            <a:r>
              <a:rPr lang="en-US" dirty="0" err="1" smtClean="0"/>
              <a:t>Teamcenter</a:t>
            </a:r>
            <a:r>
              <a:rPr lang="en-US" dirty="0" smtClean="0"/>
              <a:t> is indicated in the title bar of the window.</a:t>
            </a:r>
          </a:p>
          <a:p>
            <a:r>
              <a:rPr lang="en-US" dirty="0" smtClean="0"/>
              <a:t> </a:t>
            </a:r>
          </a:p>
          <a:p>
            <a:pPr>
              <a:buFont typeface="Arial" pitchFamily="34" charset="0"/>
              <a:buChar char="•"/>
            </a:pPr>
            <a:r>
              <a:rPr lang="en-US" dirty="0" smtClean="0"/>
              <a:t>The new document is given a temporary document identifier and extension.</a:t>
            </a:r>
          </a:p>
          <a:p>
            <a:endParaRPr lang="en-US" dirty="0" smtClean="0"/>
          </a:p>
          <a:p>
            <a:pPr>
              <a:buFont typeface="Arial" pitchFamily="34" charset="0"/>
              <a:buChar char="•"/>
            </a:pPr>
            <a:r>
              <a:rPr lang="en-US" dirty="0" err="1" smtClean="0"/>
              <a:t>PathFinder</a:t>
            </a:r>
            <a:r>
              <a:rPr lang="en-US" dirty="0" smtClean="0"/>
              <a:t> shows the formula for the unsaved document. The default document name formula is controlled on the Helpers page of the Solid Edge Options dialog box.</a:t>
            </a:r>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Getting Started with SEEC</a:t>
            </a:r>
            <a:endParaRPr lang="en-US" sz="3200" b="0" i="1" dirty="0" smtClean="0"/>
          </a:p>
        </p:txBody>
      </p:sp>
      <p:pic>
        <p:nvPicPr>
          <p:cNvPr id="4" name="Picture 3" descr="partinpathfinder.gif"/>
          <p:cNvPicPr>
            <a:picLocks noChangeAspect="1"/>
          </p:cNvPicPr>
          <p:nvPr/>
        </p:nvPicPr>
        <p:blipFill>
          <a:blip r:embed="rId3" cstate="print"/>
          <a:stretch>
            <a:fillRect/>
          </a:stretch>
        </p:blipFill>
        <p:spPr>
          <a:xfrm>
            <a:off x="2971800" y="4800600"/>
            <a:ext cx="2514600" cy="800100"/>
          </a:xfrm>
          <a:prstGeom prst="rect">
            <a:avLst/>
          </a:prstGeom>
        </p:spPr>
      </p:pic>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In this activity, you will learn how to: </a:t>
            </a:r>
          </a:p>
          <a:p>
            <a:endParaRPr lang="en-US" dirty="0" smtClean="0"/>
          </a:p>
          <a:p>
            <a:pPr>
              <a:buFont typeface="Arial" pitchFamily="34" charset="0"/>
              <a:buChar char="•"/>
            </a:pPr>
            <a:r>
              <a:rPr lang="en-US" dirty="0" smtClean="0"/>
              <a:t>Start the Diagnostic Application.</a:t>
            </a:r>
          </a:p>
          <a:p>
            <a:pPr>
              <a:buFont typeface="Arial" pitchFamily="34" charset="0"/>
              <a:buChar char="•"/>
            </a:pPr>
            <a:r>
              <a:rPr lang="en-US" dirty="0" smtClean="0"/>
              <a:t>Perform a diagnostic scan.</a:t>
            </a:r>
          </a:p>
          <a:p>
            <a:pPr>
              <a:buFont typeface="Arial" pitchFamily="34" charset="0"/>
              <a:buChar char="•"/>
            </a:pPr>
            <a:r>
              <a:rPr lang="en-US" dirty="0" smtClean="0"/>
              <a:t>Read the SEEC Diagnostics log file generated by the scan.</a:t>
            </a:r>
          </a:p>
          <a:p>
            <a:pPr>
              <a:buFont typeface="Arial" pitchFamily="34" charset="0"/>
              <a:buChar char="•"/>
            </a:pPr>
            <a:r>
              <a:rPr lang="en-US" dirty="0" smtClean="0"/>
              <a:t>Export your </a:t>
            </a:r>
            <a:r>
              <a:rPr lang="en-US" dirty="0" err="1" smtClean="0"/>
              <a:t>Teamcenter</a:t>
            </a:r>
            <a:r>
              <a:rPr lang="en-US" dirty="0" smtClean="0"/>
              <a:t> attribute mapping.</a:t>
            </a:r>
          </a:p>
          <a:p>
            <a:pPr>
              <a:buFont typeface="Arial" pitchFamily="34" charset="0"/>
              <a:buChar char="•"/>
            </a:pPr>
            <a:r>
              <a:rPr lang="en-US" dirty="0" smtClean="0"/>
              <a:t>Create a collection of files necessary for assistance with troubleshooting.</a:t>
            </a:r>
          </a:p>
          <a:p>
            <a:pPr>
              <a:buFont typeface="Arial" pitchFamily="34" charset="0"/>
              <a:buChar char="•"/>
            </a:pPr>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Activity: Run SEEC diagnostics</a:t>
            </a:r>
          </a:p>
        </p:txBody>
      </p:sp>
    </p:spTree>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The Diagnostic Application is a tool for creating a collection of information regarding your Solid Edge Embedded Client configuration.</a:t>
            </a:r>
          </a:p>
          <a:p>
            <a:endParaRPr lang="en-US" dirty="0" smtClean="0"/>
          </a:p>
          <a:p>
            <a:r>
              <a:rPr lang="en-US" dirty="0" smtClean="0"/>
              <a:t>Things to remember:</a:t>
            </a:r>
          </a:p>
          <a:p>
            <a:endParaRPr lang="en-US" dirty="0" smtClean="0"/>
          </a:p>
          <a:p>
            <a:pPr>
              <a:buFont typeface="Arial" pitchFamily="34" charset="0"/>
              <a:buChar char="•"/>
            </a:pPr>
            <a:r>
              <a:rPr lang="en-US" sz="1800" dirty="0" smtClean="0"/>
              <a:t>Exit Solid Edge, Structure Editor, and Add to </a:t>
            </a:r>
            <a:r>
              <a:rPr lang="en-US" sz="1800" dirty="0" err="1" smtClean="0"/>
              <a:t>Teamcenter</a:t>
            </a:r>
            <a:r>
              <a:rPr lang="en-US" sz="1800" dirty="0" smtClean="0"/>
              <a:t> prior to running diagnostics.</a:t>
            </a:r>
          </a:p>
          <a:p>
            <a:pPr>
              <a:buFont typeface="Arial" pitchFamily="34" charset="0"/>
              <a:buChar char="•"/>
            </a:pPr>
            <a:r>
              <a:rPr lang="en-US" sz="1800" dirty="0" smtClean="0"/>
              <a:t>The SEEC Diagnostics dialog box consists of the two sections: </a:t>
            </a:r>
            <a:r>
              <a:rPr lang="en-US" sz="1800" dirty="0" err="1" smtClean="0"/>
              <a:t>Teamcenter</a:t>
            </a:r>
            <a:r>
              <a:rPr lang="en-US" sz="1800" dirty="0" smtClean="0"/>
              <a:t> and Detail.</a:t>
            </a:r>
          </a:p>
          <a:p>
            <a:pPr>
              <a:buFont typeface="Arial" pitchFamily="34" charset="0"/>
              <a:buChar char="•"/>
            </a:pPr>
            <a:r>
              <a:rPr lang="en-US" sz="1800" dirty="0" smtClean="0"/>
              <a:t>Multiple log files are collected in the location you specify when you perform a diagnostics scan. The </a:t>
            </a:r>
            <a:r>
              <a:rPr lang="en-US" sz="1800" i="1" dirty="0" err="1" smtClean="0"/>
              <a:t>SEECDiagnostic</a:t>
            </a:r>
            <a:r>
              <a:rPr lang="en-US" sz="1800" i="1" dirty="0" smtClean="0"/>
              <a:t>&lt;timestamp&gt;.txt</a:t>
            </a:r>
            <a:r>
              <a:rPr lang="en-US" sz="1800" dirty="0" smtClean="0"/>
              <a:t> file contains pertinent information regarding your client system. </a:t>
            </a:r>
          </a:p>
          <a:p>
            <a:pPr>
              <a:buFont typeface="Arial" pitchFamily="34" charset="0"/>
              <a:buChar char="•"/>
            </a:pPr>
            <a:r>
              <a:rPr lang="en-US" sz="1800" dirty="0" smtClean="0"/>
              <a:t>You should not edit the contents of the </a:t>
            </a:r>
            <a:r>
              <a:rPr lang="en-US" sz="1800" dirty="0" err="1" smtClean="0"/>
              <a:t>SEECDiagnostic</a:t>
            </a:r>
            <a:r>
              <a:rPr lang="en-US" sz="1800" dirty="0" smtClean="0"/>
              <a:t> log file.</a:t>
            </a:r>
          </a:p>
          <a:p>
            <a:pPr>
              <a:buFont typeface="Arial" pitchFamily="34" charset="0"/>
              <a:buChar char="•"/>
            </a:pPr>
            <a:r>
              <a:rPr lang="en-US" sz="1800" dirty="0" smtClean="0"/>
              <a:t>Create a Zip file of the data in the diagnostic package folder along with the export file containing your </a:t>
            </a:r>
            <a:r>
              <a:rPr lang="en-US" sz="1800" dirty="0" err="1" smtClean="0"/>
              <a:t>Teamcenter</a:t>
            </a:r>
            <a:r>
              <a:rPr lang="en-US" sz="1800" dirty="0" smtClean="0"/>
              <a:t> attribute mapping to send to product support.</a:t>
            </a:r>
          </a:p>
          <a:p>
            <a:endParaRPr lang="en-US" dirty="0" smtClean="0"/>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Summary</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Objects in </a:t>
            </a:r>
            <a:r>
              <a:rPr lang="en-US" dirty="0" err="1" smtClean="0"/>
              <a:t>PathFinder</a:t>
            </a:r>
            <a:r>
              <a:rPr lang="en-US" dirty="0" smtClean="0"/>
              <a:t>:</a:t>
            </a:r>
          </a:p>
          <a:p>
            <a:endParaRPr lang="en-US" dirty="0" smtClean="0"/>
          </a:p>
          <a:p>
            <a:pPr>
              <a:buFont typeface="Arial" pitchFamily="34" charset="0"/>
              <a:buChar char="•"/>
            </a:pPr>
            <a:r>
              <a:rPr lang="en-US" dirty="0" smtClean="0"/>
              <a:t>Item - a commonly used workspace object that captures the metadata describing all the associated revisions.</a:t>
            </a:r>
          </a:p>
          <a:p>
            <a:pPr>
              <a:buFont typeface="Arial" pitchFamily="34" charset="0"/>
              <a:buChar char="•"/>
            </a:pPr>
            <a:endParaRPr lang="en-US" dirty="0" smtClean="0"/>
          </a:p>
          <a:p>
            <a:pPr>
              <a:buFont typeface="Arial" pitchFamily="34" charset="0"/>
              <a:buChar char="•"/>
            </a:pPr>
            <a:r>
              <a:rPr lang="en-US" dirty="0" smtClean="0"/>
              <a:t>Item Revision - Captures the revision-specific metadata. It is metadata that is useful in data retrieval and reuse.</a:t>
            </a:r>
          </a:p>
          <a:p>
            <a:endParaRPr lang="en-US" dirty="0" smtClean="0"/>
          </a:p>
          <a:p>
            <a:pPr>
              <a:buFont typeface="Arial" pitchFamily="34" charset="0"/>
              <a:buChar char="•"/>
            </a:pPr>
            <a:r>
              <a:rPr lang="en-US" dirty="0" smtClean="0"/>
              <a:t>Dataset - Captures the document and is connected to the Item Revision.</a:t>
            </a:r>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Getting Started with SEEC</a:t>
            </a:r>
            <a:endParaRPr lang="en-US" sz="3200" b="0" i="1"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You can open an existing document in the following ways:</a:t>
            </a:r>
          </a:p>
          <a:p>
            <a:endParaRPr lang="en-US" dirty="0" smtClean="0"/>
          </a:p>
          <a:p>
            <a:pPr>
              <a:buFont typeface="Arial" pitchFamily="34" charset="0"/>
              <a:buChar char="•"/>
            </a:pPr>
            <a:r>
              <a:rPr lang="en-US" dirty="0" smtClean="0"/>
              <a:t>Use the Open command on the Application menu and then select the document you want from the Open File dialog box.</a:t>
            </a:r>
          </a:p>
          <a:p>
            <a:r>
              <a:rPr lang="en-US" dirty="0" smtClean="0"/>
              <a:t> </a:t>
            </a:r>
          </a:p>
          <a:p>
            <a:pPr>
              <a:buFont typeface="Arial" pitchFamily="34" charset="0"/>
              <a:buChar char="•"/>
            </a:pPr>
            <a:r>
              <a:rPr lang="en-US" dirty="0" smtClean="0"/>
              <a:t>On the startup screen, choose Open Existing Document and then select the document from the Open File dialog box.</a:t>
            </a:r>
          </a:p>
          <a:p>
            <a:endParaRPr lang="en-US" dirty="0" smtClean="0"/>
          </a:p>
          <a:p>
            <a:pPr>
              <a:buFont typeface="Arial" pitchFamily="34" charset="0"/>
              <a:buChar char="•"/>
            </a:pPr>
            <a:r>
              <a:rPr lang="en-US" dirty="0" smtClean="0"/>
              <a:t>Click the document in the Recent Documents portion of the startup screen.</a:t>
            </a:r>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Getting Started with SEEC</a:t>
            </a:r>
            <a:endParaRPr lang="en-US" sz="3200" b="0" i="1"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To save a document within Solid Edge Embedded Client:</a:t>
            </a:r>
          </a:p>
          <a:p>
            <a:endParaRPr lang="en-US" dirty="0" smtClean="0"/>
          </a:p>
          <a:p>
            <a:pPr>
              <a:buFont typeface="Arial" pitchFamily="34" charset="0"/>
              <a:buChar char="•"/>
            </a:pPr>
            <a:r>
              <a:rPr lang="en-US" dirty="0" smtClean="0"/>
              <a:t>Use the Save command on the Application menu.</a:t>
            </a:r>
          </a:p>
          <a:p>
            <a:pPr>
              <a:buFont typeface="Arial" pitchFamily="34" charset="0"/>
              <a:buChar char="•"/>
            </a:pPr>
            <a:r>
              <a:rPr lang="en-US" dirty="0" smtClean="0"/>
              <a:t>Save the active document by selecting the Save icon from the Quick Access toolbar at the top left of the Application window. </a:t>
            </a:r>
          </a:p>
          <a:p>
            <a:pPr>
              <a:buFont typeface="Arial" pitchFamily="34" charset="0"/>
              <a:buChar char="•"/>
            </a:pPr>
            <a:r>
              <a:rPr lang="en-US" dirty="0" smtClean="0"/>
              <a:t>Use the Save As command on the Application menu.</a:t>
            </a:r>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Getting Started with SEEC</a:t>
            </a:r>
            <a:endParaRPr lang="en-US" sz="3200" b="0" i="1"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Use the New Document dialog box to assign attributes to the document, such as the Item ID, Revision, and Item Name. </a:t>
            </a:r>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Getting Started with SEEC</a:t>
            </a:r>
            <a:endParaRPr lang="en-US" sz="3200" b="0" i="1" dirty="0" smtClean="0"/>
          </a:p>
        </p:txBody>
      </p:sp>
      <p:pic>
        <p:nvPicPr>
          <p:cNvPr id="4" name="Picture 3" descr="save2.gif"/>
          <p:cNvPicPr>
            <a:picLocks noChangeAspect="1"/>
          </p:cNvPicPr>
          <p:nvPr/>
        </p:nvPicPr>
        <p:blipFill>
          <a:blip r:embed="rId3" cstate="print"/>
          <a:stretch>
            <a:fillRect/>
          </a:stretch>
        </p:blipFill>
        <p:spPr>
          <a:xfrm>
            <a:off x="838200" y="2590800"/>
            <a:ext cx="7219950" cy="2628900"/>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To close a document within Solid Edge Embedded Client:</a:t>
            </a:r>
          </a:p>
          <a:p>
            <a:endParaRPr lang="en-US" dirty="0" smtClean="0"/>
          </a:p>
          <a:p>
            <a:pPr>
              <a:buFont typeface="Arial" pitchFamily="34" charset="0"/>
              <a:buChar char="•"/>
            </a:pPr>
            <a:r>
              <a:rPr lang="en-US" dirty="0" smtClean="0"/>
              <a:t>On the Application menu, click Close.</a:t>
            </a:r>
          </a:p>
          <a:p>
            <a:pPr>
              <a:buFont typeface="Arial" pitchFamily="34" charset="0"/>
              <a:buChar char="•"/>
            </a:pPr>
            <a:r>
              <a:rPr lang="en-US" dirty="0" smtClean="0"/>
              <a:t>On the Application menu, click </a:t>
            </a:r>
            <a:r>
              <a:rPr lang="en-US" dirty="0" err="1" smtClean="0"/>
              <a:t>Close→Close</a:t>
            </a:r>
            <a:r>
              <a:rPr lang="en-US" dirty="0" smtClean="0"/>
              <a:t> All.</a:t>
            </a:r>
          </a:p>
          <a:p>
            <a:pPr>
              <a:buFont typeface="Arial" pitchFamily="34" charset="0"/>
              <a:buChar char="•"/>
            </a:pPr>
            <a:endParaRPr lang="en-US" dirty="0" smtClean="0"/>
          </a:p>
          <a:p>
            <a:r>
              <a:rPr lang="en-US" dirty="0" smtClean="0"/>
              <a:t>The Close command closes the active document. If you have never saved the document, you will be prompted to save it.</a:t>
            </a:r>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Getting Started with SEEC</a:t>
            </a:r>
            <a:endParaRPr lang="en-US" sz="3200" b="0" i="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The Upload Document dialog box is displayed so that you can give the document a name and specify a folder and format to save it to. </a:t>
            </a:r>
            <a:br>
              <a:rPr lang="en-US" dirty="0" smtClean="0"/>
            </a:br>
            <a:endParaRPr lang="en-US" dirty="0" smtClean="0"/>
          </a:p>
          <a:p>
            <a:r>
              <a:rPr lang="en-US" dirty="0" smtClean="0"/>
              <a:t>You may change the values for some of the columns, such as Item Name, on this dialog box. You can also set the value to either Check In or Upload Document. </a:t>
            </a:r>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Getting Started with SEEC</a:t>
            </a:r>
            <a:endParaRPr lang="en-US" sz="3200" b="0" i="1" dirty="0" smtClean="0"/>
          </a:p>
        </p:txBody>
      </p:sp>
      <p:pic>
        <p:nvPicPr>
          <p:cNvPr id="5" name="Picture 4" descr="upload2.gif"/>
          <p:cNvPicPr>
            <a:picLocks noChangeAspect="1"/>
          </p:cNvPicPr>
          <p:nvPr/>
        </p:nvPicPr>
        <p:blipFill>
          <a:blip r:embed="rId3" cstate="print"/>
          <a:stretch>
            <a:fillRect/>
          </a:stretch>
        </p:blipFill>
        <p:spPr>
          <a:xfrm>
            <a:off x="914400" y="3505201"/>
            <a:ext cx="7086600" cy="2667000"/>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To exit Solid Edge:</a:t>
            </a:r>
          </a:p>
          <a:p>
            <a:endParaRPr lang="en-US" dirty="0" smtClean="0"/>
          </a:p>
          <a:p>
            <a:pPr>
              <a:buFont typeface="Arial" pitchFamily="34" charset="0"/>
              <a:buChar char="•"/>
            </a:pPr>
            <a:r>
              <a:rPr lang="en-US" dirty="0" smtClean="0"/>
              <a:t>On the Application menu, click Exit Solid Edge.</a:t>
            </a:r>
          </a:p>
          <a:p>
            <a:pPr>
              <a:buFont typeface="Arial" pitchFamily="34" charset="0"/>
              <a:buChar char="•"/>
            </a:pPr>
            <a:r>
              <a:rPr lang="en-US" dirty="0" smtClean="0"/>
              <a:t>Click the X in the upper right corner of the application window.</a:t>
            </a:r>
          </a:p>
          <a:p>
            <a:pPr>
              <a:buFont typeface="Arial" pitchFamily="34" charset="0"/>
              <a:buChar char="•"/>
            </a:pPr>
            <a:r>
              <a:rPr lang="en-US" dirty="0" smtClean="0"/>
              <a:t>Exiting Solid Edge quits the application and prompts you to save any changes to the open documents. The Upload dialog box is displayed so that you can give the document a name and specify a folder and format to save it to.</a:t>
            </a:r>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Getting Started with SEEC</a:t>
            </a:r>
            <a:endParaRPr lang="en-US" sz="3200" b="0" i="1"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User Assistance:</a:t>
            </a:r>
          </a:p>
          <a:p>
            <a:endParaRPr lang="en-US" dirty="0" smtClean="0"/>
          </a:p>
          <a:p>
            <a:pPr>
              <a:buFont typeface="Arial" pitchFamily="34" charset="0"/>
              <a:buChar char="•"/>
            </a:pPr>
            <a:r>
              <a:rPr lang="en-US" dirty="0" smtClean="0"/>
              <a:t>Tooltips help you identify a user interface element.</a:t>
            </a:r>
          </a:p>
          <a:p>
            <a:pPr>
              <a:buFont typeface="Arial" pitchFamily="34" charset="0"/>
              <a:buChar char="•"/>
            </a:pPr>
            <a:r>
              <a:rPr lang="en-US" dirty="0" smtClean="0"/>
              <a:t>Command tips provide contextual assistance as you work with Solid Edge.</a:t>
            </a:r>
          </a:p>
          <a:p>
            <a:pPr>
              <a:buFont typeface="Arial" pitchFamily="34" charset="0"/>
              <a:buChar char="•"/>
            </a:pPr>
            <a:r>
              <a:rPr lang="en-US" dirty="0" smtClean="0"/>
              <a:t>Learning Tools such as tutorials and self-paced training courses are available through the Help pane.</a:t>
            </a:r>
          </a:p>
          <a:p>
            <a:pPr>
              <a:buFont typeface="Arial" pitchFamily="34" charset="0"/>
              <a:buChar char="•"/>
            </a:pPr>
            <a:r>
              <a:rPr lang="en-US" dirty="0" smtClean="0"/>
              <a:t>The About Solid Edge link on the Help window displays the software version and license information.</a:t>
            </a:r>
          </a:p>
          <a:p>
            <a:pPr>
              <a:buFont typeface="Arial" pitchFamily="34" charset="0"/>
              <a:buChar char="•"/>
            </a:pPr>
            <a:r>
              <a:rPr lang="en-US" dirty="0" smtClean="0"/>
              <a:t>Online Help provides contextual help information as well as search capability.</a:t>
            </a:r>
          </a:p>
          <a:p>
            <a:pPr>
              <a:buFont typeface="Arial" pitchFamily="34" charset="0"/>
              <a:buChar char="•"/>
            </a:pPr>
            <a:r>
              <a:rPr lang="en-US" dirty="0" smtClean="0"/>
              <a:t>Solid Edge Technical Support provides technical support for Solid Edge customers.</a:t>
            </a:r>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Getting Started with SEEC</a:t>
            </a:r>
            <a:endParaRPr lang="en-US" sz="3200" b="0" i="1" dirty="0" smtClean="0"/>
          </a:p>
        </p:txBody>
      </p:sp>
    </p:spTree>
    <p:extLst>
      <p:ext uri="{BB962C8B-B14F-4D97-AF65-F5344CB8AC3E}">
        <p14:creationId xmlns:p14="http://schemas.microsoft.com/office/powerpoint/2010/main" val="30507939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233363"/>
            <a:r>
              <a:rPr lang="en-US" i="1" dirty="0" smtClean="0"/>
              <a:t>Working with Solid Edge Embedded Client </a:t>
            </a:r>
            <a:r>
              <a:rPr lang="en-US" dirty="0" smtClean="0"/>
              <a:t>instructs end users how to use the Solid Edge Embedded Client (SEEC) to create, revise, and manage data in the context of their daily tasks.</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Overview</a:t>
            </a:r>
            <a:endParaRPr lang="en-US" sz="2800" i="1"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457200" indent="-457200">
              <a:buFont typeface="+mj-lt"/>
              <a:buAutoNum type="arabicPeriod"/>
            </a:pPr>
            <a:r>
              <a:rPr lang="en-US" dirty="0" smtClean="0"/>
              <a:t>List the environments available when working in Solid Edge Embedded Client.</a:t>
            </a:r>
          </a:p>
          <a:p>
            <a:pPr marL="457200" indent="-457200">
              <a:buFont typeface="+mj-lt"/>
              <a:buAutoNum type="arabicPeriod"/>
            </a:pPr>
            <a:r>
              <a:rPr lang="en-US" dirty="0" smtClean="0"/>
              <a:t>List two ways to open a new document. List three ways to save a document.</a:t>
            </a:r>
          </a:p>
          <a:p>
            <a:pPr marL="457200" indent="-457200">
              <a:buFont typeface="+mj-lt"/>
              <a:buAutoNum type="arabicPeriod"/>
            </a:pPr>
            <a:r>
              <a:rPr lang="en-US" dirty="0" smtClean="0"/>
              <a:t>What are the three objects that combine to fully describe the associated document when you are working with </a:t>
            </a:r>
            <a:r>
              <a:rPr lang="en-US" dirty="0" err="1" smtClean="0"/>
              <a:t>Teamcenter</a:t>
            </a:r>
            <a:r>
              <a:rPr lang="en-US" dirty="0" smtClean="0"/>
              <a:t>?</a:t>
            </a:r>
          </a:p>
          <a:p>
            <a:pPr marL="457200" indent="-457200">
              <a:buFont typeface="+mj-lt"/>
              <a:buAutoNum type="arabicPeriod"/>
            </a:pPr>
            <a:r>
              <a:rPr lang="en-US" dirty="0" smtClean="0"/>
              <a:t>Where can attributes, such as Item Name, be assigned to a document?</a:t>
            </a:r>
          </a:p>
          <a:p>
            <a:pPr marL="457200" indent="-457200">
              <a:buFont typeface="+mj-lt"/>
              <a:buAutoNum type="arabicPeriod"/>
            </a:pPr>
            <a:r>
              <a:rPr lang="en-US" dirty="0" smtClean="0"/>
              <a:t>How can you find information about the Search command?</a:t>
            </a:r>
          </a:p>
          <a:p>
            <a:pPr marL="457200" indent="-457200">
              <a:buFont typeface="+mj-lt"/>
              <a:buAutoNum type="arabicPeriod"/>
            </a:pPr>
            <a:r>
              <a:rPr lang="en-US" dirty="0" smtClean="0"/>
              <a:t>What tool would you use to locate the Open command?</a:t>
            </a:r>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Review</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371600"/>
            <a:ext cx="8229600" cy="4953000"/>
          </a:xfrm>
        </p:spPr>
        <p:txBody>
          <a:bodyPr/>
          <a:lstStyle/>
          <a:p>
            <a:pPr marL="457200" indent="-457200">
              <a:buFont typeface="+mj-lt"/>
              <a:buAutoNum type="arabicPeriod"/>
            </a:pPr>
            <a:r>
              <a:rPr lang="en-US" sz="1400" dirty="0" smtClean="0"/>
              <a:t>The environments available when working in Solid Edge Embedded Client are:</a:t>
            </a:r>
          </a:p>
          <a:p>
            <a:pPr marL="877888" lvl="4" indent="-457200"/>
            <a:r>
              <a:rPr lang="en-US" sz="1400" dirty="0" smtClean="0"/>
              <a:t>Part</a:t>
            </a:r>
          </a:p>
          <a:p>
            <a:pPr marL="877888" lvl="4" indent="-457200"/>
            <a:r>
              <a:rPr lang="en-US" sz="1400" dirty="0" smtClean="0"/>
              <a:t>Assembly</a:t>
            </a:r>
          </a:p>
          <a:p>
            <a:pPr marL="877888" lvl="4" indent="-457200"/>
            <a:r>
              <a:rPr lang="en-US" sz="1400" dirty="0" smtClean="0"/>
              <a:t>Sheet Metal</a:t>
            </a:r>
          </a:p>
          <a:p>
            <a:pPr marL="877888" lvl="4" indent="-457200"/>
            <a:r>
              <a:rPr lang="en-US" sz="1400" dirty="0" smtClean="0"/>
              <a:t>Draft</a:t>
            </a:r>
          </a:p>
          <a:p>
            <a:pPr marL="457200" indent="-457200">
              <a:buFont typeface="+mj-lt"/>
              <a:buAutoNum type="arabicPeriod"/>
            </a:pPr>
            <a:r>
              <a:rPr lang="en-US" sz="1400" dirty="0" smtClean="0"/>
              <a:t>You can open a new document using several methods including:</a:t>
            </a:r>
          </a:p>
          <a:p>
            <a:pPr marL="877888" lvl="4" indent="-457200">
              <a:buFont typeface="Arial" pitchFamily="34" charset="0"/>
              <a:buChar char="•"/>
            </a:pPr>
            <a:r>
              <a:rPr lang="en-US" sz="1400" dirty="0" smtClean="0"/>
              <a:t>Selecting Application Button-&gt;New and selecting the appropriate template.</a:t>
            </a:r>
          </a:p>
          <a:p>
            <a:pPr marL="877888" lvl="4" indent="-457200">
              <a:buFont typeface="Arial" pitchFamily="34" charset="0"/>
              <a:buChar char="•"/>
            </a:pPr>
            <a:r>
              <a:rPr lang="en-US" sz="1400" dirty="0" smtClean="0"/>
              <a:t>Clicking the environment (Part, Assembly, Sheet Metal) from the Create portion of the Solid Edge startup screen</a:t>
            </a:r>
          </a:p>
          <a:p>
            <a:pPr marL="457200" indent="-457200"/>
            <a:endParaRPr lang="en-US" sz="1400" dirty="0" smtClean="0"/>
          </a:p>
          <a:p>
            <a:pPr marL="495300" lvl="2" indent="-457200">
              <a:buNone/>
            </a:pPr>
            <a:r>
              <a:rPr lang="en-US" sz="1400" dirty="0" smtClean="0"/>
              <a:t>	You can save a document by:</a:t>
            </a:r>
          </a:p>
          <a:p>
            <a:pPr marL="877888" lvl="4" indent="-457200"/>
            <a:r>
              <a:rPr lang="en-US" sz="1400" dirty="0" smtClean="0"/>
              <a:t>Selecting Application button-&gt;Save.</a:t>
            </a:r>
          </a:p>
          <a:p>
            <a:pPr marL="877888" lvl="4" indent="-457200"/>
            <a:r>
              <a:rPr lang="en-US" sz="1400" dirty="0" smtClean="0"/>
              <a:t>Clicking the Save icon on the Quick Access toolbar.</a:t>
            </a:r>
          </a:p>
          <a:p>
            <a:pPr marL="877888" lvl="4" indent="-457200"/>
            <a:r>
              <a:rPr lang="en-US" sz="1400" dirty="0" smtClean="0"/>
              <a:t>Selecting Application Menu-&gt;Save As (or Ctrl + S).</a:t>
            </a:r>
          </a:p>
          <a:p>
            <a:pPr marL="457200" indent="-457200"/>
            <a:r>
              <a:rPr lang="en-US" sz="1400" dirty="0" smtClean="0"/>
              <a:t>3.	The object’s Item, Item Revision, and Dataset combine to fully describe the </a:t>
            </a:r>
            <a:r>
              <a:rPr lang="en-US" sz="1400" dirty="0" err="1" smtClean="0"/>
              <a:t>Teamcenter</a:t>
            </a:r>
            <a:r>
              <a:rPr lang="en-US" sz="1400" dirty="0" smtClean="0"/>
              <a:t>-managed document.</a:t>
            </a:r>
          </a:p>
          <a:p>
            <a:pPr marL="457200" indent="-457200">
              <a:buAutoNum type="arabicPeriod" startAt="4"/>
            </a:pPr>
            <a:r>
              <a:rPr lang="en-US" sz="1400" dirty="0" smtClean="0"/>
              <a:t>Attributes can be assigned to a document on the:</a:t>
            </a:r>
          </a:p>
          <a:p>
            <a:pPr marL="877888" lvl="4" indent="-457200">
              <a:buFont typeface="Arial" pitchFamily="34" charset="0"/>
              <a:buChar char="•"/>
            </a:pPr>
            <a:r>
              <a:rPr lang="en-US" sz="1400" dirty="0" smtClean="0"/>
              <a:t>New document dialog box for new documents.</a:t>
            </a:r>
          </a:p>
          <a:p>
            <a:pPr marL="877888" lvl="4" indent="-457200">
              <a:buFont typeface="Arial" pitchFamily="34" charset="0"/>
              <a:buChar char="•"/>
            </a:pPr>
            <a:r>
              <a:rPr lang="en-US" sz="1400" dirty="0" smtClean="0"/>
              <a:t>Upload document dialog box for existing documents.</a:t>
            </a:r>
          </a:p>
          <a:p>
            <a:pPr marL="457200" indent="-457200">
              <a:buAutoNum type="arabicPeriod" startAt="5"/>
            </a:pPr>
            <a:r>
              <a:rPr lang="en-US" sz="1400" dirty="0" smtClean="0"/>
              <a:t>Information regarding the Search command or any command in Solid Edge can be found in on-</a:t>
            </a:r>
            <a:r>
              <a:rPr lang="en-US" sz="1400" dirty="0" err="1" smtClean="0"/>
              <a:t>lin</a:t>
            </a:r>
            <a:r>
              <a:rPr lang="en-US" sz="1400" dirty="0" smtClean="0"/>
              <a:t> Help by clicking the Help Index icon located at top-right of the window.</a:t>
            </a:r>
          </a:p>
          <a:p>
            <a:pPr marL="457200" indent="-457200"/>
            <a:r>
              <a:rPr lang="en-US" sz="1400" dirty="0" smtClean="0"/>
              <a:t>6.	You can use Command Finder, located on the status bar, to locate the commands within Solid Edge.</a:t>
            </a:r>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Answers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After completing this activity, you will be able to:</a:t>
            </a:r>
          </a:p>
          <a:p>
            <a:endParaRPr lang="en-US" dirty="0" smtClean="0"/>
          </a:p>
          <a:p>
            <a:pPr>
              <a:buFont typeface="Arial" pitchFamily="34" charset="0"/>
              <a:buChar char="•"/>
            </a:pPr>
            <a:r>
              <a:rPr lang="en-US" dirty="0" smtClean="0"/>
              <a:t>Determine your default modeling environment.</a:t>
            </a:r>
          </a:p>
          <a:p>
            <a:pPr>
              <a:buFont typeface="Arial" pitchFamily="34" charset="0"/>
              <a:buChar char="•"/>
            </a:pPr>
            <a:r>
              <a:rPr lang="en-US" dirty="0" smtClean="0"/>
              <a:t>Open any of the Solid Edge environments.</a:t>
            </a:r>
          </a:p>
          <a:p>
            <a:pPr>
              <a:buFont typeface="Arial" pitchFamily="34" charset="0"/>
              <a:buChar char="•"/>
            </a:pPr>
            <a:r>
              <a:rPr lang="en-US" dirty="0" smtClean="0"/>
              <a:t>Create a new </a:t>
            </a:r>
            <a:r>
              <a:rPr lang="en-US" dirty="0" err="1" smtClean="0"/>
              <a:t>Teamcenter</a:t>
            </a:r>
            <a:r>
              <a:rPr lang="en-US" dirty="0" smtClean="0"/>
              <a:t>-managed Solid Edge document.</a:t>
            </a:r>
          </a:p>
          <a:p>
            <a:pPr>
              <a:buFont typeface="Arial" pitchFamily="34" charset="0"/>
              <a:buChar char="•"/>
            </a:pPr>
            <a:r>
              <a:rPr lang="en-US" dirty="0" smtClean="0"/>
              <a:t>Save a </a:t>
            </a:r>
            <a:r>
              <a:rPr lang="en-US" dirty="0" err="1" smtClean="0"/>
              <a:t>Teamcenter</a:t>
            </a:r>
            <a:r>
              <a:rPr lang="en-US" dirty="0" smtClean="0"/>
              <a:t>-managed Solid Edge document.</a:t>
            </a:r>
          </a:p>
          <a:p>
            <a:pPr>
              <a:buFont typeface="Arial" pitchFamily="34" charset="0"/>
              <a:buChar char="•"/>
            </a:pPr>
            <a:r>
              <a:rPr lang="en-US" dirty="0" smtClean="0"/>
              <a:t>Close a document.</a:t>
            </a:r>
          </a:p>
          <a:p>
            <a:endParaRPr lang="en-US" dirty="0" smtClean="0"/>
          </a:p>
          <a:p>
            <a:endParaRPr lang="en-US" dirty="0" smtClean="0"/>
          </a:p>
          <a:p>
            <a:endParaRPr lang="en-US" dirty="0" smtClean="0"/>
          </a:p>
          <a:p>
            <a:r>
              <a:rPr lang="en-US" sz="1400" dirty="0" smtClean="0"/>
              <a:t>Note:</a:t>
            </a:r>
          </a:p>
          <a:p>
            <a:r>
              <a:rPr lang="en-US" sz="1400" dirty="0" smtClean="0"/>
              <a:t>For this class, all students will be working in a common local folder on each machine. Instructions for loading the class files are found in the Activity Data Set section of the Course Overview. The activities assume ANSI templates are loaded.</a:t>
            </a:r>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Activity: Create, save, and close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The best way to learn the functionality of the Solid Edge Embedded Client is to spend time using it.</a:t>
            </a:r>
          </a:p>
          <a:p>
            <a:endParaRPr lang="en-US" dirty="0" smtClean="0"/>
          </a:p>
          <a:p>
            <a:r>
              <a:rPr lang="en-US" dirty="0" smtClean="0"/>
              <a:t>Things to remember:</a:t>
            </a:r>
          </a:p>
          <a:p>
            <a:endParaRPr lang="en-US" dirty="0" smtClean="0"/>
          </a:p>
          <a:p>
            <a:pPr>
              <a:buFont typeface="Arial" pitchFamily="34" charset="0"/>
              <a:buChar char="•"/>
            </a:pPr>
            <a:r>
              <a:rPr lang="en-US" dirty="0" smtClean="0"/>
              <a:t>When browsing for Solid Edge files in </a:t>
            </a:r>
            <a:r>
              <a:rPr lang="en-US" dirty="0" err="1" smtClean="0"/>
              <a:t>Teamcenter</a:t>
            </a:r>
            <a:r>
              <a:rPr lang="en-US" dirty="0" smtClean="0"/>
              <a:t> mode, you will be presented with the data from the </a:t>
            </a:r>
            <a:r>
              <a:rPr lang="en-US" dirty="0" err="1" smtClean="0"/>
              <a:t>Teamcenter</a:t>
            </a:r>
            <a:r>
              <a:rPr lang="en-US" dirty="0" smtClean="0"/>
              <a:t> database.</a:t>
            </a:r>
          </a:p>
          <a:p>
            <a:pPr>
              <a:buFont typeface="Arial" pitchFamily="34" charset="0"/>
              <a:buChar char="•"/>
            </a:pPr>
            <a:r>
              <a:rPr lang="en-US" dirty="0" smtClean="0"/>
              <a:t>The Login to </a:t>
            </a:r>
            <a:r>
              <a:rPr lang="en-US" dirty="0" err="1" smtClean="0"/>
              <a:t>Teamcenter</a:t>
            </a:r>
            <a:r>
              <a:rPr lang="en-US" dirty="0" smtClean="0"/>
              <a:t> dialog box only displays when you start a new Solid Edge session. Once a document is open and you are connected to </a:t>
            </a:r>
            <a:r>
              <a:rPr lang="en-US" dirty="0" err="1" smtClean="0"/>
              <a:t>Teamcenter</a:t>
            </a:r>
            <a:r>
              <a:rPr lang="en-US" dirty="0" smtClean="0"/>
              <a:t>, it no longer displays.</a:t>
            </a:r>
          </a:p>
          <a:p>
            <a:pPr>
              <a:buFont typeface="Arial" pitchFamily="34" charset="0"/>
              <a:buChar char="•"/>
            </a:pPr>
            <a:r>
              <a:rPr lang="en-US" dirty="0" smtClean="0"/>
              <a:t>Saving a document saves it to disk and creates it in </a:t>
            </a:r>
            <a:r>
              <a:rPr lang="en-US" dirty="0" err="1" smtClean="0"/>
              <a:t>Teamcenter</a:t>
            </a:r>
            <a:r>
              <a:rPr lang="en-US" dirty="0" smtClean="0"/>
              <a:t>, but it is not loaded to the database until it is closed.</a:t>
            </a:r>
          </a:p>
          <a:p>
            <a:endParaRPr lang="en-US" dirty="0" smtClean="0"/>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Summary</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After completing this lesson, you will be able to:</a:t>
            </a:r>
          </a:p>
          <a:p>
            <a:endParaRPr lang="en-US" dirty="0" smtClean="0"/>
          </a:p>
          <a:p>
            <a:pPr>
              <a:buFont typeface="Arial" pitchFamily="34" charset="0"/>
              <a:buChar char="•"/>
            </a:pPr>
            <a:r>
              <a:rPr lang="en-US" dirty="0" smtClean="0"/>
              <a:t>Understand Items, Item Types, Item Revisions and Datasets.</a:t>
            </a:r>
          </a:p>
          <a:p>
            <a:pPr>
              <a:buFont typeface="Arial" pitchFamily="34" charset="0"/>
              <a:buChar char="•"/>
            </a:pPr>
            <a:r>
              <a:rPr lang="en-US" dirty="0" smtClean="0"/>
              <a:t>Execute searches to find item objects.</a:t>
            </a:r>
          </a:p>
          <a:p>
            <a:pPr>
              <a:buFont typeface="Arial" pitchFamily="34" charset="0"/>
              <a:buChar char="•"/>
            </a:pPr>
            <a:r>
              <a:rPr lang="en-US" dirty="0" smtClean="0"/>
              <a:t>Find and open managed Solid Edge documents.</a:t>
            </a:r>
          </a:p>
          <a:p>
            <a:pPr>
              <a:buFont typeface="Arial" pitchFamily="34" charset="0"/>
              <a:buChar char="•"/>
            </a:pPr>
            <a:r>
              <a:rPr lang="en-US" dirty="0" smtClean="0"/>
              <a:t>Create custom saved searches.</a:t>
            </a:r>
          </a:p>
          <a:p>
            <a:pPr>
              <a:buFont typeface="Arial" pitchFamily="34" charset="0"/>
              <a:buChar char="•"/>
            </a:pPr>
            <a:r>
              <a:rPr lang="en-US" dirty="0" smtClean="0"/>
              <a:t>Customize the display of document attributes on the Open File dialog box.</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Searching and viewing data</a:t>
            </a:r>
            <a:endParaRPr lang="en-US" sz="2800" i="1"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p:txBody>
          <a:bodyPr/>
          <a:lstStyle/>
          <a:p>
            <a:pPr eaLnBrk="1" hangingPunct="1"/>
            <a:r>
              <a:rPr lang="en-US" sz="3200" i="1" dirty="0" smtClean="0"/>
              <a:t>Searching and viewing data</a:t>
            </a:r>
            <a:endParaRPr lang="en-US" sz="2800" i="1" dirty="0" smtClean="0"/>
          </a:p>
        </p:txBody>
      </p:sp>
      <p:sp>
        <p:nvSpPr>
          <p:cNvPr id="4098" name="Content Placeholder 2"/>
          <p:cNvSpPr>
            <a:spLocks noGrp="1"/>
          </p:cNvSpPr>
          <p:nvPr>
            <p:ph sz="half" idx="1"/>
          </p:nvPr>
        </p:nvSpPr>
        <p:spPr/>
        <p:txBody>
          <a:bodyPr/>
          <a:lstStyle/>
          <a:p>
            <a:r>
              <a:rPr lang="en-US" sz="2000" dirty="0" smtClean="0"/>
              <a:t>The Search dialog box assists you in locating documents that meet a defined search criteria.</a:t>
            </a:r>
          </a:p>
          <a:p>
            <a:endParaRPr lang="en-US" sz="2000" dirty="0" smtClean="0"/>
          </a:p>
          <a:p>
            <a:r>
              <a:rPr lang="en-US" sz="2000" dirty="0" smtClean="0"/>
              <a:t>You can search for documents based on such attributes as Name, Item ID, and Revision. </a:t>
            </a:r>
          </a:p>
          <a:p>
            <a:endParaRPr lang="en-US" sz="2000" dirty="0" smtClean="0"/>
          </a:p>
          <a:p>
            <a:r>
              <a:rPr lang="en-US" sz="2000" dirty="0" smtClean="0"/>
              <a:t>Each named search displays only the attributes associated with that type of search. </a:t>
            </a:r>
            <a:endParaRPr lang="en-US" sz="2000" dirty="0"/>
          </a:p>
        </p:txBody>
      </p:sp>
      <p:pic>
        <p:nvPicPr>
          <p:cNvPr id="6" name="Content Placeholder 5" descr="search2.gif"/>
          <p:cNvPicPr>
            <a:picLocks noGrp="1" noChangeAspect="1"/>
          </p:cNvPicPr>
          <p:nvPr>
            <p:ph sz="half" idx="2"/>
          </p:nvPr>
        </p:nvPicPr>
        <p:blipFill>
          <a:blip r:embed="rId3" cstate="print"/>
          <a:stretch>
            <a:fillRect/>
          </a:stretch>
        </p:blipFill>
        <p:spPr>
          <a:xfrm>
            <a:off x="5057568" y="1371601"/>
            <a:ext cx="3629231" cy="4902200"/>
          </a:xfr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p:txBody>
          <a:bodyPr/>
          <a:lstStyle/>
          <a:p>
            <a:r>
              <a:rPr lang="en-US" sz="2000" b="1" dirty="0" smtClean="0"/>
              <a:t>Searching for Items</a:t>
            </a:r>
          </a:p>
          <a:p>
            <a:endParaRPr lang="en-US" sz="2000" dirty="0" smtClean="0"/>
          </a:p>
          <a:p>
            <a:r>
              <a:rPr lang="en-US" dirty="0" smtClean="0"/>
              <a:t>Items are the fundamental objects you use to manage data in a </a:t>
            </a:r>
            <a:r>
              <a:rPr lang="en-US" dirty="0" err="1" smtClean="0"/>
              <a:t>Teamcenter</a:t>
            </a:r>
            <a:r>
              <a:rPr lang="en-US" dirty="0" smtClean="0"/>
              <a:t> environment. Items are used to store data that is configuration or revision-controlled, such as business data from CAD files and document files created in Microsoft Office.</a:t>
            </a:r>
          </a:p>
          <a:p>
            <a:endParaRPr lang="en-US" dirty="0" smtClean="0"/>
          </a:p>
          <a:p>
            <a:r>
              <a:rPr lang="en-US" dirty="0" smtClean="0"/>
              <a:t>Each item has a label containing two pieces of information:</a:t>
            </a:r>
          </a:p>
          <a:p>
            <a:pPr>
              <a:buFont typeface="Arial" pitchFamily="34" charset="0"/>
              <a:buChar char="•"/>
            </a:pPr>
            <a:r>
              <a:rPr lang="en-US" dirty="0" smtClean="0"/>
              <a:t>Item ID - A unique identifier similar to a part number or document number.</a:t>
            </a:r>
          </a:p>
          <a:p>
            <a:pPr>
              <a:buFont typeface="Arial" pitchFamily="34" charset="0"/>
              <a:buChar char="•"/>
            </a:pPr>
            <a:r>
              <a:rPr lang="en-US" dirty="0" smtClean="0"/>
              <a:t>Item Name - A short description of the item, such as a bolt, bracket, or title of a document.</a:t>
            </a:r>
          </a:p>
          <a:p>
            <a:pPr>
              <a:buFont typeface="Arial" pitchFamily="34" charset="0"/>
              <a:buChar char="•"/>
            </a:pPr>
            <a:endParaRPr lang="en-US" dirty="0" smtClean="0"/>
          </a:p>
          <a:p>
            <a:r>
              <a:rPr lang="en-US" dirty="0" smtClean="0"/>
              <a:t>Using the system-defined searches, you can search for documents based on their Item ID or Item Name.</a:t>
            </a:r>
          </a:p>
          <a:p>
            <a:pPr>
              <a:buFont typeface="Arial" pitchFamily="34" charset="0"/>
              <a:buChar char="•"/>
            </a:pPr>
            <a:endParaRPr lang="en-US" dirty="0"/>
          </a:p>
        </p:txBody>
      </p:sp>
      <p:sp>
        <p:nvSpPr>
          <p:cNvPr id="4099" name="Title 1"/>
          <p:cNvSpPr>
            <a:spLocks noGrp="1"/>
          </p:cNvSpPr>
          <p:nvPr>
            <p:ph type="title"/>
          </p:nvPr>
        </p:nvSpPr>
        <p:spPr/>
        <p:txBody>
          <a:bodyPr/>
          <a:lstStyle/>
          <a:p>
            <a:pPr eaLnBrk="1" hangingPunct="1"/>
            <a:r>
              <a:rPr lang="en-US" sz="3200" i="1" dirty="0" smtClean="0"/>
              <a:t>Searching and viewing data</a:t>
            </a:r>
            <a:endParaRPr lang="en-US" sz="2800" i="1"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p:txBody>
          <a:bodyPr/>
          <a:lstStyle/>
          <a:p>
            <a:r>
              <a:rPr lang="en-US" sz="2000" b="1" dirty="0" smtClean="0"/>
              <a:t>Searching for Item Types</a:t>
            </a:r>
          </a:p>
          <a:p>
            <a:endParaRPr lang="en-US" sz="2000" dirty="0" smtClean="0"/>
          </a:p>
          <a:p>
            <a:r>
              <a:rPr lang="en-US" dirty="0" smtClean="0"/>
              <a:t>To search for an item, you should search for a specific type of item. The term </a:t>
            </a:r>
            <a:r>
              <a:rPr lang="en-US" i="1" dirty="0" smtClean="0"/>
              <a:t>item</a:t>
            </a:r>
            <a:r>
              <a:rPr lang="en-US" dirty="0" smtClean="0"/>
              <a:t> describes all types of items that exist in the database. </a:t>
            </a:r>
          </a:p>
          <a:p>
            <a:r>
              <a:rPr lang="en-US" dirty="0" smtClean="0"/>
              <a:t>The following types of items are delivered with Solid Edge Embedded Client and </a:t>
            </a:r>
            <a:r>
              <a:rPr lang="en-US" dirty="0" err="1" smtClean="0"/>
              <a:t>Teamcenter</a:t>
            </a:r>
            <a:r>
              <a:rPr lang="en-US" dirty="0" smtClean="0"/>
              <a:t>:</a:t>
            </a:r>
          </a:p>
          <a:p>
            <a:endParaRPr lang="en-US" dirty="0" smtClean="0"/>
          </a:p>
          <a:p>
            <a:pPr>
              <a:buFont typeface="Arial" pitchFamily="34" charset="0"/>
              <a:buChar char="•"/>
            </a:pPr>
            <a:r>
              <a:rPr lang="en-US" sz="1800" dirty="0" smtClean="0"/>
              <a:t>Document - Used for data that is revision or configuration-controlled. </a:t>
            </a:r>
          </a:p>
          <a:p>
            <a:pPr>
              <a:buFont typeface="Arial" pitchFamily="34" charset="0"/>
              <a:buChar char="•"/>
            </a:pPr>
            <a:r>
              <a:rPr lang="en-US" sz="1800" dirty="0" smtClean="0"/>
              <a:t>Engineering Order - Contains data related to an engineering change and can also be used as part of a workflow to route change information.</a:t>
            </a:r>
          </a:p>
          <a:p>
            <a:pPr>
              <a:buFont typeface="Arial" pitchFamily="34" charset="0"/>
              <a:buChar char="•"/>
            </a:pPr>
            <a:r>
              <a:rPr lang="en-US" sz="1800" dirty="0" smtClean="0"/>
              <a:t>Item - Used for data stored in the database that represents manufactured parts, subassemblies, end-items, and tools. </a:t>
            </a:r>
          </a:p>
          <a:p>
            <a:pPr>
              <a:buFont typeface="Arial" pitchFamily="34" charset="0"/>
              <a:buChar char="•"/>
            </a:pPr>
            <a:r>
              <a:rPr lang="en-US" sz="1800" dirty="0" smtClean="0"/>
              <a:t>Standard - Used for standard or purchased parts.</a:t>
            </a:r>
          </a:p>
          <a:p>
            <a:r>
              <a:rPr lang="en-US" dirty="0" smtClean="0"/>
              <a:t/>
            </a:r>
            <a:br>
              <a:rPr lang="en-US" dirty="0" smtClean="0"/>
            </a:br>
            <a:r>
              <a:rPr lang="en-US" dirty="0" smtClean="0"/>
              <a:t>You can search for item types using the system-defined search </a:t>
            </a:r>
            <a:r>
              <a:rPr lang="en-US" i="1" dirty="0" smtClean="0"/>
              <a:t>Item-simple</a:t>
            </a:r>
            <a:r>
              <a:rPr lang="en-US" dirty="0" smtClean="0"/>
              <a:t>. </a:t>
            </a:r>
          </a:p>
          <a:p>
            <a:pPr>
              <a:buFont typeface="Arial" pitchFamily="34" charset="0"/>
              <a:buChar char="•"/>
            </a:pPr>
            <a:endParaRPr lang="en-US" dirty="0"/>
          </a:p>
        </p:txBody>
      </p:sp>
      <p:sp>
        <p:nvSpPr>
          <p:cNvPr id="4099" name="Title 1"/>
          <p:cNvSpPr>
            <a:spLocks noGrp="1"/>
          </p:cNvSpPr>
          <p:nvPr>
            <p:ph type="title"/>
          </p:nvPr>
        </p:nvSpPr>
        <p:spPr/>
        <p:txBody>
          <a:bodyPr/>
          <a:lstStyle/>
          <a:p>
            <a:pPr eaLnBrk="1" hangingPunct="1"/>
            <a:r>
              <a:rPr lang="en-US" sz="3200" i="1" dirty="0" smtClean="0"/>
              <a:t>Searching and viewing data</a:t>
            </a:r>
            <a:endParaRPr lang="en-US" sz="2800" i="1"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p:txBody>
          <a:bodyPr/>
          <a:lstStyle/>
          <a:p>
            <a:r>
              <a:rPr lang="en-US" sz="2000" b="1" dirty="0" smtClean="0"/>
              <a:t>Searching for Item Revisions</a:t>
            </a:r>
          </a:p>
          <a:p>
            <a:endParaRPr lang="en-US" sz="2000" dirty="0" smtClean="0"/>
          </a:p>
          <a:p>
            <a:r>
              <a:rPr lang="en-US" dirty="0" smtClean="0"/>
              <a:t>Item revisions manage changes to items. When you create an item, the first item revision is automatically created for you. As you make changes to the item, additional item revisions are created to represent the revision changes.</a:t>
            </a:r>
          </a:p>
          <a:p>
            <a:r>
              <a:rPr lang="en-US" dirty="0" smtClean="0"/>
              <a:t>Item revisions are what most users commonly access. They are used to manage changes and track history of the items.</a:t>
            </a:r>
          </a:p>
          <a:p>
            <a:endParaRPr lang="en-US" dirty="0" smtClean="0"/>
          </a:p>
          <a:p>
            <a:r>
              <a:rPr lang="en-US" sz="1800" dirty="0" smtClean="0"/>
              <a:t>Item revisions contain objects referred to as </a:t>
            </a:r>
            <a:r>
              <a:rPr lang="en-US" sz="1800" i="1" dirty="0" smtClean="0"/>
              <a:t>forms</a:t>
            </a:r>
            <a:r>
              <a:rPr lang="en-US" sz="1800" dirty="0" smtClean="0"/>
              <a:t> and </a:t>
            </a:r>
            <a:r>
              <a:rPr lang="en-US" sz="1800" i="1" dirty="0" smtClean="0"/>
              <a:t>datasets</a:t>
            </a:r>
            <a:r>
              <a:rPr lang="en-US" sz="1800" dirty="0" smtClean="0"/>
              <a:t>. Forms contain attribute data for the item revision. Datasets represent the physical data files for the item revision. Revisions may also contain other objects, such as folders and other item revisions. </a:t>
            </a:r>
          </a:p>
          <a:p>
            <a:r>
              <a:rPr lang="en-US" dirty="0" smtClean="0"/>
              <a:t/>
            </a:r>
            <a:br>
              <a:rPr lang="en-US" dirty="0" smtClean="0"/>
            </a:br>
            <a:r>
              <a:rPr lang="en-US" dirty="0" smtClean="0"/>
              <a:t>There is a system-defined search to find objects based on </a:t>
            </a:r>
            <a:r>
              <a:rPr lang="en-US" i="1" dirty="0" smtClean="0"/>
              <a:t>Item Revision</a:t>
            </a:r>
            <a:r>
              <a:rPr lang="en-US" dirty="0" smtClean="0"/>
              <a:t>. </a:t>
            </a:r>
          </a:p>
          <a:p>
            <a:endParaRPr lang="en-US" dirty="0" smtClean="0"/>
          </a:p>
          <a:p>
            <a:pPr>
              <a:buFont typeface="Arial" pitchFamily="34" charset="0"/>
              <a:buChar char="•"/>
            </a:pPr>
            <a:endParaRPr lang="en-US" dirty="0"/>
          </a:p>
        </p:txBody>
      </p:sp>
      <p:sp>
        <p:nvSpPr>
          <p:cNvPr id="4099" name="Title 1"/>
          <p:cNvSpPr>
            <a:spLocks noGrp="1"/>
          </p:cNvSpPr>
          <p:nvPr>
            <p:ph type="title"/>
          </p:nvPr>
        </p:nvSpPr>
        <p:spPr/>
        <p:txBody>
          <a:bodyPr/>
          <a:lstStyle/>
          <a:p>
            <a:pPr eaLnBrk="1" hangingPunct="1"/>
            <a:r>
              <a:rPr lang="en-US" sz="3200" i="1" dirty="0" smtClean="0"/>
              <a:t>Searching and viewing data</a:t>
            </a:r>
            <a:endParaRPr lang="en-US" sz="2800" i="1"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08963" cy="4681537"/>
          </a:xfrm>
        </p:spPr>
        <p:txBody>
          <a:bodyPr/>
          <a:lstStyle/>
          <a:p>
            <a:r>
              <a:rPr lang="en-US" sz="2000" b="1" dirty="0" smtClean="0"/>
              <a:t>Searching for Datasets</a:t>
            </a:r>
          </a:p>
          <a:p>
            <a:endParaRPr lang="en-US" sz="2000" dirty="0" smtClean="0"/>
          </a:p>
          <a:p>
            <a:r>
              <a:rPr lang="en-US" dirty="0" smtClean="0"/>
              <a:t>Datasets manage data files and are typically stored in item revisions. </a:t>
            </a:r>
          </a:p>
          <a:p>
            <a:endParaRPr lang="en-US" dirty="0" smtClean="0"/>
          </a:p>
          <a:p>
            <a:r>
              <a:rPr lang="en-US" dirty="0" smtClean="0"/>
              <a:t>Double-clicking a dataset launches the software application and loads the file in the application.</a:t>
            </a:r>
          </a:p>
          <a:p>
            <a:endParaRPr lang="en-US" sz="1800" dirty="0" smtClean="0"/>
          </a:p>
          <a:p>
            <a:r>
              <a:rPr lang="en-US" dirty="0" smtClean="0"/>
              <a:t/>
            </a:r>
            <a:br>
              <a:rPr lang="en-US" dirty="0" smtClean="0"/>
            </a:br>
            <a:endParaRPr lang="en-US" dirty="0" smtClean="0"/>
          </a:p>
          <a:p>
            <a:endParaRPr lang="en-US" dirty="0" smtClean="0"/>
          </a:p>
          <a:p>
            <a:pPr>
              <a:buFont typeface="Arial" pitchFamily="34" charset="0"/>
              <a:buChar char="•"/>
            </a:pPr>
            <a:endParaRPr lang="en-US" dirty="0"/>
          </a:p>
        </p:txBody>
      </p:sp>
      <p:sp>
        <p:nvSpPr>
          <p:cNvPr id="4099" name="Title 1"/>
          <p:cNvSpPr>
            <a:spLocks noGrp="1"/>
          </p:cNvSpPr>
          <p:nvPr>
            <p:ph type="title"/>
          </p:nvPr>
        </p:nvSpPr>
        <p:spPr/>
        <p:txBody>
          <a:bodyPr/>
          <a:lstStyle/>
          <a:p>
            <a:pPr eaLnBrk="1" hangingPunct="1"/>
            <a:r>
              <a:rPr lang="en-US" sz="3200" i="1" dirty="0" smtClean="0"/>
              <a:t>Searching and viewing data</a:t>
            </a:r>
            <a:endParaRPr lang="en-US" sz="2800" i="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What is </a:t>
            </a:r>
            <a:r>
              <a:rPr lang="en-US" dirty="0" err="1" smtClean="0"/>
              <a:t>cPDM</a:t>
            </a:r>
            <a:r>
              <a:rPr lang="en-US" dirty="0" smtClean="0"/>
              <a:t>?</a:t>
            </a:r>
          </a:p>
          <a:p>
            <a:endParaRPr lang="en-US" dirty="0" smtClean="0"/>
          </a:p>
          <a:p>
            <a:r>
              <a:rPr lang="en-US" dirty="0" smtClean="0"/>
              <a:t>Collaborative Product Data Management (</a:t>
            </a:r>
            <a:r>
              <a:rPr lang="en-US" dirty="0" err="1" smtClean="0"/>
              <a:t>cPDM</a:t>
            </a:r>
            <a:r>
              <a:rPr lang="en-US" dirty="0" smtClean="0"/>
              <a:t>) is a tool that helps manage all the processes, applications, and information required to design, manufacture, and support a product throughout its life cycle.</a:t>
            </a:r>
          </a:p>
          <a:p>
            <a:endParaRPr lang="en-US" dirty="0" smtClean="0"/>
          </a:p>
          <a:p>
            <a:r>
              <a:rPr lang="en-US" dirty="0" smtClean="0"/>
              <a:t>A collaborative product data management tool such as </a:t>
            </a:r>
            <a:r>
              <a:rPr lang="en-US" dirty="0" err="1" smtClean="0"/>
              <a:t>Teamcenter</a:t>
            </a:r>
            <a:r>
              <a:rPr lang="en-US" dirty="0" smtClean="0"/>
              <a:t> helps you:</a:t>
            </a:r>
          </a:p>
          <a:p>
            <a:endParaRPr lang="en-US" dirty="0" smtClean="0"/>
          </a:p>
          <a:p>
            <a:pPr lvl="2">
              <a:buFont typeface="Arial" pitchFamily="34" charset="0"/>
              <a:buChar char="•"/>
            </a:pPr>
            <a:r>
              <a:rPr lang="en-US" dirty="0" smtClean="0"/>
              <a:t>Reduce duplicate data, which reduces storage requirements.</a:t>
            </a:r>
          </a:p>
          <a:p>
            <a:pPr lvl="2">
              <a:buFont typeface="Arial" pitchFamily="34" charset="0"/>
              <a:buChar char="•"/>
            </a:pPr>
            <a:r>
              <a:rPr lang="en-US" dirty="0" smtClean="0"/>
              <a:t>Simplify finding and distributing data to those who need it.</a:t>
            </a:r>
          </a:p>
          <a:p>
            <a:pPr lvl="2">
              <a:buFont typeface="Arial" pitchFamily="34" charset="0"/>
              <a:buChar char="•"/>
            </a:pPr>
            <a:r>
              <a:rPr lang="en-US" dirty="0" smtClean="0"/>
              <a:t>Manage assemblies and relationships between parts.</a:t>
            </a:r>
          </a:p>
          <a:p>
            <a:pPr lvl="2">
              <a:buFont typeface="Arial" pitchFamily="34" charset="0"/>
              <a:buChar char="•"/>
            </a:pPr>
            <a:r>
              <a:rPr lang="en-US" dirty="0" smtClean="0"/>
              <a:t>Maintain the history of a product's development evolution.</a:t>
            </a:r>
          </a:p>
          <a:p>
            <a:pPr lvl="2">
              <a:buFont typeface="Arial" pitchFamily="34" charset="0"/>
              <a:buChar char="•"/>
            </a:pPr>
            <a:r>
              <a:rPr lang="en-US" dirty="0" smtClean="0"/>
              <a:t>Have revision control and assurance of latest data.</a:t>
            </a:r>
          </a:p>
          <a:p>
            <a:pPr lvl="2">
              <a:buFont typeface="Arial" pitchFamily="34" charset="0"/>
              <a:buChar char="•"/>
            </a:pPr>
            <a:r>
              <a:rPr lang="en-US" dirty="0" smtClean="0"/>
              <a:t>Have access control to ensure integrity of data.</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Overview</a:t>
            </a:r>
            <a:endParaRPr lang="en-US" sz="2800" i="1"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08963" cy="4681537"/>
          </a:xfrm>
        </p:spPr>
        <p:txBody>
          <a:bodyPr/>
          <a:lstStyle/>
          <a:p>
            <a:r>
              <a:rPr lang="en-US" sz="2000" b="1" dirty="0" smtClean="0"/>
              <a:t>Searching for non-Solid Edge documents</a:t>
            </a:r>
          </a:p>
          <a:p>
            <a:endParaRPr lang="en-US" sz="2000" dirty="0" smtClean="0"/>
          </a:p>
          <a:p>
            <a:r>
              <a:rPr lang="en-US" dirty="0" smtClean="0"/>
              <a:t>Non-Solid Edge documents are saved under the same Item Revision as the parent document or to a new Item and Item Revision.</a:t>
            </a:r>
          </a:p>
          <a:p>
            <a:endParaRPr lang="en-US" dirty="0" smtClean="0"/>
          </a:p>
          <a:p>
            <a:r>
              <a:rPr lang="en-US" dirty="0" smtClean="0"/>
              <a:t>Supported non-Solid Edge documents include:</a:t>
            </a:r>
          </a:p>
          <a:p>
            <a:pPr lvl="2">
              <a:buFont typeface="Arial" pitchFamily="34" charset="0"/>
              <a:buChar char="•"/>
            </a:pPr>
            <a:r>
              <a:rPr lang="en-US" dirty="0" smtClean="0"/>
              <a:t>Microsoft Office Excel (.</a:t>
            </a:r>
            <a:r>
              <a:rPr lang="en-US" dirty="0" err="1" smtClean="0"/>
              <a:t>xls</a:t>
            </a:r>
            <a:r>
              <a:rPr lang="en-US" dirty="0" smtClean="0"/>
              <a:t> and .</a:t>
            </a:r>
            <a:r>
              <a:rPr lang="en-US" dirty="0" err="1" smtClean="0"/>
              <a:t>xlsx</a:t>
            </a:r>
            <a:r>
              <a:rPr lang="en-US" dirty="0" smtClean="0"/>
              <a:t>)</a:t>
            </a:r>
          </a:p>
          <a:p>
            <a:pPr lvl="2">
              <a:buFont typeface="Arial" pitchFamily="34" charset="0"/>
              <a:buChar char="•"/>
            </a:pPr>
            <a:r>
              <a:rPr lang="en-US" dirty="0" smtClean="0"/>
              <a:t>Microsoft Office Word (.doc and .</a:t>
            </a:r>
            <a:r>
              <a:rPr lang="en-US" dirty="0" err="1" smtClean="0"/>
              <a:t>docx</a:t>
            </a:r>
            <a:r>
              <a:rPr lang="en-US" dirty="0" smtClean="0"/>
              <a:t>)</a:t>
            </a:r>
          </a:p>
          <a:p>
            <a:pPr lvl="2">
              <a:buFont typeface="Arial" pitchFamily="34" charset="0"/>
              <a:buChar char="•"/>
            </a:pPr>
            <a:r>
              <a:rPr lang="en-US" dirty="0" smtClean="0"/>
              <a:t>Joint Photographic Experts Group (.jpg), </a:t>
            </a:r>
          </a:p>
          <a:p>
            <a:pPr lvl="2">
              <a:buFont typeface="Arial" pitchFamily="34" charset="0"/>
              <a:buChar char="•"/>
            </a:pPr>
            <a:r>
              <a:rPr lang="en-US" dirty="0" smtClean="0"/>
              <a:t>bitmap (.bmp), and </a:t>
            </a:r>
          </a:p>
          <a:p>
            <a:pPr lvl="2">
              <a:buFont typeface="Arial" pitchFamily="34" charset="0"/>
              <a:buChar char="•"/>
            </a:pPr>
            <a:r>
              <a:rPr lang="en-US" dirty="0" smtClean="0"/>
              <a:t>Tagged Image File Format (.tiff) </a:t>
            </a:r>
          </a:p>
          <a:p>
            <a:endParaRPr lang="en-US" dirty="0" smtClean="0"/>
          </a:p>
          <a:p>
            <a:r>
              <a:rPr lang="en-US" dirty="0" smtClean="0"/>
              <a:t>Use the system-defined search for </a:t>
            </a:r>
            <a:r>
              <a:rPr lang="en-US" i="1" dirty="0" smtClean="0"/>
              <a:t>Item Revision</a:t>
            </a:r>
            <a:r>
              <a:rPr lang="en-US" dirty="0" smtClean="0"/>
              <a:t> or </a:t>
            </a:r>
            <a:r>
              <a:rPr lang="en-US" i="1" dirty="0" smtClean="0"/>
              <a:t>Item </a:t>
            </a:r>
            <a:r>
              <a:rPr lang="en-US" dirty="0" smtClean="0"/>
              <a:t>to find non–Solid Edge documents within the </a:t>
            </a:r>
            <a:r>
              <a:rPr lang="en-US" dirty="0" err="1" smtClean="0"/>
              <a:t>Teamcenter</a:t>
            </a:r>
            <a:r>
              <a:rPr lang="en-US" dirty="0" smtClean="0"/>
              <a:t>-managed environment. </a:t>
            </a:r>
          </a:p>
          <a:p>
            <a:endParaRPr lang="en-US" sz="1800" dirty="0" smtClean="0"/>
          </a:p>
          <a:p>
            <a:r>
              <a:rPr lang="en-US" dirty="0" smtClean="0"/>
              <a:t/>
            </a:r>
            <a:br>
              <a:rPr lang="en-US" dirty="0" smtClean="0"/>
            </a:br>
            <a:endParaRPr lang="en-US" dirty="0" smtClean="0"/>
          </a:p>
          <a:p>
            <a:endParaRPr lang="en-US" dirty="0" smtClean="0"/>
          </a:p>
          <a:p>
            <a:pPr>
              <a:buFont typeface="Arial" pitchFamily="34" charset="0"/>
              <a:buChar char="•"/>
            </a:pPr>
            <a:endParaRPr lang="en-US" dirty="0"/>
          </a:p>
        </p:txBody>
      </p:sp>
      <p:sp>
        <p:nvSpPr>
          <p:cNvPr id="4099" name="Title 1"/>
          <p:cNvSpPr>
            <a:spLocks noGrp="1"/>
          </p:cNvSpPr>
          <p:nvPr>
            <p:ph type="title"/>
          </p:nvPr>
        </p:nvSpPr>
        <p:spPr/>
        <p:txBody>
          <a:bodyPr/>
          <a:lstStyle/>
          <a:p>
            <a:pPr eaLnBrk="1" hangingPunct="1"/>
            <a:r>
              <a:rPr lang="en-US" sz="3200" i="1" dirty="0" smtClean="0"/>
              <a:t>Searching and viewing data</a:t>
            </a:r>
            <a:endParaRPr lang="en-US" sz="2800" i="1"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457200" indent="-457200">
              <a:buFont typeface="+mj-lt"/>
              <a:buAutoNum type="arabicPeriod"/>
            </a:pPr>
            <a:r>
              <a:rPr lang="en-US" sz="1800" dirty="0" smtClean="0"/>
              <a:t>Objects which are used to store data that is configuration or revision-controlled are called _________________________.</a:t>
            </a:r>
          </a:p>
          <a:p>
            <a:pPr marL="457200" indent="-457200">
              <a:buFont typeface="+mj-lt"/>
              <a:buAutoNum type="arabicPeriod"/>
            </a:pPr>
            <a:r>
              <a:rPr lang="en-US" sz="1800" dirty="0" smtClean="0"/>
              <a:t>True or False: Each item is described by a name, description, and creation date.</a:t>
            </a:r>
          </a:p>
          <a:p>
            <a:pPr marL="457200" indent="-457200">
              <a:buFont typeface="+mj-lt"/>
              <a:buAutoNum type="arabicPeriod"/>
            </a:pPr>
            <a:r>
              <a:rPr lang="en-US" sz="1800" dirty="0" smtClean="0"/>
              <a:t>True or False: You can search for documents based on attributes such as name, Item ID and Revision.</a:t>
            </a:r>
          </a:p>
          <a:p>
            <a:pPr marL="457200" indent="-457200">
              <a:buFont typeface="+mj-lt"/>
              <a:buAutoNum type="arabicPeriod"/>
            </a:pPr>
            <a:r>
              <a:rPr lang="en-US" sz="1800" dirty="0" smtClean="0"/>
              <a:t>Name three of the Item types delivered with Solid Edge Embedded Client.</a:t>
            </a:r>
          </a:p>
          <a:p>
            <a:pPr marL="457200" indent="-457200">
              <a:buFont typeface="+mj-lt"/>
              <a:buAutoNum type="arabicPeriod"/>
            </a:pPr>
            <a:r>
              <a:rPr lang="en-US" sz="1800" dirty="0" smtClean="0"/>
              <a:t>True or False: Item Types are used to manage changes and track history of items.</a:t>
            </a:r>
          </a:p>
          <a:p>
            <a:pPr marL="457200" indent="-457200">
              <a:buFont typeface="+mj-lt"/>
              <a:buAutoNum type="arabicPeriod"/>
            </a:pPr>
            <a:r>
              <a:rPr lang="en-US" sz="1800" dirty="0" smtClean="0"/>
              <a:t>What workspace object is used to manage data files created by other software applications?</a:t>
            </a:r>
          </a:p>
          <a:p>
            <a:pPr marL="457200" indent="-457200">
              <a:buFont typeface="+mj-lt"/>
              <a:buAutoNum type="arabicPeriod"/>
            </a:pPr>
            <a:r>
              <a:rPr lang="en-US" sz="1800" dirty="0" smtClean="0"/>
              <a:t>Non–Solid Edge documents such as Microsoft Excel and Word documents as well as image documents are saved in the same _________ _________________ as the parent or to a new Item and Item Revision.</a:t>
            </a:r>
          </a:p>
          <a:p>
            <a:pPr marL="457200" indent="-457200">
              <a:buFont typeface="+mj-lt"/>
              <a:buAutoNum type="arabicPeriod"/>
            </a:pPr>
            <a:r>
              <a:rPr lang="en-US" sz="1800" dirty="0" smtClean="0"/>
              <a:t>True or False: The creation of custom searches requires special privileges.</a:t>
            </a:r>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Review</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371600"/>
            <a:ext cx="8229600" cy="4953000"/>
          </a:xfrm>
        </p:spPr>
        <p:txBody>
          <a:bodyPr/>
          <a:lstStyle/>
          <a:p>
            <a:pPr marL="457200" indent="-457200">
              <a:buFont typeface="+mj-lt"/>
              <a:buAutoNum type="arabicPeriod"/>
            </a:pPr>
            <a:r>
              <a:rPr lang="en-US" sz="1400" dirty="0" smtClean="0"/>
              <a:t>Objects which are used to store data that is configuration or revision-controlled are called </a:t>
            </a:r>
            <a:r>
              <a:rPr lang="en-US" sz="1400" i="1" dirty="0" smtClean="0"/>
              <a:t>Items.</a:t>
            </a:r>
            <a:endParaRPr lang="en-US" sz="1400" dirty="0" smtClean="0"/>
          </a:p>
          <a:p>
            <a:pPr marL="457200" indent="-457200">
              <a:buFont typeface="+mj-lt"/>
              <a:buAutoNum type="arabicPeriod"/>
            </a:pPr>
            <a:r>
              <a:rPr lang="en-US" sz="1400" dirty="0" smtClean="0"/>
              <a:t>False – Each item has a label containing the Item ID, a unique identifier, and an Item Name, a short description.  The creation date is not part of the label.</a:t>
            </a:r>
          </a:p>
          <a:p>
            <a:pPr marL="457200" indent="-457200"/>
            <a:r>
              <a:rPr lang="en-US" sz="1400" dirty="0" smtClean="0"/>
              <a:t>3.	True – You can search for items based on several properties associated with the Item.  The name, Item ID, and Revision are three of the properties that can be used for search for items.</a:t>
            </a:r>
          </a:p>
          <a:p>
            <a:pPr marL="457200" indent="-457200">
              <a:buAutoNum type="arabicPeriod" startAt="4"/>
            </a:pPr>
            <a:r>
              <a:rPr lang="en-US" sz="1400" dirty="0" smtClean="0"/>
              <a:t>Three of the Item types delivered with Solid Edge Embedded Client are:</a:t>
            </a:r>
          </a:p>
          <a:p>
            <a:pPr marL="877888" lvl="4" indent="-457200">
              <a:buFont typeface="Arial" pitchFamily="34" charset="0"/>
              <a:buChar char="•"/>
            </a:pPr>
            <a:r>
              <a:rPr lang="en-US" sz="1400" dirty="0" smtClean="0"/>
              <a:t>Item – used for data stored in the database that represents parts, subassemblies, and other items such as 2D or 3D images of models.</a:t>
            </a:r>
          </a:p>
          <a:p>
            <a:pPr marL="877888" lvl="4" indent="-457200">
              <a:buFont typeface="Arial" pitchFamily="34" charset="0"/>
              <a:buChar char="•"/>
            </a:pPr>
            <a:r>
              <a:rPr lang="en-US" sz="1400" dirty="0" smtClean="0"/>
              <a:t>Document – used for data that is revision or configuration-controlled such as a test procedure or spreadsheet.</a:t>
            </a:r>
          </a:p>
          <a:p>
            <a:pPr marL="877888" lvl="4" indent="-457200">
              <a:buFont typeface="Arial" pitchFamily="34" charset="0"/>
              <a:buChar char="•"/>
            </a:pPr>
            <a:r>
              <a:rPr lang="en-US" sz="1400" dirty="0" smtClean="0"/>
              <a:t>Standard – used for standard parts.</a:t>
            </a:r>
          </a:p>
          <a:p>
            <a:pPr marL="457200" indent="-457200">
              <a:buAutoNum type="arabicPeriod" startAt="5"/>
            </a:pPr>
            <a:r>
              <a:rPr lang="en-US" sz="1400" dirty="0" smtClean="0"/>
              <a:t>False – Item Revisions manage change to Items.</a:t>
            </a:r>
          </a:p>
          <a:p>
            <a:pPr marL="457200" indent="-457200">
              <a:buAutoNum type="arabicPeriod" startAt="6"/>
            </a:pPr>
            <a:r>
              <a:rPr lang="en-US" sz="1400" dirty="0" smtClean="0"/>
              <a:t>Datasets are used to manage data files created by other software applications such as Microsoft Word or Excel documents.</a:t>
            </a:r>
          </a:p>
          <a:p>
            <a:pPr marL="457200" indent="-457200">
              <a:buAutoNum type="arabicPeriod" startAt="6"/>
            </a:pPr>
            <a:r>
              <a:rPr lang="en-US" sz="1400" dirty="0" smtClean="0"/>
              <a:t>A non-Solid Edge document is saved under the same Item Revision as the parent document or to a new Item and Item Revision.</a:t>
            </a:r>
          </a:p>
          <a:p>
            <a:pPr marL="457200" indent="-457200">
              <a:buAutoNum type="arabicPeriod" startAt="6"/>
            </a:pPr>
            <a:r>
              <a:rPr lang="en-US" sz="1400" dirty="0" smtClean="0"/>
              <a:t>False – The creation of custom searches do not require special </a:t>
            </a:r>
            <a:r>
              <a:rPr lang="en-US" sz="1400" smtClean="0"/>
              <a:t>user privileges.</a:t>
            </a:r>
            <a:endParaRPr lang="en-US" sz="1400"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Answers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Following this activity, you will be able to:</a:t>
            </a:r>
          </a:p>
          <a:p>
            <a:endParaRPr lang="en-US" dirty="0" smtClean="0"/>
          </a:p>
          <a:p>
            <a:pPr>
              <a:buFont typeface="Arial" pitchFamily="34" charset="0"/>
              <a:buChar char="•"/>
            </a:pPr>
            <a:r>
              <a:rPr lang="en-US" dirty="0" smtClean="0"/>
              <a:t>Open a managed Solid Edge document.</a:t>
            </a:r>
          </a:p>
          <a:p>
            <a:pPr>
              <a:buFont typeface="Arial" pitchFamily="34" charset="0"/>
              <a:buChar char="•"/>
            </a:pPr>
            <a:r>
              <a:rPr lang="en-US" dirty="0" smtClean="0"/>
              <a:t>Search for particular Solid Edge documents in a managed environment.</a:t>
            </a:r>
          </a:p>
          <a:p>
            <a:pPr>
              <a:buFont typeface="Arial" pitchFamily="34" charset="0"/>
              <a:buChar char="•"/>
            </a:pPr>
            <a:r>
              <a:rPr lang="en-US" dirty="0" smtClean="0"/>
              <a:t>Create a customized search and save the search for future use.</a:t>
            </a:r>
          </a:p>
          <a:p>
            <a:endParaRPr lang="en-US" dirty="0" smtClean="0"/>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Activity: Searching and viewing</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In this lesson you reviewed the dataset model for Solid Edge Embedded Client and learned how to search for document attributes based on this data model.</a:t>
            </a:r>
          </a:p>
          <a:p>
            <a:endParaRPr lang="en-US" dirty="0" smtClean="0"/>
          </a:p>
          <a:p>
            <a:r>
              <a:rPr lang="en-US" dirty="0" smtClean="0"/>
              <a:t>Things to remember:</a:t>
            </a:r>
          </a:p>
          <a:p>
            <a:endParaRPr lang="en-US" dirty="0" smtClean="0"/>
          </a:p>
          <a:p>
            <a:pPr>
              <a:buFont typeface="Arial" pitchFamily="34" charset="0"/>
              <a:buChar char="•"/>
            </a:pPr>
            <a:r>
              <a:rPr lang="en-US" dirty="0" smtClean="0"/>
              <a:t>Items are generally used to store revision-controlled information.</a:t>
            </a:r>
          </a:p>
          <a:p>
            <a:pPr>
              <a:buFont typeface="Arial" pitchFamily="34" charset="0"/>
              <a:buChar char="•"/>
            </a:pPr>
            <a:r>
              <a:rPr lang="en-US" dirty="0" smtClean="0"/>
              <a:t>Each item has at least one item revision.</a:t>
            </a:r>
          </a:p>
          <a:p>
            <a:pPr>
              <a:buFont typeface="Arial" pitchFamily="34" charset="0"/>
              <a:buChar char="•"/>
            </a:pPr>
            <a:r>
              <a:rPr lang="en-US" dirty="0" smtClean="0"/>
              <a:t>Item revisions store specific information about a particular revision of an item.</a:t>
            </a:r>
          </a:p>
          <a:p>
            <a:pPr>
              <a:buFont typeface="Arial" pitchFamily="34" charset="0"/>
              <a:buChar char="•"/>
            </a:pPr>
            <a:r>
              <a:rPr lang="en-US" dirty="0" smtClean="0"/>
              <a:t>A dataset is an object that stores and manages a collection of data files.</a:t>
            </a:r>
          </a:p>
          <a:p>
            <a:pPr>
              <a:buFont typeface="Arial" pitchFamily="34" charset="0"/>
              <a:buChar char="•"/>
            </a:pPr>
            <a:r>
              <a:rPr lang="en-US" dirty="0" smtClean="0"/>
              <a:t>Document attributes such as Name, Item ID, Revision, and Item Name can be found in the database using the Search command.</a:t>
            </a:r>
          </a:p>
          <a:p>
            <a:endParaRPr lang="en-US" dirty="0" smtClean="0"/>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Summary</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After completing this lesson, you will be able to prepare unmanaged documents for loading into </a:t>
            </a:r>
            <a:r>
              <a:rPr lang="en-US" dirty="0" err="1" smtClean="0"/>
              <a:t>Teamcenter</a:t>
            </a:r>
            <a:r>
              <a:rPr lang="en-US" dirty="0" smtClean="0"/>
              <a:t> using:</a:t>
            </a:r>
          </a:p>
          <a:p>
            <a:endParaRPr lang="en-US" dirty="0" smtClean="0"/>
          </a:p>
          <a:p>
            <a:pPr>
              <a:buFont typeface="Arial" pitchFamily="34" charset="0"/>
              <a:buChar char="•"/>
            </a:pPr>
            <a:r>
              <a:rPr lang="en-US" dirty="0" smtClean="0"/>
              <a:t>Attribute mapping to map Solid Edge properties to </a:t>
            </a:r>
            <a:r>
              <a:rPr lang="en-US" dirty="0" err="1" smtClean="0"/>
              <a:t>Teamcenter</a:t>
            </a:r>
            <a:r>
              <a:rPr lang="en-US" dirty="0" smtClean="0"/>
              <a:t> attributes.</a:t>
            </a:r>
          </a:p>
          <a:p>
            <a:pPr>
              <a:buFont typeface="Arial" pitchFamily="34" charset="0"/>
              <a:buChar char="•"/>
            </a:pPr>
            <a:r>
              <a:rPr lang="en-US" dirty="0" smtClean="0"/>
              <a:t>Custom property definition to define properties for importing non-Solid Edge documents.</a:t>
            </a:r>
          </a:p>
          <a:p>
            <a:pPr>
              <a:buFont typeface="Arial" pitchFamily="34" charset="0"/>
              <a:buChar char="•"/>
            </a:pPr>
            <a:r>
              <a:rPr lang="en-US" dirty="0" smtClean="0"/>
              <a:t>A dry run of the Add to </a:t>
            </a:r>
            <a:r>
              <a:rPr lang="en-US" dirty="0" err="1" smtClean="0"/>
              <a:t>Teamcenter</a:t>
            </a:r>
            <a:r>
              <a:rPr lang="en-US" dirty="0" smtClean="0"/>
              <a:t> process.</a:t>
            </a:r>
          </a:p>
          <a:p>
            <a:pPr>
              <a:buFont typeface="Arial" pitchFamily="34" charset="0"/>
              <a:buChar char="•"/>
            </a:pPr>
            <a:r>
              <a:rPr lang="en-US" dirty="0" smtClean="0"/>
              <a:t>Add to </a:t>
            </a:r>
            <a:r>
              <a:rPr lang="en-US" dirty="0" err="1" smtClean="0"/>
              <a:t>Teamcenter</a:t>
            </a:r>
            <a:r>
              <a:rPr lang="en-US" dirty="0" smtClean="0"/>
              <a:t> to add the documents into the </a:t>
            </a:r>
            <a:r>
              <a:rPr lang="en-US" dirty="0" err="1" smtClean="0"/>
              <a:t>Teamcenter</a:t>
            </a:r>
            <a:r>
              <a:rPr lang="en-US" dirty="0" smtClean="0"/>
              <a:t>-managed environment.</a:t>
            </a:r>
          </a:p>
          <a:p>
            <a:endParaRPr lang="en-US" dirty="0"/>
          </a:p>
        </p:txBody>
      </p:sp>
      <p:sp>
        <p:nvSpPr>
          <p:cNvPr id="4099" name="Title 1"/>
          <p:cNvSpPr>
            <a:spLocks noGrp="1"/>
          </p:cNvSpPr>
          <p:nvPr>
            <p:ph type="title"/>
          </p:nvPr>
        </p:nvSpPr>
        <p:spPr>
          <a:xfrm>
            <a:off x="457200" y="304800"/>
            <a:ext cx="6629400" cy="808038"/>
          </a:xfrm>
        </p:spPr>
        <p:txBody>
          <a:bodyPr/>
          <a:lstStyle/>
          <a:p>
            <a:pPr eaLnBrk="1" hangingPunct="1"/>
            <a:r>
              <a:rPr lang="en-US" sz="3200" i="1" dirty="0" smtClean="0"/>
              <a:t>Preparing unmanaged documents</a:t>
            </a:r>
            <a:endParaRPr lang="en-US" sz="2800" i="1"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Document preparation</a:t>
            </a:r>
          </a:p>
          <a:p>
            <a:endParaRPr lang="en-US" dirty="0" smtClean="0"/>
          </a:p>
          <a:p>
            <a:r>
              <a:rPr lang="en-US" dirty="0" smtClean="0"/>
              <a:t>To prepare your unmanaged documents for </a:t>
            </a:r>
            <a:r>
              <a:rPr lang="en-US" dirty="0" err="1" smtClean="0"/>
              <a:t>Teamcenter</a:t>
            </a:r>
            <a:r>
              <a:rPr lang="en-US" dirty="0" smtClean="0"/>
              <a:t>, you should:</a:t>
            </a:r>
          </a:p>
          <a:p>
            <a:pPr>
              <a:buFont typeface="Arial" pitchFamily="34" charset="0"/>
              <a:buChar char="•"/>
            </a:pPr>
            <a:r>
              <a:rPr lang="en-US" dirty="0" smtClean="0"/>
              <a:t>Remove documents you do not want to manage. </a:t>
            </a:r>
          </a:p>
          <a:p>
            <a:pPr>
              <a:buFont typeface="Arial" pitchFamily="34" charset="0"/>
              <a:buChar char="•"/>
            </a:pPr>
            <a:r>
              <a:rPr lang="en-US" dirty="0" smtClean="0"/>
              <a:t>Find duplicate document names. </a:t>
            </a:r>
          </a:p>
          <a:p>
            <a:pPr>
              <a:buFont typeface="Arial" pitchFamily="34" charset="0"/>
              <a:buChar char="•"/>
            </a:pPr>
            <a:r>
              <a:rPr lang="en-US" dirty="0" smtClean="0"/>
              <a:t>Scan for invalid document names. </a:t>
            </a:r>
          </a:p>
          <a:p>
            <a:pPr>
              <a:buFont typeface="Arial" pitchFamily="34" charset="0"/>
              <a:buChar char="•"/>
            </a:pPr>
            <a:r>
              <a:rPr lang="en-US" dirty="0" smtClean="0"/>
              <a:t>Map Solid Edge properties to </a:t>
            </a:r>
            <a:r>
              <a:rPr lang="en-US" dirty="0" err="1" smtClean="0"/>
              <a:t>Teamcenter</a:t>
            </a:r>
            <a:r>
              <a:rPr lang="en-US" dirty="0" smtClean="0"/>
              <a:t> attributes. </a:t>
            </a:r>
          </a:p>
          <a:p>
            <a:pPr>
              <a:buFont typeface="Arial" pitchFamily="34" charset="0"/>
              <a:buChar char="•"/>
            </a:pPr>
            <a:r>
              <a:rPr lang="en-US" dirty="0" smtClean="0"/>
              <a:t>Create custom properties to define the Item Revision for non-Solid Edge documents (image files, </a:t>
            </a:r>
            <a:r>
              <a:rPr lang="en-US" i="1" dirty="0" smtClean="0"/>
              <a:t>.</a:t>
            </a:r>
            <a:r>
              <a:rPr lang="en-US" i="1" dirty="0" err="1" smtClean="0"/>
              <a:t>pdf</a:t>
            </a:r>
            <a:r>
              <a:rPr lang="en-US" dirty="0" smtClean="0"/>
              <a:t> documents, and Microsoft Office documents) and to define the properties for non-graphic parts (grease, paint, etc.). </a:t>
            </a:r>
          </a:p>
          <a:p>
            <a:pPr>
              <a:buFont typeface="Arial" pitchFamily="34" charset="0"/>
              <a:buChar char="•"/>
            </a:pPr>
            <a:r>
              <a:rPr lang="en-US" dirty="0" smtClean="0"/>
              <a:t>Find and repair broken links. </a:t>
            </a:r>
          </a:p>
          <a:p>
            <a:endParaRPr lang="en-US" dirty="0"/>
          </a:p>
        </p:txBody>
      </p:sp>
      <p:sp>
        <p:nvSpPr>
          <p:cNvPr id="4099" name="Title 1"/>
          <p:cNvSpPr>
            <a:spLocks noGrp="1"/>
          </p:cNvSpPr>
          <p:nvPr>
            <p:ph type="title"/>
          </p:nvPr>
        </p:nvSpPr>
        <p:spPr>
          <a:xfrm>
            <a:off x="457200" y="304800"/>
            <a:ext cx="6629400" cy="808038"/>
          </a:xfrm>
        </p:spPr>
        <p:txBody>
          <a:bodyPr/>
          <a:lstStyle/>
          <a:p>
            <a:pPr eaLnBrk="1" hangingPunct="1"/>
            <a:r>
              <a:rPr lang="en-US" sz="3200" i="1" dirty="0" smtClean="0"/>
              <a:t>Preparing unmanaged documents</a:t>
            </a:r>
            <a:endParaRPr lang="en-US" sz="2800" i="1"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371600"/>
            <a:ext cx="8229600" cy="4800600"/>
          </a:xfrm>
        </p:spPr>
        <p:txBody>
          <a:bodyPr/>
          <a:lstStyle/>
          <a:p>
            <a:r>
              <a:rPr lang="en-US" dirty="0" smtClean="0"/>
              <a:t>Map Solid Edge properties to </a:t>
            </a:r>
            <a:r>
              <a:rPr lang="en-US" dirty="0" err="1" smtClean="0"/>
              <a:t>Teamcenter</a:t>
            </a:r>
            <a:r>
              <a:rPr lang="en-US" dirty="0" smtClean="0"/>
              <a:t> attributes</a:t>
            </a:r>
          </a:p>
          <a:p>
            <a:endParaRPr lang="en-US" dirty="0" smtClean="0"/>
          </a:p>
          <a:p>
            <a:endParaRPr lang="en-US" dirty="0" smtClean="0"/>
          </a:p>
          <a:p>
            <a:endParaRPr lang="en-US" dirty="0"/>
          </a:p>
        </p:txBody>
      </p:sp>
      <p:sp>
        <p:nvSpPr>
          <p:cNvPr id="4099" name="Title 1"/>
          <p:cNvSpPr>
            <a:spLocks noGrp="1"/>
          </p:cNvSpPr>
          <p:nvPr>
            <p:ph type="title"/>
          </p:nvPr>
        </p:nvSpPr>
        <p:spPr>
          <a:xfrm>
            <a:off x="457200" y="304800"/>
            <a:ext cx="6629400" cy="808038"/>
          </a:xfrm>
        </p:spPr>
        <p:txBody>
          <a:bodyPr/>
          <a:lstStyle/>
          <a:p>
            <a:pPr eaLnBrk="1" hangingPunct="1"/>
            <a:r>
              <a:rPr lang="en-US" sz="3200" i="1" dirty="0" smtClean="0"/>
              <a:t>Preparing unmanaged documents</a:t>
            </a:r>
            <a:endParaRPr lang="en-US" sz="2800" i="1" dirty="0" smtClean="0"/>
          </a:p>
        </p:txBody>
      </p:sp>
      <p:graphicFrame>
        <p:nvGraphicFramePr>
          <p:cNvPr id="4" name="Table 3"/>
          <p:cNvGraphicFramePr>
            <a:graphicFrameLocks noGrp="1"/>
          </p:cNvGraphicFramePr>
          <p:nvPr/>
        </p:nvGraphicFramePr>
        <p:xfrm>
          <a:off x="1066801" y="1752600"/>
          <a:ext cx="6781799" cy="4446685"/>
        </p:xfrm>
        <a:graphic>
          <a:graphicData uri="http://schemas.openxmlformats.org/drawingml/2006/table">
            <a:tbl>
              <a:tblPr firstRow="1" bandRow="1">
                <a:tableStyleId>{5C22544A-7EE6-4342-B048-85BDC9FD1C3A}</a:tableStyleId>
              </a:tblPr>
              <a:tblGrid>
                <a:gridCol w="1374689"/>
                <a:gridCol w="1374689"/>
                <a:gridCol w="1374689"/>
                <a:gridCol w="2657732"/>
              </a:tblGrid>
              <a:tr h="7897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Solid Edge property</a:t>
                      </a:r>
                      <a:endParaRPr lang="en-US" sz="1200" dirty="0" smtClean="0"/>
                    </a:p>
                    <a:p>
                      <a:endParaRPr lang="en-US" sz="1200" dirty="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err="1" smtClean="0"/>
                        <a:t>Teamcenter</a:t>
                      </a:r>
                      <a:r>
                        <a:rPr lang="en-US" sz="1200" b="1" dirty="0" smtClean="0"/>
                        <a:t> attribute</a:t>
                      </a:r>
                      <a:endParaRPr lang="en-US" sz="1200" dirty="0" smtClean="0"/>
                    </a:p>
                    <a:p>
                      <a:endParaRPr lang="en-US" sz="1200" dirty="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Required</a:t>
                      </a:r>
                      <a:br>
                        <a:rPr lang="en-US" sz="1200" b="1" dirty="0" smtClean="0"/>
                      </a:br>
                      <a:r>
                        <a:rPr lang="en-US" sz="1200" b="1" dirty="0" smtClean="0"/>
                        <a:t>or</a:t>
                      </a:r>
                      <a:br>
                        <a:rPr lang="en-US" sz="1200" b="1" dirty="0" smtClean="0"/>
                      </a:br>
                      <a:r>
                        <a:rPr lang="en-US" sz="1200" b="1" dirty="0" smtClean="0"/>
                        <a:t>Optional</a:t>
                      </a:r>
                      <a:endParaRPr lang="en-US" sz="1200" dirty="0" smtClean="0"/>
                    </a:p>
                    <a:p>
                      <a:endParaRPr lang="en-US" sz="1200" dirty="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t>File Property</a:t>
                      </a:r>
                      <a:endParaRPr lang="en-US" sz="1200" dirty="0" smtClean="0"/>
                    </a:p>
                    <a:p>
                      <a:endParaRPr lang="en-US" sz="1200" dirty="0"/>
                    </a:p>
                  </a:txBody>
                  <a:tcPr>
                    <a:solidFill>
                      <a:schemeClr val="accent1"/>
                    </a:solidFill>
                  </a:tcPr>
                </a:tc>
              </a:tr>
              <a:tr h="6142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t>Teamcenter</a:t>
                      </a:r>
                      <a:r>
                        <a:rPr lang="en-US" sz="1200" dirty="0" smtClean="0"/>
                        <a:t> Item Type</a:t>
                      </a:r>
                    </a:p>
                    <a:p>
                      <a:endParaRPr lang="en-US" sz="1200" dirty="0"/>
                    </a:p>
                  </a:txBody>
                  <a:tcPr>
                    <a:solidFill>
                      <a:schemeClr val="accent1"/>
                    </a:solidFill>
                  </a:tcPr>
                </a:tc>
                <a:tc>
                  <a:txBody>
                    <a:bodyPr/>
                    <a:lstStyle/>
                    <a:p>
                      <a:r>
                        <a:rPr lang="en-US" sz="1200" dirty="0" smtClean="0"/>
                        <a:t>Item Type</a:t>
                      </a:r>
                      <a:endParaRPr lang="en-US" sz="1200" dirty="0"/>
                    </a:p>
                  </a:txBody>
                  <a:tcPr>
                    <a:solidFill>
                      <a:schemeClr val="accent1"/>
                    </a:solidFill>
                  </a:tcPr>
                </a:tc>
                <a:tc>
                  <a:txBody>
                    <a:bodyPr/>
                    <a:lstStyle/>
                    <a:p>
                      <a:r>
                        <a:rPr lang="en-US" sz="1200" dirty="0" smtClean="0"/>
                        <a:t>Required</a:t>
                      </a:r>
                      <a:endParaRPr lang="en-US" sz="1200" dirty="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Custom (Localized)</a:t>
                      </a:r>
                    </a:p>
                    <a:p>
                      <a:endParaRPr lang="en-US" sz="1200" dirty="0"/>
                    </a:p>
                  </a:txBody>
                  <a:tcPr>
                    <a:solidFill>
                      <a:schemeClr val="accent1"/>
                    </a:solidFill>
                  </a:tcPr>
                </a:tc>
              </a:tr>
              <a:tr h="6142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Document Number</a:t>
                      </a:r>
                    </a:p>
                    <a:p>
                      <a:endParaRPr lang="en-US" sz="1200" dirty="0"/>
                    </a:p>
                  </a:txBody>
                  <a:tcPr>
                    <a:solidFill>
                      <a:schemeClr val="accent1"/>
                    </a:solidFill>
                  </a:tcPr>
                </a:tc>
                <a:tc>
                  <a:txBody>
                    <a:bodyPr/>
                    <a:lstStyle/>
                    <a:p>
                      <a:r>
                        <a:rPr lang="en-US" sz="1200" dirty="0" smtClean="0"/>
                        <a:t>Item ID</a:t>
                      </a:r>
                      <a:endParaRPr lang="en-US" sz="1200" dirty="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Required</a:t>
                      </a:r>
                    </a:p>
                    <a:p>
                      <a:endParaRPr lang="en-US" sz="1200" dirty="0"/>
                    </a:p>
                  </a:txBody>
                  <a:tcPr>
                    <a:solidFill>
                      <a:schemeClr val="accent1"/>
                    </a:solidFill>
                  </a:tcPr>
                </a:tc>
                <a:tc>
                  <a:txBody>
                    <a:bodyPr/>
                    <a:lstStyle/>
                    <a:p>
                      <a:r>
                        <a:rPr lang="en-US" sz="1200" dirty="0" smtClean="0"/>
                        <a:t>Project</a:t>
                      </a:r>
                      <a:endParaRPr lang="en-US" sz="1200" dirty="0"/>
                    </a:p>
                  </a:txBody>
                  <a:tcPr>
                    <a:solidFill>
                      <a:schemeClr val="accent1"/>
                    </a:solidFill>
                  </a:tcPr>
                </a:tc>
              </a:tr>
              <a:tr h="5741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Revision Number</a:t>
                      </a:r>
                    </a:p>
                    <a:p>
                      <a:endParaRPr lang="en-US" sz="1200" dirty="0"/>
                    </a:p>
                  </a:txBody>
                  <a:tcPr>
                    <a:solidFill>
                      <a:schemeClr val="accent1"/>
                    </a:solidFill>
                  </a:tcPr>
                </a:tc>
                <a:tc>
                  <a:txBody>
                    <a:bodyPr/>
                    <a:lstStyle/>
                    <a:p>
                      <a:r>
                        <a:rPr lang="en-US" sz="1200" dirty="0" smtClean="0"/>
                        <a:t>Revision</a:t>
                      </a:r>
                      <a:endParaRPr lang="en-US" sz="1200" dirty="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Required</a:t>
                      </a:r>
                    </a:p>
                    <a:p>
                      <a:endParaRPr lang="en-US" sz="1200" dirty="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Project</a:t>
                      </a:r>
                    </a:p>
                    <a:p>
                      <a:endParaRPr lang="en-US" sz="1200" dirty="0"/>
                    </a:p>
                  </a:txBody>
                  <a:tcPr>
                    <a:solidFill>
                      <a:schemeClr val="accent1"/>
                    </a:solidFill>
                  </a:tcPr>
                </a:tc>
              </a:tr>
              <a:tr h="4387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Project Name</a:t>
                      </a:r>
                    </a:p>
                    <a:p>
                      <a:endParaRPr lang="en-US" sz="1200" dirty="0"/>
                    </a:p>
                  </a:txBody>
                  <a:tcPr>
                    <a:solidFill>
                      <a:schemeClr val="accent1"/>
                    </a:solidFill>
                  </a:tcPr>
                </a:tc>
                <a:tc>
                  <a:txBody>
                    <a:bodyPr/>
                    <a:lstStyle/>
                    <a:p>
                      <a:r>
                        <a:rPr lang="en-US" sz="1200" dirty="0" smtClean="0"/>
                        <a:t>Item Name</a:t>
                      </a:r>
                      <a:endParaRPr lang="en-US" sz="1200" dirty="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Required</a:t>
                      </a:r>
                    </a:p>
                    <a:p>
                      <a:endParaRPr lang="en-US" sz="1200" dirty="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Project</a:t>
                      </a:r>
                    </a:p>
                    <a:p>
                      <a:endParaRPr lang="en-US" sz="1200" dirty="0"/>
                    </a:p>
                  </a:txBody>
                  <a:tcPr>
                    <a:solidFill>
                      <a:schemeClr val="accent1"/>
                    </a:solidFill>
                  </a:tcPr>
                </a:tc>
              </a:tr>
              <a:tr h="57411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Dataset Name</a:t>
                      </a:r>
                    </a:p>
                    <a:p>
                      <a:endParaRPr lang="en-US" sz="1200" dirty="0"/>
                    </a:p>
                  </a:txBody>
                  <a:tcPr>
                    <a:solidFill>
                      <a:schemeClr val="accent1"/>
                    </a:solidFill>
                  </a:tcPr>
                </a:tc>
                <a:tc>
                  <a:txBody>
                    <a:bodyPr/>
                    <a:lstStyle/>
                    <a:p>
                      <a:r>
                        <a:rPr lang="en-US" sz="1200" dirty="0" smtClean="0"/>
                        <a:t>Dataset Name</a:t>
                      </a:r>
                      <a:endParaRPr lang="en-US" sz="1200" dirty="0"/>
                    </a:p>
                  </a:txBody>
                  <a:tcPr>
                    <a:solidFill>
                      <a:schemeClr val="accent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Required</a:t>
                      </a:r>
                    </a:p>
                    <a:p>
                      <a:endParaRPr lang="en-US" sz="1200" dirty="0"/>
                    </a:p>
                  </a:txBody>
                  <a:tcPr>
                    <a:solidFill>
                      <a:schemeClr val="accent1"/>
                    </a:solidFill>
                  </a:tcPr>
                </a:tc>
                <a:tc>
                  <a:txBody>
                    <a:bodyPr/>
                    <a:lstStyle/>
                    <a:p>
                      <a:r>
                        <a:rPr lang="en-US" sz="1200" dirty="0" smtClean="0"/>
                        <a:t>Custom</a:t>
                      </a:r>
                      <a:endParaRPr lang="en-US" sz="1200" dirty="0"/>
                    </a:p>
                  </a:txBody>
                  <a:tcPr>
                    <a:solidFill>
                      <a:schemeClr val="accent1"/>
                    </a:solidFill>
                  </a:tcPr>
                </a:tc>
              </a:tr>
              <a:tr h="7381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TC Engineering Description</a:t>
                      </a:r>
                    </a:p>
                    <a:p>
                      <a:endParaRPr lang="en-US" sz="1200" dirty="0"/>
                    </a:p>
                  </a:txBody>
                  <a:tcPr>
                    <a:solidFill>
                      <a:schemeClr val="accent1"/>
                    </a:solidFill>
                  </a:tcPr>
                </a:tc>
                <a:tc>
                  <a:txBody>
                    <a:bodyPr/>
                    <a:lstStyle/>
                    <a:p>
                      <a:r>
                        <a:rPr lang="en-US" sz="1200" dirty="0" smtClean="0"/>
                        <a:t>Dataset Description</a:t>
                      </a:r>
                      <a:endParaRPr lang="en-US" sz="1200" dirty="0"/>
                    </a:p>
                  </a:txBody>
                  <a:tcPr>
                    <a:solidFill>
                      <a:schemeClr val="accent1"/>
                    </a:solidFill>
                  </a:tcPr>
                </a:tc>
                <a:tc>
                  <a:txBody>
                    <a:bodyPr/>
                    <a:lstStyle/>
                    <a:p>
                      <a:r>
                        <a:rPr lang="en-US" sz="1200" dirty="0" smtClean="0"/>
                        <a:t>Optional</a:t>
                      </a:r>
                      <a:endParaRPr lang="en-US" sz="1200" dirty="0"/>
                    </a:p>
                  </a:txBody>
                  <a:tcPr>
                    <a:solidFill>
                      <a:schemeClr val="accent1"/>
                    </a:solidFill>
                  </a:tcPr>
                </a:tc>
                <a:tc>
                  <a:txBody>
                    <a:bodyPr/>
                    <a:lstStyle/>
                    <a:p>
                      <a:r>
                        <a:rPr lang="en-US" sz="1200" dirty="0" smtClean="0"/>
                        <a:t>Custom</a:t>
                      </a:r>
                    </a:p>
                    <a:p>
                      <a:endParaRPr lang="en-US" sz="1200" dirty="0"/>
                    </a:p>
                  </a:txBody>
                  <a:tcPr>
                    <a:solidFill>
                      <a:schemeClr val="accent1"/>
                    </a:solidFill>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Creating custom properties</a:t>
            </a:r>
          </a:p>
          <a:p>
            <a:endParaRPr lang="en-US" dirty="0" smtClean="0"/>
          </a:p>
          <a:p>
            <a:r>
              <a:rPr lang="en-US" dirty="0" smtClean="0"/>
              <a:t>You can create custom Solid Edge properties to map to </a:t>
            </a:r>
            <a:r>
              <a:rPr lang="en-US" dirty="0" err="1" smtClean="0"/>
              <a:t>Teamcenter</a:t>
            </a:r>
            <a:r>
              <a:rPr lang="en-US" dirty="0" smtClean="0"/>
              <a:t> attributes. For example, you can create custom properties to define the Item Revision for non-Solid Edge documents including image files, .</a:t>
            </a:r>
            <a:r>
              <a:rPr lang="en-US" dirty="0" err="1" smtClean="0"/>
              <a:t>pdf</a:t>
            </a:r>
            <a:r>
              <a:rPr lang="en-US" dirty="0" smtClean="0"/>
              <a:t> documents, and Microsoft Office documents (MS Word, MS Excel, MS PowerPoint). You can also create custom properties to define the properties for non-graphic parts.</a:t>
            </a:r>
          </a:p>
          <a:p>
            <a:endParaRPr lang="en-US" dirty="0" smtClean="0"/>
          </a:p>
          <a:p>
            <a:r>
              <a:rPr lang="en-US" dirty="0" smtClean="0"/>
              <a:t>There are three basic steps to creating custom properties:</a:t>
            </a:r>
          </a:p>
          <a:p>
            <a:pPr marL="457200" indent="-457200">
              <a:buFont typeface="+mj-lt"/>
              <a:buAutoNum type="arabicPeriod"/>
            </a:pPr>
            <a:r>
              <a:rPr lang="en-US" dirty="0" smtClean="0"/>
              <a:t>Provide a name for the custom property.</a:t>
            </a:r>
          </a:p>
          <a:p>
            <a:pPr marL="457200" indent="-457200">
              <a:buFont typeface="+mj-lt"/>
              <a:buAutoNum type="arabicPeriod"/>
            </a:pPr>
            <a:r>
              <a:rPr lang="en-US" dirty="0" smtClean="0"/>
              <a:t>Select the type of property you are creating.</a:t>
            </a:r>
          </a:p>
          <a:p>
            <a:pPr marL="457200" indent="-457200">
              <a:buFont typeface="+mj-lt"/>
              <a:buAutoNum type="arabicPeriod"/>
            </a:pPr>
            <a:r>
              <a:rPr lang="en-US" dirty="0" smtClean="0"/>
              <a:t>Type a value for the property.</a:t>
            </a:r>
          </a:p>
          <a:p>
            <a:endParaRPr lang="en-US" dirty="0"/>
          </a:p>
        </p:txBody>
      </p:sp>
      <p:sp>
        <p:nvSpPr>
          <p:cNvPr id="4099" name="Title 1"/>
          <p:cNvSpPr>
            <a:spLocks noGrp="1"/>
          </p:cNvSpPr>
          <p:nvPr>
            <p:ph type="title"/>
          </p:nvPr>
        </p:nvSpPr>
        <p:spPr>
          <a:xfrm>
            <a:off x="457200" y="304800"/>
            <a:ext cx="6629400" cy="808038"/>
          </a:xfrm>
        </p:spPr>
        <p:txBody>
          <a:bodyPr/>
          <a:lstStyle/>
          <a:p>
            <a:pPr eaLnBrk="1" hangingPunct="1"/>
            <a:r>
              <a:rPr lang="en-US" sz="3200" i="1" dirty="0" smtClean="0"/>
              <a:t>Preparing unmanaged documents</a:t>
            </a:r>
            <a:endParaRPr lang="en-US" sz="2800" i="1"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Add to </a:t>
            </a:r>
            <a:r>
              <a:rPr lang="en-US" b="1" dirty="0" err="1" smtClean="0"/>
              <a:t>Teamcenter</a:t>
            </a:r>
            <a:endParaRPr lang="en-US" b="1" dirty="0" smtClean="0"/>
          </a:p>
          <a:p>
            <a:endParaRPr lang="en-US" dirty="0" smtClean="0"/>
          </a:p>
          <a:p>
            <a:pPr>
              <a:buFont typeface="Arial" pitchFamily="34" charset="0"/>
              <a:buChar char="•"/>
            </a:pPr>
            <a:r>
              <a:rPr lang="en-US" dirty="0" smtClean="0"/>
              <a:t>Direct documents - the documents that you select to add to the managed library.  </a:t>
            </a:r>
          </a:p>
          <a:p>
            <a:pPr>
              <a:buFont typeface="Arial" pitchFamily="34" charset="0"/>
              <a:buChar char="•"/>
            </a:pPr>
            <a:r>
              <a:rPr lang="en-US" dirty="0" smtClean="0"/>
              <a:t>Indirect documents – documents linked to direct documents or referenced by other documents.</a:t>
            </a:r>
          </a:p>
          <a:p>
            <a:endParaRPr lang="en-US" dirty="0" smtClean="0"/>
          </a:p>
          <a:p>
            <a:r>
              <a:rPr lang="en-US" dirty="0" smtClean="0"/>
              <a:t>Example: When you add an assembly to a managed library, all the parts and subassemblies within the selected assembly are indirect documents.  </a:t>
            </a:r>
          </a:p>
          <a:p>
            <a:endParaRPr lang="en-US" dirty="0" smtClean="0"/>
          </a:p>
          <a:p>
            <a:endParaRPr lang="en-US" dirty="0"/>
          </a:p>
        </p:txBody>
      </p:sp>
      <p:sp>
        <p:nvSpPr>
          <p:cNvPr id="4099" name="Title 1"/>
          <p:cNvSpPr>
            <a:spLocks noGrp="1"/>
          </p:cNvSpPr>
          <p:nvPr>
            <p:ph type="title"/>
          </p:nvPr>
        </p:nvSpPr>
        <p:spPr>
          <a:xfrm>
            <a:off x="457200" y="304800"/>
            <a:ext cx="6629400" cy="808038"/>
          </a:xfrm>
        </p:spPr>
        <p:txBody>
          <a:bodyPr/>
          <a:lstStyle/>
          <a:p>
            <a:pPr eaLnBrk="1" hangingPunct="1"/>
            <a:r>
              <a:rPr lang="en-US" sz="3200" i="1" dirty="0" smtClean="0"/>
              <a:t>Preparing unmanaged documents</a:t>
            </a:r>
            <a:endParaRPr lang="en-US" sz="2800" i="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What is Solid Edge Embedded Client?</a:t>
            </a:r>
          </a:p>
          <a:p>
            <a:endParaRPr lang="en-US" dirty="0" smtClean="0"/>
          </a:p>
          <a:p>
            <a:r>
              <a:rPr lang="en-US" dirty="0" smtClean="0"/>
              <a:t>Solid Edge Embedded Client (SEEC) connects the Solid Edge computer-aided design (CAD) system with Teamcenter, the document management  system. The integration is transparent, and you do not need to learn a unique interface to use it. Solid Edge ST5 commands and supporting tools that create or close documents interact with the </a:t>
            </a:r>
            <a:r>
              <a:rPr lang="en-US" dirty="0" err="1" smtClean="0"/>
              <a:t>Teamcenter</a:t>
            </a:r>
            <a:r>
              <a:rPr lang="en-US" dirty="0" smtClean="0"/>
              <a:t> data structure to manage those documents so you do not have to.</a:t>
            </a:r>
          </a:p>
          <a:p>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Overview</a:t>
            </a:r>
            <a:endParaRPr lang="en-US" sz="2800" i="1" dirty="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539750" y="263525"/>
            <a:ext cx="6546850" cy="808038"/>
          </a:xfrm>
        </p:spPr>
        <p:txBody>
          <a:bodyPr/>
          <a:lstStyle/>
          <a:p>
            <a:pPr eaLnBrk="1" hangingPunct="1"/>
            <a:r>
              <a:rPr lang="en-US" sz="3200" i="1" dirty="0" smtClean="0"/>
              <a:t>Preparing unmanaged docs</a:t>
            </a:r>
            <a:endParaRPr lang="en-US" sz="2800" i="1" dirty="0" smtClean="0"/>
          </a:p>
        </p:txBody>
      </p:sp>
      <p:sp>
        <p:nvSpPr>
          <p:cNvPr id="4098" name="Content Placeholder 2"/>
          <p:cNvSpPr>
            <a:spLocks noGrp="1"/>
          </p:cNvSpPr>
          <p:nvPr>
            <p:ph sz="half" idx="1"/>
          </p:nvPr>
        </p:nvSpPr>
        <p:spPr/>
        <p:txBody>
          <a:bodyPr/>
          <a:lstStyle/>
          <a:p>
            <a:r>
              <a:rPr lang="en-US" sz="1800" dirty="0" smtClean="0"/>
              <a:t>Start menu, choose Programs→ Solid Edge ST5→Data </a:t>
            </a:r>
            <a:r>
              <a:rPr lang="en-US" sz="1800" dirty="0" err="1" smtClean="0"/>
              <a:t>Preparation→Add</a:t>
            </a:r>
            <a:r>
              <a:rPr lang="en-US" sz="1800" dirty="0" smtClean="0"/>
              <a:t> to </a:t>
            </a:r>
            <a:r>
              <a:rPr lang="en-US" sz="1800" dirty="0" err="1" smtClean="0"/>
              <a:t>Teamcenter</a:t>
            </a:r>
            <a:r>
              <a:rPr lang="en-US" sz="1800" dirty="0" smtClean="0"/>
              <a:t>. </a:t>
            </a:r>
          </a:p>
          <a:p>
            <a:r>
              <a:rPr lang="en-US" dirty="0" smtClean="0"/>
              <a:t> </a:t>
            </a:r>
          </a:p>
          <a:p>
            <a:endParaRPr lang="en-US" dirty="0" smtClean="0"/>
          </a:p>
          <a:p>
            <a:endParaRPr lang="en-US" dirty="0" smtClean="0"/>
          </a:p>
          <a:p>
            <a:endParaRPr lang="en-US" dirty="0"/>
          </a:p>
        </p:txBody>
      </p:sp>
      <p:pic>
        <p:nvPicPr>
          <p:cNvPr id="5" name="Content Placeholder 4" descr="addtoteamcenter.gif"/>
          <p:cNvPicPr>
            <a:picLocks noGrp="1" noChangeAspect="1"/>
          </p:cNvPicPr>
          <p:nvPr>
            <p:ph sz="half" idx="2"/>
          </p:nvPr>
        </p:nvPicPr>
        <p:blipFill>
          <a:blip r:embed="rId3" cstate="print"/>
          <a:stretch>
            <a:fillRect/>
          </a:stretch>
        </p:blipFill>
        <p:spPr>
          <a:xfrm>
            <a:off x="4891994" y="1371601"/>
            <a:ext cx="3684363" cy="4902200"/>
          </a:xfrm>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Add to </a:t>
            </a:r>
            <a:r>
              <a:rPr lang="en-US" b="1" dirty="0" err="1" smtClean="0"/>
              <a:t>Teamcenter</a:t>
            </a:r>
            <a:endParaRPr lang="en-US" b="1" dirty="0" smtClean="0"/>
          </a:p>
          <a:p>
            <a:endParaRPr lang="en-US" dirty="0" smtClean="0"/>
          </a:p>
          <a:p>
            <a:r>
              <a:rPr lang="en-US" dirty="0" smtClean="0"/>
              <a:t>Log files</a:t>
            </a:r>
          </a:p>
          <a:p>
            <a:r>
              <a:rPr lang="en-US" dirty="0" smtClean="0"/>
              <a:t>Default location defined on the File Locations page of the Solid Edge Options dialog box.</a:t>
            </a:r>
          </a:p>
          <a:p>
            <a:r>
              <a:rPr lang="en-US" dirty="0" smtClean="0"/>
              <a:t>Use log file to determine the success or failure of your  unmanaged documents loading into the </a:t>
            </a:r>
            <a:r>
              <a:rPr lang="en-US" dirty="0" err="1" smtClean="0"/>
              <a:t>Teamcenter</a:t>
            </a:r>
            <a:r>
              <a:rPr lang="en-US" dirty="0" smtClean="0"/>
              <a:t> database.</a:t>
            </a:r>
          </a:p>
          <a:p>
            <a:endParaRPr lang="en-US" dirty="0" smtClean="0"/>
          </a:p>
          <a:p>
            <a:r>
              <a:rPr lang="en-US" dirty="0" smtClean="0"/>
              <a:t>Output files</a:t>
            </a:r>
          </a:p>
          <a:p>
            <a:r>
              <a:rPr lang="en-US" dirty="0" smtClean="0"/>
              <a:t>Default location …\</a:t>
            </a:r>
            <a:r>
              <a:rPr lang="en-US" dirty="0" err="1" smtClean="0"/>
              <a:t>Unigraphics</a:t>
            </a:r>
            <a:r>
              <a:rPr lang="en-US" dirty="0" smtClean="0"/>
              <a:t> Solutions\Solid Edge\Version 105\Log Files\Add to </a:t>
            </a:r>
            <a:r>
              <a:rPr lang="en-US" dirty="0" err="1" smtClean="0"/>
              <a:t>Teamcenter</a:t>
            </a:r>
            <a:endParaRPr lang="en-US" dirty="0" smtClean="0"/>
          </a:p>
          <a:p>
            <a:r>
              <a:rPr lang="en-US" dirty="0" smtClean="0"/>
              <a:t>For Windows 7 systems, the default location is \Users\&lt;</a:t>
            </a:r>
            <a:r>
              <a:rPr lang="en-US" dirty="0" err="1" smtClean="0"/>
              <a:t>userid</a:t>
            </a:r>
            <a:r>
              <a:rPr lang="en-US" dirty="0" smtClean="0"/>
              <a:t>&gt;\</a:t>
            </a:r>
            <a:r>
              <a:rPr lang="en-US" dirty="0" err="1" smtClean="0"/>
              <a:t>AppData</a:t>
            </a:r>
            <a:r>
              <a:rPr lang="en-US" dirty="0" smtClean="0"/>
              <a:t>\Roaming\</a:t>
            </a:r>
            <a:r>
              <a:rPr lang="en-US" dirty="0" err="1" smtClean="0"/>
              <a:t>Unigraphics</a:t>
            </a:r>
            <a:r>
              <a:rPr lang="en-US" dirty="0" smtClean="0"/>
              <a:t> Solutions\Solid Edge\Version 105\Log Files\Add to </a:t>
            </a:r>
            <a:r>
              <a:rPr lang="en-US" dirty="0" err="1" smtClean="0"/>
              <a:t>Teamcenter</a:t>
            </a:r>
            <a:endParaRPr lang="en-US" dirty="0"/>
          </a:p>
        </p:txBody>
      </p:sp>
      <p:sp>
        <p:nvSpPr>
          <p:cNvPr id="4099" name="Title 1"/>
          <p:cNvSpPr>
            <a:spLocks noGrp="1"/>
          </p:cNvSpPr>
          <p:nvPr>
            <p:ph type="title"/>
          </p:nvPr>
        </p:nvSpPr>
        <p:spPr>
          <a:xfrm>
            <a:off x="457200" y="304800"/>
            <a:ext cx="6629400" cy="808038"/>
          </a:xfrm>
        </p:spPr>
        <p:txBody>
          <a:bodyPr/>
          <a:lstStyle/>
          <a:p>
            <a:pPr eaLnBrk="1" hangingPunct="1"/>
            <a:r>
              <a:rPr lang="en-US" sz="3200" i="1" dirty="0" smtClean="0"/>
              <a:t>Preparing unmanaged documents</a:t>
            </a:r>
            <a:endParaRPr lang="en-US" sz="2800" i="1" dirty="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457200" indent="-457200">
              <a:buFont typeface="+mj-lt"/>
              <a:buAutoNum type="arabicPeriod"/>
            </a:pPr>
            <a:r>
              <a:rPr lang="en-US" dirty="0" smtClean="0"/>
              <a:t>List three things you should do before adding documents to a managed environment.</a:t>
            </a:r>
          </a:p>
          <a:p>
            <a:pPr marL="457200" indent="-457200">
              <a:buFont typeface="+mj-lt"/>
              <a:buAutoNum type="arabicPeriod"/>
            </a:pPr>
            <a:r>
              <a:rPr lang="en-US" dirty="0" smtClean="0"/>
              <a:t>What is the significance of defining property information before adding documents to a managed environment?</a:t>
            </a:r>
          </a:p>
          <a:p>
            <a:pPr marL="457200" indent="-457200">
              <a:buFont typeface="+mj-lt"/>
              <a:buAutoNum type="arabicPeriod"/>
            </a:pPr>
            <a:r>
              <a:rPr lang="en-US" dirty="0" smtClean="0"/>
              <a:t>Where do you access the </a:t>
            </a:r>
            <a:r>
              <a:rPr lang="en-US" i="1" dirty="0" smtClean="0"/>
              <a:t>Add to </a:t>
            </a:r>
            <a:r>
              <a:rPr lang="en-US" i="1" dirty="0" err="1" smtClean="0"/>
              <a:t>Teamcenter</a:t>
            </a:r>
            <a:r>
              <a:rPr lang="en-US" dirty="0" smtClean="0"/>
              <a:t> program and data preparation tools? </a:t>
            </a:r>
          </a:p>
          <a:p>
            <a:pPr marL="457200" indent="-457200">
              <a:buFont typeface="+mj-lt"/>
              <a:buAutoNum type="arabicPeriod"/>
            </a:pPr>
            <a:r>
              <a:rPr lang="en-US" dirty="0" smtClean="0"/>
              <a:t>If no document number is defined, where does the value for the Item ID come from when the document is loaded into </a:t>
            </a:r>
            <a:r>
              <a:rPr lang="en-US" dirty="0" err="1" smtClean="0"/>
              <a:t>Teamcenter</a:t>
            </a:r>
            <a:r>
              <a:rPr lang="en-US" dirty="0" smtClean="0"/>
              <a:t>?</a:t>
            </a:r>
          </a:p>
          <a:p>
            <a:pPr marL="457200" indent="-457200">
              <a:buFont typeface="+mj-lt"/>
              <a:buAutoNum type="arabicPeriod"/>
            </a:pPr>
            <a:r>
              <a:rPr lang="en-US" dirty="0" smtClean="0"/>
              <a:t>True or False: The log files and output files generated by Add to </a:t>
            </a:r>
            <a:r>
              <a:rPr lang="en-US" dirty="0" err="1" smtClean="0"/>
              <a:t>Teamcenter</a:t>
            </a:r>
            <a:r>
              <a:rPr lang="en-US" dirty="0" smtClean="0"/>
              <a:t> are automatically archived after each successful import of unmanaged documents into the </a:t>
            </a:r>
            <a:r>
              <a:rPr lang="en-US" dirty="0" err="1" smtClean="0"/>
              <a:t>Teamcenter</a:t>
            </a:r>
            <a:r>
              <a:rPr lang="en-US" dirty="0" smtClean="0"/>
              <a:t>-managed environment.</a:t>
            </a:r>
          </a:p>
          <a:p>
            <a:pPr marL="0" indent="233363" eaLnBrk="1" hangingPunct="1">
              <a:buClr>
                <a:schemeClr val="tx2"/>
              </a:buClr>
            </a:pPr>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Review</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371600"/>
            <a:ext cx="8229600" cy="4953000"/>
          </a:xfrm>
        </p:spPr>
        <p:txBody>
          <a:bodyPr/>
          <a:lstStyle/>
          <a:p>
            <a:pPr lvl="2" indent="-342900">
              <a:buFont typeface="+mj-lt"/>
              <a:buAutoNum type="arabicPeriod"/>
            </a:pPr>
            <a:r>
              <a:rPr lang="en-US" sz="1400" dirty="0" smtClean="0"/>
              <a:t>Three </a:t>
            </a:r>
            <a:r>
              <a:rPr lang="en-US" sz="1400" dirty="0"/>
              <a:t>things you should do before adding unmanaged documents to a managed environment are:</a:t>
            </a:r>
          </a:p>
          <a:p>
            <a:pPr marL="706438" lvl="4" indent="-285750"/>
            <a:r>
              <a:rPr lang="en-US" sz="1400" dirty="0" smtClean="0"/>
              <a:t>Remove documents you do not want included in your managed environment.</a:t>
            </a:r>
          </a:p>
          <a:p>
            <a:pPr marL="706438" lvl="4" indent="-285750"/>
            <a:r>
              <a:rPr lang="en-US" sz="1400" dirty="0" smtClean="0"/>
              <a:t>Find duplicate or invalid document names.</a:t>
            </a:r>
          </a:p>
          <a:p>
            <a:pPr marL="706438" lvl="4" indent="-285750"/>
            <a:r>
              <a:rPr lang="en-US" sz="1400" dirty="0" smtClean="0"/>
              <a:t>Map Solid Edge properties to </a:t>
            </a:r>
            <a:r>
              <a:rPr lang="en-US" sz="1400" dirty="0" err="1" smtClean="0"/>
              <a:t>Teamcenter</a:t>
            </a:r>
            <a:r>
              <a:rPr lang="en-US" sz="1400" dirty="0" smtClean="0"/>
              <a:t> attributes.</a:t>
            </a:r>
          </a:p>
          <a:p>
            <a:pPr>
              <a:buAutoNum type="arabicPeriod" startAt="2"/>
            </a:pPr>
            <a:r>
              <a:rPr lang="en-US" sz="1400" dirty="0" smtClean="0"/>
              <a:t>Defining the document properties you will exchange between Solid edge and </a:t>
            </a:r>
            <a:r>
              <a:rPr lang="en-US" sz="1400" dirty="0" err="1" smtClean="0"/>
              <a:t>Teamcenter</a:t>
            </a:r>
            <a:r>
              <a:rPr lang="en-US" sz="1400" dirty="0" smtClean="0"/>
              <a:t> prior to adding unmanaged documents to the managed environment will ensure your database will be more accurately populated from the start.</a:t>
            </a:r>
          </a:p>
          <a:p>
            <a:pPr>
              <a:buAutoNum type="arabicPeriod" startAt="2"/>
            </a:pPr>
            <a:r>
              <a:rPr lang="en-US" sz="1400" dirty="0" smtClean="0"/>
              <a:t>The Add to </a:t>
            </a:r>
            <a:r>
              <a:rPr lang="en-US" sz="1400" dirty="0" err="1" smtClean="0"/>
              <a:t>Teamcenter</a:t>
            </a:r>
            <a:r>
              <a:rPr lang="en-US" sz="1400" dirty="0" smtClean="0"/>
              <a:t> program and data preparation tools are located in the Start menu by choosing Programs-&gt;Solid Edge ST5-&gt;Data Preparation.</a:t>
            </a:r>
          </a:p>
          <a:p>
            <a:pPr>
              <a:buAutoNum type="arabicPeriod" startAt="2"/>
            </a:pPr>
            <a:r>
              <a:rPr lang="en-US" sz="1400" dirty="0" smtClean="0"/>
              <a:t>If the Solid Edge Document Number property is not defined prior to adding your unmanaged document to the </a:t>
            </a:r>
            <a:r>
              <a:rPr lang="en-US" sz="1400" dirty="0" err="1" smtClean="0"/>
              <a:t>Teamcenter</a:t>
            </a:r>
            <a:r>
              <a:rPr lang="en-US" sz="1400" dirty="0" smtClean="0"/>
              <a:t>-managed environment, the Item ID is automatically generated for you in </a:t>
            </a:r>
            <a:r>
              <a:rPr lang="en-US" sz="1400" dirty="0" err="1" smtClean="0"/>
              <a:t>Teamcenter</a:t>
            </a:r>
            <a:r>
              <a:rPr lang="en-US" sz="1400" dirty="0" smtClean="0"/>
              <a:t>.</a:t>
            </a:r>
          </a:p>
          <a:p>
            <a:pPr>
              <a:buAutoNum type="arabicPeriod" startAt="2"/>
            </a:pPr>
            <a:r>
              <a:rPr lang="en-US" sz="1400" dirty="0" smtClean="0"/>
              <a:t>False – Log files and output files generated by Add to </a:t>
            </a:r>
            <a:r>
              <a:rPr lang="en-US" sz="1400" dirty="0" err="1" smtClean="0"/>
              <a:t>Teamcenter</a:t>
            </a:r>
            <a:r>
              <a:rPr lang="en-US" sz="1400" dirty="0" smtClean="0"/>
              <a:t> are not automatically archived.  You should work with your system administrator to develop a system to manage the </a:t>
            </a:r>
            <a:r>
              <a:rPr lang="en-US" sz="1400" dirty="0" err="1" smtClean="0"/>
              <a:t>spce</a:t>
            </a:r>
            <a:r>
              <a:rPr lang="en-US" sz="1400" dirty="0" smtClean="0"/>
              <a:t> on the computer where the Add to </a:t>
            </a:r>
            <a:r>
              <a:rPr lang="en-US" sz="1400" dirty="0" err="1" smtClean="0"/>
              <a:t>Teamcenter</a:t>
            </a:r>
            <a:r>
              <a:rPr lang="en-US" sz="1400" dirty="0" smtClean="0"/>
              <a:t> program is used.</a:t>
            </a:r>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Answers</a:t>
            </a:r>
          </a:p>
        </p:txBody>
      </p:sp>
    </p:spTree>
    <p:extLst>
      <p:ext uri="{BB962C8B-B14F-4D97-AF65-F5344CB8AC3E}">
        <p14:creationId xmlns:p14="http://schemas.microsoft.com/office/powerpoint/2010/main" val="314603900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After completing this activity, you will be able to:</a:t>
            </a:r>
          </a:p>
          <a:p>
            <a:endParaRPr lang="en-US" dirty="0" smtClean="0"/>
          </a:p>
          <a:p>
            <a:pPr>
              <a:buFont typeface="Arial" pitchFamily="34" charset="0"/>
              <a:buChar char="•"/>
            </a:pPr>
            <a:r>
              <a:rPr lang="en-US" dirty="0" smtClean="0"/>
              <a:t>Set properties in groups of files.</a:t>
            </a:r>
          </a:p>
          <a:p>
            <a:pPr>
              <a:buFont typeface="Arial" pitchFamily="34" charset="0"/>
              <a:buChar char="•"/>
            </a:pPr>
            <a:r>
              <a:rPr lang="en-US" dirty="0" smtClean="0"/>
              <a:t>Create custom properties.</a:t>
            </a:r>
          </a:p>
          <a:p>
            <a:pPr>
              <a:buFont typeface="Arial" pitchFamily="34" charset="0"/>
              <a:buChar char="•"/>
            </a:pPr>
            <a:r>
              <a:rPr lang="en-US" dirty="0" smtClean="0"/>
              <a:t>Perform a dry run of data import.</a:t>
            </a:r>
          </a:p>
          <a:p>
            <a:pPr>
              <a:buFont typeface="Arial" pitchFamily="34" charset="0"/>
              <a:buChar char="•"/>
            </a:pPr>
            <a:r>
              <a:rPr lang="en-US" dirty="0" smtClean="0"/>
              <a:t>Use Add to </a:t>
            </a:r>
            <a:r>
              <a:rPr lang="en-US" dirty="0" err="1" smtClean="0"/>
              <a:t>Teamcenter</a:t>
            </a:r>
            <a:r>
              <a:rPr lang="en-US" dirty="0" smtClean="0"/>
              <a:t> to load unmanaged documents to </a:t>
            </a:r>
            <a:r>
              <a:rPr lang="en-US" dirty="0" err="1" smtClean="0"/>
              <a:t>Teamcenter</a:t>
            </a:r>
            <a:r>
              <a:rPr lang="en-US" dirty="0" smtClean="0"/>
              <a:t>.</a:t>
            </a:r>
          </a:p>
          <a:p>
            <a:pPr>
              <a:buFont typeface="Arial" pitchFamily="34" charset="0"/>
              <a:buChar char="•"/>
            </a:pPr>
            <a:endParaRPr lang="en-US" dirty="0" smtClean="0"/>
          </a:p>
          <a:p>
            <a:r>
              <a:rPr lang="en-US" sz="1600" dirty="0" smtClean="0"/>
              <a:t>Note: A folder containing unmanaged files has been made available for use with this activity. Prepare and then load the unmanaged documents into </a:t>
            </a:r>
            <a:r>
              <a:rPr lang="en-US" sz="1600" dirty="0" err="1" smtClean="0"/>
              <a:t>Teamcenter</a:t>
            </a:r>
            <a:r>
              <a:rPr lang="en-US" sz="1600" dirty="0" smtClean="0"/>
              <a:t>.</a:t>
            </a:r>
          </a:p>
          <a:p>
            <a:endParaRPr lang="en-US" dirty="0" smtClean="0"/>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Activity: Preparing documents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Things to remember:</a:t>
            </a:r>
          </a:p>
          <a:p>
            <a:endParaRPr lang="en-US" dirty="0" smtClean="0"/>
          </a:p>
          <a:p>
            <a:pPr>
              <a:buFont typeface="Arial" pitchFamily="34" charset="0"/>
              <a:buChar char="•"/>
            </a:pPr>
            <a:r>
              <a:rPr lang="en-US" dirty="0" smtClean="0"/>
              <a:t>Proper preparation prior to adding documents to a managed environment minimizes future efforts.</a:t>
            </a:r>
          </a:p>
          <a:p>
            <a:pPr>
              <a:buFont typeface="Arial" pitchFamily="34" charset="0"/>
              <a:buChar char="•"/>
            </a:pPr>
            <a:r>
              <a:rPr lang="en-US" dirty="0" smtClean="0"/>
              <a:t>When a folder is added to a library, the entire contents of the folder are added to the managed environment. Remove any outdated or unwanted files from the folder prior to adding them to </a:t>
            </a:r>
            <a:r>
              <a:rPr lang="en-US" dirty="0" err="1" smtClean="0"/>
              <a:t>Teamcenter</a:t>
            </a:r>
            <a:r>
              <a:rPr lang="en-US" dirty="0" smtClean="0"/>
              <a:t>.</a:t>
            </a:r>
          </a:p>
          <a:p>
            <a:pPr>
              <a:buFont typeface="Arial" pitchFamily="34" charset="0"/>
              <a:buChar char="•"/>
            </a:pPr>
            <a:r>
              <a:rPr lang="en-US" dirty="0" smtClean="0"/>
              <a:t>The key attributes used to track part numbers and revisions are Item ID, Revision ID, and Item Name.</a:t>
            </a:r>
          </a:p>
          <a:p>
            <a:pPr>
              <a:buFont typeface="Arial" pitchFamily="34" charset="0"/>
              <a:buChar char="•"/>
            </a:pPr>
            <a:r>
              <a:rPr lang="en-US" dirty="0" smtClean="0"/>
              <a:t>When you add documents to </a:t>
            </a:r>
            <a:r>
              <a:rPr lang="en-US" dirty="0" err="1" smtClean="0"/>
              <a:t>Teamcenter</a:t>
            </a:r>
            <a:r>
              <a:rPr lang="en-US" dirty="0" smtClean="0"/>
              <a:t>, if the Document Number property is left blank, the Item ID is automatically generated and assigned for you.</a:t>
            </a:r>
          </a:p>
          <a:p>
            <a:pPr>
              <a:buFont typeface="Arial" pitchFamily="34" charset="0"/>
              <a:buChar char="•"/>
            </a:pPr>
            <a:r>
              <a:rPr lang="en-US" dirty="0" smtClean="0"/>
              <a:t>Additional information regarding the automated tools for data preparation is available in the </a:t>
            </a:r>
            <a:r>
              <a:rPr lang="en-US" i="1" dirty="0" smtClean="0"/>
              <a:t>Solid Edge Embedded Client Administrator's Guide</a:t>
            </a:r>
            <a:r>
              <a:rPr lang="en-US" dirty="0" smtClean="0"/>
              <a:t> and in Solid Edge Help. </a:t>
            </a:r>
          </a:p>
          <a:p>
            <a:endParaRPr lang="en-US" dirty="0" smtClean="0"/>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Summary</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After completing this lesson, you will be able to:</a:t>
            </a:r>
          </a:p>
          <a:p>
            <a:endParaRPr lang="en-US" dirty="0" smtClean="0"/>
          </a:p>
          <a:p>
            <a:pPr>
              <a:buFont typeface="Arial" pitchFamily="34" charset="0"/>
              <a:buChar char="•"/>
            </a:pPr>
            <a:r>
              <a:rPr lang="en-US" dirty="0" smtClean="0"/>
              <a:t>Create an assembly in the managed environment.</a:t>
            </a:r>
          </a:p>
          <a:p>
            <a:pPr>
              <a:buFont typeface="Arial" pitchFamily="34" charset="0"/>
              <a:buChar char="•"/>
            </a:pPr>
            <a:r>
              <a:rPr lang="en-US" dirty="0" smtClean="0"/>
              <a:t>Navigate the document structure using </a:t>
            </a:r>
            <a:r>
              <a:rPr lang="en-US" dirty="0" err="1" smtClean="0"/>
              <a:t>PathFinder</a:t>
            </a:r>
            <a:r>
              <a:rPr lang="en-US" dirty="0" smtClean="0"/>
              <a:t>.</a:t>
            </a:r>
          </a:p>
          <a:p>
            <a:pPr>
              <a:buFont typeface="Arial" pitchFamily="34" charset="0"/>
              <a:buChar char="•"/>
            </a:pPr>
            <a:r>
              <a:rPr lang="en-US" dirty="0" smtClean="0"/>
              <a:t>Create in-place additions to the document.</a:t>
            </a:r>
          </a:p>
          <a:p>
            <a:pPr>
              <a:buFont typeface="Arial" pitchFamily="34" charset="0"/>
              <a:buChar char="•"/>
            </a:pPr>
            <a:r>
              <a:rPr lang="en-US" dirty="0" smtClean="0"/>
              <a:t>Create a drawing from the assembly.</a:t>
            </a:r>
          </a:p>
          <a:p>
            <a:pPr>
              <a:buFont typeface="Arial" pitchFamily="34" charset="0"/>
              <a:buChar char="•"/>
            </a:pPr>
            <a:r>
              <a:rPr lang="en-US" dirty="0" smtClean="0"/>
              <a:t>Save and upload the documents into </a:t>
            </a:r>
            <a:r>
              <a:rPr lang="en-US" dirty="0" err="1" smtClean="0"/>
              <a:t>Teamcenter</a:t>
            </a:r>
            <a:r>
              <a:rPr lang="en-US" dirty="0" smtClean="0"/>
              <a:t>.</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Working with Assemblies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C:\p4\XPS\products\solidedge\se103\english\courseware\spse01424\graphics\edgebar1.gif"/>
          <p:cNvPicPr>
            <a:picLocks noGrp="1" noChangeAspect="1" noChangeArrowheads="1"/>
          </p:cNvPicPr>
          <p:nvPr>
            <p:ph idx="1"/>
          </p:nvPr>
        </p:nvPicPr>
        <p:blipFill>
          <a:blip r:embed="rId2" cstate="print"/>
          <a:srcRect/>
          <a:stretch>
            <a:fillRect/>
          </a:stretch>
        </p:blipFill>
        <p:spPr bwMode="auto">
          <a:xfrm>
            <a:off x="5638800" y="2895600"/>
            <a:ext cx="3063240" cy="3101340"/>
          </a:xfrm>
          <a:prstGeom prst="rect">
            <a:avLst/>
          </a:prstGeom>
          <a:noFill/>
        </p:spPr>
      </p:pic>
      <p:sp>
        <p:nvSpPr>
          <p:cNvPr id="6" name="Title 5"/>
          <p:cNvSpPr>
            <a:spLocks noGrp="1"/>
          </p:cNvSpPr>
          <p:nvPr>
            <p:ph type="title"/>
          </p:nvPr>
        </p:nvSpPr>
        <p:spPr/>
        <p:txBody>
          <a:bodyPr/>
          <a:lstStyle/>
          <a:p>
            <a:r>
              <a:rPr lang="en-US" sz="3200" i="1" dirty="0" smtClean="0"/>
              <a:t>Working with Assemblies</a:t>
            </a:r>
            <a:endParaRPr lang="en-US" sz="3200" dirty="0"/>
          </a:p>
        </p:txBody>
      </p:sp>
      <p:sp>
        <p:nvSpPr>
          <p:cNvPr id="7" name="Content Placeholder 2"/>
          <p:cNvSpPr txBox="1">
            <a:spLocks/>
          </p:cNvSpPr>
          <p:nvPr/>
        </p:nvSpPr>
        <p:spPr bwMode="auto">
          <a:xfrm>
            <a:off x="533400" y="1600200"/>
            <a:ext cx="4876800" cy="4572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Understanding </a:t>
            </a:r>
            <a:r>
              <a:rPr kumimoji="0" lang="en-US" sz="2000" b="1" i="0" u="none" strike="noStrike" kern="0" cap="none" spc="0" normalizeH="0" baseline="0" noProof="0" dirty="0" err="1" smtClean="0">
                <a:ln>
                  <a:noFill/>
                </a:ln>
                <a:solidFill>
                  <a:schemeClr val="tx1"/>
                </a:solidFill>
                <a:effectLst/>
                <a:uLnTx/>
                <a:uFillTx/>
                <a:latin typeface="+mn-lt"/>
                <a:ea typeface="+mn-ea"/>
                <a:cs typeface="+mn-cs"/>
              </a:rPr>
              <a:t>PathFinder</a:t>
            </a: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lvl="0" indent="-342900" eaLnBrk="0" hangingPunct="0"/>
            <a:r>
              <a:rPr lang="en-US" sz="2000" dirty="0" smtClean="0"/>
              <a:t>In the Assembly environment, </a:t>
            </a:r>
            <a:r>
              <a:rPr lang="en-US" sz="2000" dirty="0" err="1" smtClean="0"/>
              <a:t>PathFinder</a:t>
            </a:r>
            <a:r>
              <a:rPr lang="en-US" sz="2000" dirty="0" smtClean="0"/>
              <a:t> is divided into two panes:</a:t>
            </a:r>
          </a:p>
          <a:p>
            <a:pPr marL="342900" lvl="0" indent="-342900" eaLnBrk="0" hangingPunct="0"/>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lvl="0" indent="-342900" eaLnBrk="0" hangingPunct="0">
              <a:buFont typeface="Arial" pitchFamily="34" charset="0"/>
              <a:buChar char="•"/>
            </a:pPr>
            <a:r>
              <a:rPr lang="en-US" sz="2000" dirty="0" smtClean="0"/>
              <a:t>The top pane lists the components of the active assembly in a folder tree structure. </a:t>
            </a:r>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r>
              <a:rPr lang="en-US" sz="2000" dirty="0" smtClean="0"/>
              <a:t>The bottom pane shows the assembly relationships applied to the part or subassembly selected in the top pane.</a:t>
            </a: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lvl="0"/>
            <a:r>
              <a:rPr lang="en-US" b="1" dirty="0" smtClean="0"/>
              <a:t>Using the </a:t>
            </a:r>
            <a:r>
              <a:rPr lang="en-US" b="1" dirty="0" err="1" smtClean="0"/>
              <a:t>PathFinder</a:t>
            </a:r>
            <a:r>
              <a:rPr lang="en-US" b="1" dirty="0" smtClean="0"/>
              <a:t> top pane</a:t>
            </a:r>
          </a:p>
          <a:p>
            <a:endParaRPr lang="en-US" dirty="0" smtClean="0"/>
          </a:p>
          <a:p>
            <a:r>
              <a:rPr lang="en-US" dirty="0" smtClean="0"/>
              <a:t>You can do the following using the top pane of </a:t>
            </a:r>
            <a:r>
              <a:rPr lang="en-US" dirty="0" err="1" smtClean="0"/>
              <a:t>PathFinder</a:t>
            </a:r>
            <a:r>
              <a:rPr lang="en-US" dirty="0" smtClean="0"/>
              <a:t>:</a:t>
            </a:r>
            <a:br>
              <a:rPr lang="en-US" dirty="0" smtClean="0"/>
            </a:br>
            <a:endParaRPr lang="en-US" dirty="0" smtClean="0"/>
          </a:p>
          <a:p>
            <a:pPr>
              <a:buFont typeface="Arial" pitchFamily="34" charset="0"/>
              <a:buChar char="•"/>
            </a:pPr>
            <a:r>
              <a:rPr lang="en-US" dirty="0" smtClean="0"/>
              <a:t>View components in collapsed or expanded form. For example, when you expand a subassembly, you can view all of its parts.</a:t>
            </a:r>
          </a:p>
          <a:p>
            <a:pPr>
              <a:buFont typeface="Arial" pitchFamily="34" charset="0"/>
              <a:buChar char="•"/>
            </a:pPr>
            <a:r>
              <a:rPr lang="en-US" dirty="0" smtClean="0"/>
              <a:t>Highlight, select, and clear components for subsequent tasks.</a:t>
            </a:r>
          </a:p>
          <a:p>
            <a:pPr>
              <a:buFont typeface="Arial" pitchFamily="34" charset="0"/>
              <a:buChar char="•"/>
            </a:pPr>
            <a:r>
              <a:rPr lang="en-US" dirty="0" smtClean="0"/>
              <a:t>Determine the current status of the components within the assembly.</a:t>
            </a:r>
          </a:p>
          <a:p>
            <a:pPr>
              <a:buFont typeface="Arial" pitchFamily="34" charset="0"/>
              <a:buChar char="•"/>
            </a:pPr>
            <a:r>
              <a:rPr lang="en-US" dirty="0" smtClean="0"/>
              <a:t>Determine who the document is checked out to.</a:t>
            </a:r>
          </a:p>
          <a:p>
            <a:pPr>
              <a:buFont typeface="Arial" pitchFamily="34" charset="0"/>
              <a:buChar char="•"/>
            </a:pPr>
            <a:r>
              <a:rPr lang="en-US" dirty="0" smtClean="0"/>
              <a:t>Determine how the assembly was constructed.</a:t>
            </a:r>
          </a:p>
          <a:p>
            <a:pPr>
              <a:buFont typeface="Arial" pitchFamily="34" charset="0"/>
              <a:buChar char="•"/>
            </a:pPr>
            <a:r>
              <a:rPr lang="en-US" dirty="0" smtClean="0"/>
              <a:t>Reorder parts within an assembly.</a:t>
            </a:r>
          </a:p>
          <a:p>
            <a:pPr>
              <a:buFont typeface="Arial" pitchFamily="34" charset="0"/>
              <a:buChar char="•"/>
            </a:pPr>
            <a:r>
              <a:rPr lang="en-US" dirty="0" smtClean="0"/>
              <a:t>Rename reference planes, sketches, and coordinate systems.</a:t>
            </a:r>
          </a:p>
          <a:p>
            <a:pPr>
              <a:buFont typeface="Arial" pitchFamily="34" charset="0"/>
              <a:buChar char="•"/>
            </a:pPr>
            <a:r>
              <a:rPr lang="en-US" dirty="0" smtClean="0"/>
              <a:t>Hide parts and subassemblies to make it easier to position a new part you are placing in an assembly.</a:t>
            </a:r>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Working with Assemblies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153400" cy="4572000"/>
          </a:xfrm>
        </p:spPr>
        <p:txBody>
          <a:bodyPr/>
          <a:lstStyle/>
          <a:p>
            <a:pPr lvl="0"/>
            <a:r>
              <a:rPr lang="en-US" b="1" dirty="0" smtClean="0"/>
              <a:t>Using the </a:t>
            </a:r>
            <a:r>
              <a:rPr lang="en-US" b="1" dirty="0" err="1" smtClean="0"/>
              <a:t>PathFinder</a:t>
            </a:r>
            <a:r>
              <a:rPr lang="en-US" b="1" dirty="0" smtClean="0"/>
              <a:t> bottom pane</a:t>
            </a:r>
          </a:p>
          <a:p>
            <a:endParaRPr lang="en-US" dirty="0" smtClean="0"/>
          </a:p>
          <a:p>
            <a:r>
              <a:rPr lang="en-US" dirty="0" smtClean="0"/>
              <a:t>When you select a relationship in the bottom pane you can do the following:</a:t>
            </a:r>
          </a:p>
          <a:p>
            <a:endParaRPr lang="en-US" dirty="0" smtClean="0"/>
          </a:p>
          <a:p>
            <a:pPr>
              <a:buFont typeface="Arial" pitchFamily="34" charset="0"/>
              <a:buChar char="•"/>
            </a:pPr>
            <a:r>
              <a:rPr lang="en-US" dirty="0" smtClean="0"/>
              <a:t>View which elements were used to apply the relationship.</a:t>
            </a:r>
          </a:p>
          <a:p>
            <a:pPr>
              <a:buFont typeface="Arial" pitchFamily="34" charset="0"/>
              <a:buChar char="•"/>
            </a:pPr>
            <a:r>
              <a:rPr lang="en-US" dirty="0" smtClean="0"/>
              <a:t>Edit the fixed offset value of the relationship.</a:t>
            </a:r>
          </a:p>
          <a:p>
            <a:pPr>
              <a:buFont typeface="Arial" pitchFamily="34" charset="0"/>
              <a:buChar char="•"/>
            </a:pPr>
            <a:r>
              <a:rPr lang="en-US" dirty="0" smtClean="0"/>
              <a:t>Change the offset type of the relationship.</a:t>
            </a:r>
          </a:p>
          <a:p>
            <a:pPr>
              <a:buFont typeface="Arial" pitchFamily="34" charset="0"/>
              <a:buChar char="•"/>
            </a:pPr>
            <a:r>
              <a:rPr lang="en-US" dirty="0" smtClean="0"/>
              <a:t>Delete the relationship.</a:t>
            </a:r>
          </a:p>
          <a:p>
            <a:pPr>
              <a:buFont typeface="Arial" pitchFamily="34" charset="0"/>
              <a:buChar char="•"/>
            </a:pPr>
            <a:r>
              <a:rPr lang="en-US" dirty="0" smtClean="0"/>
              <a:t>Suppress the relationship</a:t>
            </a:r>
          </a:p>
          <a:p>
            <a:pPr>
              <a:buFont typeface="Arial" pitchFamily="34" charset="0"/>
              <a:buChar char="•"/>
            </a:pPr>
            <a:endParaRPr lang="en-US" dirty="0" smtClean="0"/>
          </a:p>
          <a:p>
            <a:pPr>
              <a:buFont typeface="Arial" pitchFamily="34" charset="0"/>
              <a:buChar char="•"/>
            </a:pP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Working with Assemblies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This course was developed to demonstrate how to utilize the transparent integration between Solid Edge and </a:t>
            </a:r>
            <a:r>
              <a:rPr lang="en-US" dirty="0" err="1" smtClean="0"/>
              <a:t>Teamcenter</a:t>
            </a:r>
            <a:r>
              <a:rPr lang="en-US" dirty="0" smtClean="0"/>
              <a:t>.</a:t>
            </a:r>
          </a:p>
          <a:p>
            <a:endParaRPr lang="en-US" dirty="0" smtClean="0"/>
          </a:p>
          <a:p>
            <a:r>
              <a:rPr lang="en-US" dirty="0" smtClean="0"/>
              <a:t>After successfully completing this course, you will be able to:</a:t>
            </a:r>
          </a:p>
          <a:p>
            <a:endParaRPr lang="en-US" dirty="0" smtClean="0"/>
          </a:p>
          <a:p>
            <a:pPr>
              <a:buFont typeface="Arial" pitchFamily="34" charset="0"/>
              <a:buChar char="•"/>
            </a:pPr>
            <a:r>
              <a:rPr lang="en-US" dirty="0" smtClean="0"/>
              <a:t>Understand the relationship between Solid Edge ST5, the Solid Edge Embedded Client, and </a:t>
            </a:r>
            <a:r>
              <a:rPr lang="en-US" dirty="0" err="1" smtClean="0"/>
              <a:t>Teamcenter</a:t>
            </a:r>
            <a:r>
              <a:rPr lang="en-US" dirty="0" smtClean="0"/>
              <a:t>.</a:t>
            </a:r>
          </a:p>
          <a:p>
            <a:pPr>
              <a:buFont typeface="Arial" pitchFamily="34" charset="0"/>
              <a:buChar char="•"/>
            </a:pPr>
            <a:r>
              <a:rPr lang="en-US" dirty="0" smtClean="0"/>
              <a:t>Understand and utilize Solid Edge Embedded Client workflows and common property dialog boxes.</a:t>
            </a:r>
          </a:p>
          <a:p>
            <a:pPr>
              <a:buFont typeface="Arial" pitchFamily="34" charset="0"/>
              <a:buChar char="•"/>
            </a:pPr>
            <a:r>
              <a:rPr lang="en-US" dirty="0" smtClean="0"/>
              <a:t>Move unmanaged documents into a </a:t>
            </a:r>
            <a:r>
              <a:rPr lang="en-US" dirty="0" err="1" smtClean="0"/>
              <a:t>Teamcenter</a:t>
            </a:r>
            <a:r>
              <a:rPr lang="en-US" dirty="0" smtClean="0"/>
              <a:t> managed environment.</a:t>
            </a:r>
          </a:p>
          <a:p>
            <a:pPr>
              <a:buFont typeface="Arial" pitchFamily="34" charset="0"/>
              <a:buChar char="•"/>
            </a:pPr>
            <a:r>
              <a:rPr lang="en-US" dirty="0" smtClean="0"/>
              <a:t>Create and modify Solid Edge documents managed in the </a:t>
            </a:r>
            <a:r>
              <a:rPr lang="en-US" dirty="0" err="1" smtClean="0"/>
              <a:t>Teamcenter</a:t>
            </a:r>
            <a:r>
              <a:rPr lang="en-US" dirty="0" smtClean="0"/>
              <a:t> environment.</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Course Objectives</a:t>
            </a:r>
            <a:endParaRPr lang="en-US" sz="2800" i="1" dirty="0" smtClean="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153400" cy="2667000"/>
          </a:xfrm>
        </p:spPr>
        <p:txBody>
          <a:bodyPr/>
          <a:lstStyle/>
          <a:p>
            <a:pPr lvl="0"/>
            <a:r>
              <a:rPr lang="en-US" b="1" dirty="0" err="1" smtClean="0"/>
              <a:t>PathFinder</a:t>
            </a:r>
            <a:r>
              <a:rPr lang="en-US" b="1" dirty="0" smtClean="0"/>
              <a:t> in the managed environment</a:t>
            </a:r>
          </a:p>
          <a:p>
            <a:endParaRPr lang="en-US" dirty="0" smtClean="0"/>
          </a:p>
          <a:p>
            <a:pPr>
              <a:buFont typeface="Arial" pitchFamily="34" charset="0"/>
              <a:buChar char="•"/>
            </a:pPr>
            <a:r>
              <a:rPr lang="en-US" dirty="0" smtClean="0"/>
              <a:t>In the managed environment, an unsaved document is shown in </a:t>
            </a:r>
            <a:r>
              <a:rPr lang="en-US" dirty="0" err="1" smtClean="0"/>
              <a:t>PathFinder</a:t>
            </a:r>
            <a:r>
              <a:rPr lang="en-US" dirty="0" smtClean="0"/>
              <a:t> using the document name formula defined on the Manage page of the Solid Edge Options dialog box: Item ID/Item Revision-Item Name. </a:t>
            </a:r>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endParaRPr lang="en-US" dirty="0" smtClean="0"/>
          </a:p>
          <a:p>
            <a:pPr>
              <a:buFont typeface="Arial" pitchFamily="34" charset="0"/>
              <a:buChar char="•"/>
            </a:pPr>
            <a:r>
              <a:rPr lang="en-US" dirty="0" smtClean="0"/>
              <a:t>When the document has been saved, the default formula is replaced by the saved assembly item information.</a:t>
            </a:r>
          </a:p>
          <a:p>
            <a:pPr>
              <a:buFont typeface="Arial" pitchFamily="34" charset="0"/>
              <a:buChar char="•"/>
            </a:pPr>
            <a:endParaRPr lang="en-US" dirty="0" smtClean="0"/>
          </a:p>
          <a:p>
            <a:pPr>
              <a:buFont typeface="Arial" pitchFamily="34" charset="0"/>
              <a:buChar char="•"/>
            </a:pP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Working with Assemblies</a:t>
            </a:r>
          </a:p>
        </p:txBody>
      </p:sp>
      <p:pic>
        <p:nvPicPr>
          <p:cNvPr id="3075" name="Picture 3" descr="C:\p4\XPS\products\solidedge\se103\english\courseware\spse01424\graphics\assy_pathfinder.gif"/>
          <p:cNvPicPr>
            <a:picLocks noChangeAspect="1" noChangeArrowheads="1"/>
          </p:cNvPicPr>
          <p:nvPr/>
        </p:nvPicPr>
        <p:blipFill>
          <a:blip r:embed="rId3" cstate="print"/>
          <a:srcRect/>
          <a:stretch>
            <a:fillRect/>
          </a:stretch>
        </p:blipFill>
        <p:spPr bwMode="auto">
          <a:xfrm>
            <a:off x="3429000" y="3276600"/>
            <a:ext cx="2143125" cy="1428750"/>
          </a:xfrm>
          <a:prstGeom prst="rect">
            <a:avLst/>
          </a:prstGeom>
          <a:noFill/>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153400" cy="2286000"/>
          </a:xfrm>
        </p:spPr>
        <p:txBody>
          <a:bodyPr/>
          <a:lstStyle/>
          <a:p>
            <a:pPr lvl="0"/>
            <a:r>
              <a:rPr lang="en-US" b="1" dirty="0" smtClean="0"/>
              <a:t>Displaying document status in </a:t>
            </a:r>
            <a:r>
              <a:rPr lang="en-US" b="1" dirty="0" err="1" smtClean="0"/>
              <a:t>PathFinder</a:t>
            </a:r>
            <a:r>
              <a:rPr lang="en-US" b="1" dirty="0" smtClean="0"/>
              <a:t/>
            </a:r>
            <a:br>
              <a:rPr lang="en-US" b="1" dirty="0" smtClean="0"/>
            </a:br>
            <a:endParaRPr lang="en-US" dirty="0" smtClean="0"/>
          </a:p>
          <a:p>
            <a:pPr>
              <a:buFont typeface="Arial" pitchFamily="34" charset="0"/>
              <a:buChar char="•"/>
            </a:pPr>
            <a:r>
              <a:rPr lang="en-US" dirty="0" smtClean="0"/>
              <a:t>After a document has been saved in the managed environment, the document status is displayed as text after the document formula. The document status provides information about whether it is available for checkout, and whether there is a new version or new revision available.</a:t>
            </a:r>
          </a:p>
          <a:p>
            <a:endParaRPr lang="en-US" dirty="0" smtClean="0"/>
          </a:p>
          <a:p>
            <a:pPr>
              <a:buFont typeface="Arial" pitchFamily="34" charset="0"/>
              <a:buChar char="•"/>
            </a:pPr>
            <a:r>
              <a:rPr lang="en-US" dirty="0" smtClean="0"/>
              <a:t>In addition to the Teamcenter </a:t>
            </a:r>
            <a:r>
              <a:rPr lang="en-US" dirty="0" err="1" smtClean="0"/>
              <a:t>UserID</a:t>
            </a:r>
            <a:r>
              <a:rPr lang="en-US" dirty="0" smtClean="0"/>
              <a:t>, Solid Edge Embedded Client displays the name of the person who has the managed document checked out. </a:t>
            </a:r>
          </a:p>
          <a:p>
            <a:pPr>
              <a:buFont typeface="Arial" pitchFamily="34" charset="0"/>
              <a:buChar char="•"/>
            </a:pPr>
            <a:r>
              <a:rPr lang="en-US" dirty="0" smtClean="0"/>
              <a:t>You can use the </a:t>
            </a:r>
            <a:r>
              <a:rPr lang="en-US" dirty="0" err="1" smtClean="0"/>
              <a:t>Status→Display</a:t>
            </a:r>
            <a:r>
              <a:rPr lang="en-US" dirty="0" smtClean="0"/>
              <a:t> Status command on the </a:t>
            </a:r>
            <a:r>
              <a:rPr lang="en-US" dirty="0" err="1" smtClean="0"/>
              <a:t>PathFinder</a:t>
            </a:r>
            <a:r>
              <a:rPr lang="en-US" dirty="0" smtClean="0"/>
              <a:t> shortcut menu to turn off and on the document status.</a:t>
            </a:r>
          </a:p>
          <a:p>
            <a:pPr>
              <a:buFont typeface="Arial" pitchFamily="34" charset="0"/>
              <a:buChar char="•"/>
            </a:pPr>
            <a:endParaRPr lang="en-US" dirty="0" smtClean="0"/>
          </a:p>
          <a:p>
            <a:pPr>
              <a:buFont typeface="Arial" pitchFamily="34" charset="0"/>
              <a:buChar char="•"/>
            </a:pP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Working with Assemblies</a:t>
            </a:r>
          </a:p>
        </p:txBody>
      </p:sp>
      <p:pic>
        <p:nvPicPr>
          <p:cNvPr id="8" name="Picture 3" descr="C:\p4\XPS\products\solidedge\se103\english\courseware\spse01424\graphics\assy_pathfinder_formula.gif"/>
          <p:cNvPicPr>
            <a:picLocks noChangeAspect="1" noChangeArrowheads="1"/>
          </p:cNvPicPr>
          <p:nvPr/>
        </p:nvPicPr>
        <p:blipFill>
          <a:blip r:embed="rId3" cstate="print"/>
          <a:srcRect/>
          <a:stretch>
            <a:fillRect/>
          </a:stretch>
        </p:blipFill>
        <p:spPr bwMode="auto">
          <a:xfrm>
            <a:off x="2133600" y="3505200"/>
            <a:ext cx="2781300" cy="2971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533400" y="1600200"/>
            <a:ext cx="8153400" cy="4572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Placing parts in assemblies</a:t>
            </a: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lvl="0" eaLnBrk="0" hangingPunct="0"/>
            <a:r>
              <a:rPr lang="en-US" sz="2000" dirty="0" smtClean="0"/>
              <a:t>You can place any of the following types of solid parts in Solid Edge assemblies using the Teamcenter Parts Library tab:</a:t>
            </a:r>
          </a:p>
          <a:p>
            <a:pPr marL="342900" lvl="0" indent="-342900" eaLnBrk="0" hangingPunct="0"/>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342900" lvl="0" indent="-342900" eaLnBrk="0" hangingPunct="0">
              <a:buFont typeface="Arial" pitchFamily="34" charset="0"/>
              <a:buChar char="•"/>
            </a:pPr>
            <a:r>
              <a:rPr lang="en-US" sz="2000" dirty="0" smtClean="0"/>
              <a:t>A part constructed in the Solid Edge Part environment. </a:t>
            </a:r>
          </a:p>
          <a:p>
            <a:pPr marL="342900" lvl="0" indent="-342900" eaLnBrk="0" hangingPunct="0">
              <a:buFont typeface="Arial" pitchFamily="34" charset="0"/>
              <a:buChar char="•"/>
            </a:pPr>
            <a:r>
              <a:rPr lang="en-US" sz="2000" dirty="0" smtClean="0"/>
              <a:t>A part constructed in the Solid Edge Sheet Metal environment.</a:t>
            </a:r>
          </a:p>
          <a:p>
            <a:pPr marL="342900" lvl="0" indent="-342900" eaLnBrk="0" hangingPunct="0">
              <a:buFont typeface="Arial" pitchFamily="34" charset="0"/>
              <a:buChar char="•"/>
            </a:pPr>
            <a:r>
              <a:rPr lang="en-US" sz="2000" dirty="0" smtClean="0"/>
              <a:t>Another assembly constructed in the Solid Edge Assembly environment.</a:t>
            </a:r>
          </a:p>
          <a:p>
            <a:pPr marL="342900" lvl="0" indent="-342900" eaLnBrk="0" hangingPunct="0">
              <a:buFont typeface="Arial" pitchFamily="34" charset="0"/>
              <a:buChar char="•"/>
            </a:pPr>
            <a:r>
              <a:rPr lang="en-US" sz="2000" dirty="0" smtClean="0"/>
              <a:t>Any document that is open in Solid Edge other than a Draft document.</a:t>
            </a:r>
          </a:p>
          <a:p>
            <a:pPr marL="342900" lvl="0" indent="-342900" eaLnBrk="0" hangingPunct="0">
              <a:buFont typeface="Arial" pitchFamily="34" charset="0"/>
              <a:buChar char="•"/>
            </a:pPr>
            <a:endParaRPr lang="en-US" sz="2000" dirty="0" smtClean="0"/>
          </a:p>
          <a:p>
            <a:pPr eaLnBrk="0" hangingPunct="0"/>
            <a:r>
              <a:rPr lang="en-US" sz="2000" dirty="0" smtClean="0"/>
              <a:t>To place parts that were constructed in other CAD formats, you must first convert them to Solid Edge part files.</a:t>
            </a: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pic>
        <p:nvPicPr>
          <p:cNvPr id="5122" name="Picture 2" descr="C:\p4\XPS\products\solidedge\se103\english\courseware\spse01424\graphics\partslib.gif"/>
          <p:cNvPicPr>
            <a:picLocks noChangeAspect="1" noChangeArrowheads="1"/>
          </p:cNvPicPr>
          <p:nvPr/>
        </p:nvPicPr>
        <p:blipFill>
          <a:blip r:embed="rId2" cstate="print"/>
          <a:srcRect/>
          <a:stretch>
            <a:fillRect/>
          </a:stretch>
        </p:blipFill>
        <p:spPr bwMode="auto">
          <a:xfrm>
            <a:off x="6400800" y="2590800"/>
            <a:ext cx="342900" cy="333375"/>
          </a:xfrm>
          <a:prstGeom prst="rect">
            <a:avLst/>
          </a:prstGeom>
          <a:noFill/>
        </p:spPr>
      </p:pic>
      <p:sp>
        <p:nvSpPr>
          <p:cNvPr id="10" name="Title 1"/>
          <p:cNvSpPr txBox="1">
            <a:spLocks/>
          </p:cNvSpPr>
          <p:nvPr/>
        </p:nvSpPr>
        <p:spPr>
          <a:xfrm>
            <a:off x="457200" y="304800"/>
            <a:ext cx="6216650" cy="808038"/>
          </a:xfrm>
          <a:prstGeom prst="rect">
            <a:avLst/>
          </a:prstGeom>
        </p:spPr>
        <p:txBody>
          <a:bodyPr anchor="b"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1" u="none" strike="noStrike" kern="0" cap="none" spc="0" normalizeH="0" baseline="0" noProof="0" dirty="0" smtClean="0">
                <a:ln>
                  <a:noFill/>
                </a:ln>
                <a:solidFill>
                  <a:schemeClr val="tx1"/>
                </a:solidFill>
                <a:effectLst/>
                <a:uLnTx/>
                <a:uFillTx/>
                <a:latin typeface="+mj-lt"/>
                <a:ea typeface="+mj-ea"/>
                <a:cs typeface="+mj-cs"/>
              </a:rPr>
              <a:t>Working with Assemblies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533400" y="1600200"/>
            <a:ext cx="8153400" cy="4572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Placing the first part in an assembly</a:t>
            </a:r>
          </a:p>
          <a:p>
            <a:pPr marL="342900" lvl="0" indent="-342900" eaLnBrk="0" hangingPunct="0"/>
            <a:endParaRPr lang="en-US" sz="2000" dirty="0" smtClean="0"/>
          </a:p>
          <a:p>
            <a:pPr marL="342900" lvl="0" indent="-342900" eaLnBrk="0" hangingPunct="0">
              <a:buFont typeface="Arial" pitchFamily="34" charset="0"/>
              <a:buChar char="•"/>
            </a:pPr>
            <a:r>
              <a:rPr lang="en-US" sz="2000" dirty="0" smtClean="0"/>
              <a:t>To start the part placement process, on the Teamcenter Parts Library page, select the part you want, then drag it into the assembly window. </a:t>
            </a:r>
          </a:p>
          <a:p>
            <a:pPr marL="342900" lvl="0" indent="-342900" eaLnBrk="0" hangingPunct="0">
              <a:buFont typeface="Arial" pitchFamily="34" charset="0"/>
              <a:buChar char="•"/>
            </a:pPr>
            <a:r>
              <a:rPr lang="en-US" sz="2000" dirty="0" smtClean="0"/>
              <a:t>The first part you place into an assembly serves as the foundation upon which the rest of the assembly will be built. Because the first part is placed grounded, you should pick a part with a known location, such as a frame or base.</a:t>
            </a:r>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r>
              <a:rPr lang="en-US" sz="2000" dirty="0" smtClean="0"/>
              <a:t>The first part you place should remain grounded and not be deleted.</a:t>
            </a: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
        <p:nvSpPr>
          <p:cNvPr id="10" name="Title 1"/>
          <p:cNvSpPr txBox="1">
            <a:spLocks/>
          </p:cNvSpPr>
          <p:nvPr/>
        </p:nvSpPr>
        <p:spPr>
          <a:xfrm>
            <a:off x="457200" y="304800"/>
            <a:ext cx="6216650" cy="808038"/>
          </a:xfrm>
          <a:prstGeom prst="rect">
            <a:avLst/>
          </a:prstGeom>
        </p:spPr>
        <p:txBody>
          <a:bodyPr anchor="b"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1" u="none" strike="noStrike" kern="0" cap="none" spc="0" normalizeH="0" baseline="0" noProof="0" dirty="0" smtClean="0">
                <a:ln>
                  <a:noFill/>
                </a:ln>
                <a:solidFill>
                  <a:schemeClr val="tx1"/>
                </a:solidFill>
                <a:effectLst/>
                <a:uLnTx/>
                <a:uFillTx/>
                <a:latin typeface="+mj-lt"/>
                <a:ea typeface="+mj-ea"/>
                <a:cs typeface="+mj-cs"/>
              </a:rPr>
              <a:t>Working with Assemblies</a:t>
            </a:r>
          </a:p>
        </p:txBody>
      </p:sp>
      <p:pic>
        <p:nvPicPr>
          <p:cNvPr id="6146" name="Picture 2" descr="C:\p4\XPS\products\solidedge\se103\english\graphic_library\plprt1g.gif"/>
          <p:cNvPicPr>
            <a:picLocks noChangeAspect="1" noChangeArrowheads="1"/>
          </p:cNvPicPr>
          <p:nvPr/>
        </p:nvPicPr>
        <p:blipFill>
          <a:blip r:embed="rId2" cstate="print"/>
          <a:srcRect/>
          <a:stretch>
            <a:fillRect/>
          </a:stretch>
        </p:blipFill>
        <p:spPr bwMode="auto">
          <a:xfrm>
            <a:off x="4876800" y="4114800"/>
            <a:ext cx="2105025" cy="1390650"/>
          </a:xfrm>
          <a:prstGeom prst="rect">
            <a:avLst/>
          </a:prstGeom>
          <a:noFill/>
        </p:spPr>
      </p:pic>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533400" y="1600200"/>
            <a:ext cx="8153400" cy="4572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indent="-342900" eaLnBrk="0" hangingPunct="0"/>
            <a:r>
              <a:rPr lang="en-US" sz="2000" b="1" kern="0" dirty="0" smtClean="0">
                <a:latin typeface="+mn-lt"/>
              </a:rPr>
              <a:t>Placing additional parts </a:t>
            </a:r>
            <a:r>
              <a:rPr kumimoji="0" lang="en-US" sz="2000" b="1" i="0" u="none" strike="noStrike" kern="0" cap="none" spc="0" normalizeH="0" baseline="0" noProof="0" dirty="0" smtClean="0">
                <a:ln>
                  <a:noFill/>
                </a:ln>
                <a:solidFill>
                  <a:schemeClr val="tx1"/>
                </a:solidFill>
                <a:effectLst/>
                <a:uLnTx/>
                <a:uFillTx/>
                <a:latin typeface="+mn-lt"/>
                <a:ea typeface="+mn-ea"/>
                <a:cs typeface="+mn-cs"/>
              </a:rPr>
              <a:t>in an assembly</a:t>
            </a:r>
          </a:p>
          <a:p>
            <a:pPr marL="342900" lvl="0" indent="-342900" eaLnBrk="0" hangingPunct="0"/>
            <a:endParaRPr lang="en-US" sz="2000" dirty="0" smtClean="0"/>
          </a:p>
          <a:p>
            <a:pPr marL="342900" lvl="0" indent="-342900" eaLnBrk="0" hangingPunct="0">
              <a:buFont typeface="Arial" pitchFamily="34" charset="0"/>
              <a:buChar char="•"/>
            </a:pPr>
            <a:r>
              <a:rPr lang="en-US" sz="2000" dirty="0" smtClean="0"/>
              <a:t>You can use the Do Not Create a New Window During Place Part Assembly page on the Options dialog box to specify whether subsequent parts are temporarily placed in the assembly window (A), or displayed in a separate Place Part window (B). </a:t>
            </a:r>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p:txBody>
      </p:sp>
      <p:sp>
        <p:nvSpPr>
          <p:cNvPr id="10" name="Title 1"/>
          <p:cNvSpPr txBox="1">
            <a:spLocks/>
          </p:cNvSpPr>
          <p:nvPr/>
        </p:nvSpPr>
        <p:spPr>
          <a:xfrm>
            <a:off x="457200" y="304800"/>
            <a:ext cx="6216650" cy="808038"/>
          </a:xfrm>
          <a:prstGeom prst="rect">
            <a:avLst/>
          </a:prstGeom>
        </p:spPr>
        <p:txBody>
          <a:bodyPr anchor="b"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1" u="none" strike="noStrike" kern="0" cap="none" spc="0" normalizeH="0" baseline="0" noProof="0" dirty="0" smtClean="0">
                <a:ln>
                  <a:noFill/>
                </a:ln>
                <a:solidFill>
                  <a:schemeClr val="tx1"/>
                </a:solidFill>
                <a:effectLst/>
                <a:uLnTx/>
                <a:uFillTx/>
                <a:latin typeface="+mj-lt"/>
                <a:ea typeface="+mj-ea"/>
                <a:cs typeface="+mj-cs"/>
              </a:rPr>
              <a:t>Working with Assemblies</a:t>
            </a:r>
          </a:p>
        </p:txBody>
      </p:sp>
      <p:pic>
        <p:nvPicPr>
          <p:cNvPr id="7170" name="Picture 2" descr="C:\p4\XPS\products\solidedge\se103\english\graphic_library\plprt2gb.gif"/>
          <p:cNvPicPr>
            <a:picLocks noChangeAspect="1" noChangeArrowheads="1"/>
          </p:cNvPicPr>
          <p:nvPr/>
        </p:nvPicPr>
        <p:blipFill>
          <a:blip r:embed="rId2" cstate="print"/>
          <a:srcRect/>
          <a:stretch>
            <a:fillRect/>
          </a:stretch>
        </p:blipFill>
        <p:spPr bwMode="auto">
          <a:xfrm>
            <a:off x="914400" y="3657600"/>
            <a:ext cx="2847975" cy="2114550"/>
          </a:xfrm>
          <a:prstGeom prst="rect">
            <a:avLst/>
          </a:prstGeom>
          <a:noFill/>
        </p:spPr>
      </p:pic>
      <p:pic>
        <p:nvPicPr>
          <p:cNvPr id="7171" name="Picture 3" descr="C:\p4\XPS\products\solidedge\se103\english\graphic_library\plprt2g.gif"/>
          <p:cNvPicPr>
            <a:picLocks noChangeAspect="1" noChangeArrowheads="1"/>
          </p:cNvPicPr>
          <p:nvPr/>
        </p:nvPicPr>
        <p:blipFill>
          <a:blip r:embed="rId3" cstate="print"/>
          <a:srcRect/>
          <a:stretch>
            <a:fillRect/>
          </a:stretch>
        </p:blipFill>
        <p:spPr bwMode="auto">
          <a:xfrm>
            <a:off x="4038600" y="4048125"/>
            <a:ext cx="3486150" cy="1895475"/>
          </a:xfrm>
          <a:prstGeom prst="rect">
            <a:avLst/>
          </a:prstGeom>
          <a:noFill/>
        </p:spPr>
      </p:pic>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533400" y="1600200"/>
            <a:ext cx="8153400" cy="4572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indent="-342900" eaLnBrk="0" hangingPunct="0"/>
            <a:r>
              <a:rPr lang="en-US" sz="2000" b="1" kern="0" dirty="0" smtClean="0">
                <a:latin typeface="+mn-lt"/>
              </a:rPr>
              <a:t>Positioning parts</a:t>
            </a: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a:p>
            <a:pPr marL="342900" lvl="0" indent="-342900" eaLnBrk="0" hangingPunct="0"/>
            <a:endParaRPr lang="en-US" sz="2000" dirty="0" smtClean="0"/>
          </a:p>
          <a:p>
            <a:pPr lvl="0" eaLnBrk="0" hangingPunct="0"/>
            <a:r>
              <a:rPr lang="en-US" sz="2000" dirty="0" smtClean="0"/>
              <a:t>You use assembly relationships to position the new part relative to a part already in the assembly.</a:t>
            </a:r>
          </a:p>
          <a:p>
            <a:pPr marL="342900" lvl="0" indent="-342900" eaLnBrk="0" hangingPunct="0">
              <a:buFont typeface="Arial" pitchFamily="34" charset="0"/>
              <a:buChar char="•"/>
            </a:pPr>
            <a:r>
              <a:rPr lang="en-US" sz="2000" dirty="0" smtClean="0"/>
              <a:t>The Relationship Types option on the Assemble command bar contains a wide range of assembly relationships for positioning parts relative to one another. </a:t>
            </a:r>
          </a:p>
          <a:p>
            <a:pPr marL="342900" indent="-342900" eaLnBrk="0" hangingPunct="0">
              <a:buFont typeface="Arial" pitchFamily="34" charset="0"/>
              <a:buChar char="•"/>
            </a:pPr>
            <a:r>
              <a:rPr lang="en-US" sz="2000" dirty="0" smtClean="0"/>
              <a:t>The </a:t>
            </a:r>
            <a:r>
              <a:rPr lang="en-US" sz="2000" dirty="0" err="1" smtClean="0"/>
              <a:t>FlashFit</a:t>
            </a:r>
            <a:r>
              <a:rPr lang="en-US" sz="2000" dirty="0" smtClean="0"/>
              <a:t> option reduces the steps required to position a part using the mate, planar align, or axial align relationships. This option is recommended in most situations. </a:t>
            </a:r>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a:p>
            <a:pPr marL="342900" lvl="0" indent="-342900" eaLnBrk="0" hangingPunct="0">
              <a:buFont typeface="Arial" pitchFamily="34" charset="0"/>
              <a:buChar char="•"/>
            </a:pPr>
            <a:endParaRPr lang="en-US" sz="2000" dirty="0" smtClean="0"/>
          </a:p>
        </p:txBody>
      </p:sp>
      <p:sp>
        <p:nvSpPr>
          <p:cNvPr id="10" name="Title 1"/>
          <p:cNvSpPr txBox="1">
            <a:spLocks/>
          </p:cNvSpPr>
          <p:nvPr/>
        </p:nvSpPr>
        <p:spPr>
          <a:xfrm>
            <a:off x="457200" y="304800"/>
            <a:ext cx="6216650" cy="808038"/>
          </a:xfrm>
          <a:prstGeom prst="rect">
            <a:avLst/>
          </a:prstGeom>
        </p:spPr>
        <p:txBody>
          <a:bodyPr anchor="b"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1" u="none" strike="noStrike" kern="0" cap="none" spc="0" normalizeH="0" baseline="0" noProof="0" dirty="0" smtClean="0">
                <a:ln>
                  <a:noFill/>
                </a:ln>
                <a:solidFill>
                  <a:schemeClr val="tx1"/>
                </a:solidFill>
                <a:effectLst/>
                <a:uLnTx/>
                <a:uFillTx/>
                <a:latin typeface="+mj-lt"/>
                <a:ea typeface="+mj-ea"/>
                <a:cs typeface="+mj-cs"/>
              </a:rPr>
              <a:t>Working with Assemblies</a:t>
            </a:r>
          </a:p>
        </p:txBody>
      </p:sp>
      <p:pic>
        <p:nvPicPr>
          <p:cNvPr id="8194" name="Picture 2" descr="C:\p4\XPS\products\solidedge\se103\english\graphic_library\plprt4g.gif"/>
          <p:cNvPicPr>
            <a:picLocks noChangeAspect="1" noChangeArrowheads="1"/>
          </p:cNvPicPr>
          <p:nvPr/>
        </p:nvPicPr>
        <p:blipFill>
          <a:blip r:embed="rId2" cstate="print"/>
          <a:srcRect/>
          <a:stretch>
            <a:fillRect/>
          </a:stretch>
        </p:blipFill>
        <p:spPr bwMode="auto">
          <a:xfrm>
            <a:off x="5029200" y="4419600"/>
            <a:ext cx="2524125" cy="1924050"/>
          </a:xfrm>
          <a:prstGeom prst="rect">
            <a:avLst/>
          </a:prstGeom>
          <a:noFill/>
        </p:spPr>
      </p:pic>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533400" y="1600200"/>
            <a:ext cx="8153400" cy="4572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Constructing new managed parts within an assembly</a:t>
            </a: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457200" lvl="0" indent="-457200" eaLnBrk="0" hangingPunct="0">
              <a:buFont typeface="+mj-lt"/>
              <a:buAutoNum type="arabicPeriod"/>
            </a:pPr>
            <a:r>
              <a:rPr lang="en-US" sz="2000" dirty="0" smtClean="0"/>
              <a:t>On the Teamcenter Parts Library tab, click Create In-Place     </a:t>
            </a:r>
            <a:br>
              <a:rPr lang="en-US" sz="2000" dirty="0" smtClean="0"/>
            </a:br>
            <a:r>
              <a:rPr lang="en-US" sz="2000" dirty="0" smtClean="0"/>
              <a:t>to create a new part or subassembly within the context of a managed assembly. </a:t>
            </a:r>
          </a:p>
          <a:p>
            <a:pPr marL="457200" lvl="0" indent="-457200" eaLnBrk="0" hangingPunct="0">
              <a:buFont typeface="+mj-lt"/>
              <a:buAutoNum type="arabicPeriod"/>
            </a:pPr>
            <a:r>
              <a:rPr lang="en-US" sz="2000" dirty="0" smtClean="0"/>
              <a:t>On the Create New Part In-Place dialog box:</a:t>
            </a:r>
          </a:p>
          <a:p>
            <a:pPr marL="914400" lvl="1" indent="-457200" eaLnBrk="0" hangingPunct="0">
              <a:buFont typeface="+mj-lt"/>
              <a:buAutoNum type="alphaLcParenR"/>
            </a:pPr>
            <a:r>
              <a:rPr lang="en-US" sz="2000" dirty="0" smtClean="0"/>
              <a:t>Define the document template for the new part, sheet metal, or assembly.</a:t>
            </a:r>
          </a:p>
          <a:p>
            <a:pPr marL="914400" lvl="1" indent="-457200" eaLnBrk="0" hangingPunct="0">
              <a:buFont typeface="+mj-lt"/>
              <a:buAutoNum type="alphaLcParenR"/>
            </a:pPr>
            <a:r>
              <a:rPr lang="en-US" sz="2000" dirty="0" smtClean="0"/>
              <a:t>Select a placement option for creating a part in-place: </a:t>
            </a:r>
          </a:p>
          <a:p>
            <a:pPr marL="1257300" lvl="2" indent="-342900" eaLnBrk="0" hangingPunct="0">
              <a:buFont typeface="Arial" pitchFamily="34" charset="0"/>
              <a:buChar char="•"/>
            </a:pPr>
            <a:r>
              <a:rPr lang="en-US" sz="2000" dirty="0" smtClean="0"/>
              <a:t>Coincident with Assembly</a:t>
            </a:r>
          </a:p>
          <a:p>
            <a:pPr marL="1257300" lvl="2" indent="-342900" eaLnBrk="0" hangingPunct="0">
              <a:buFont typeface="Arial" pitchFamily="34" charset="0"/>
              <a:buChar char="•"/>
            </a:pPr>
            <a:r>
              <a:rPr lang="en-US" sz="2000" dirty="0" smtClean="0"/>
              <a:t>By Graphic Input</a:t>
            </a:r>
          </a:p>
          <a:p>
            <a:pPr marL="1257300" lvl="2" indent="-342900" eaLnBrk="0" hangingPunct="0">
              <a:buFont typeface="Arial" pitchFamily="34" charset="0"/>
              <a:buChar char="•"/>
            </a:pPr>
            <a:r>
              <a:rPr lang="en-US" sz="2000" dirty="0" smtClean="0"/>
              <a:t>Offset From Assembly Origin</a:t>
            </a:r>
          </a:p>
          <a:p>
            <a:pPr marL="457200" indent="-457200" eaLnBrk="0" hangingPunct="0">
              <a:buFont typeface="+mj-lt"/>
              <a:buAutoNum type="arabicPeriod"/>
            </a:pPr>
            <a:r>
              <a:rPr lang="en-US" sz="2000" dirty="0" smtClean="0"/>
              <a:t>Specify the Item ID, Revision, and Item Name for the new document manually, on the New Document common property dialog box, or automatically using the Assign All command.</a:t>
            </a:r>
          </a:p>
          <a:p>
            <a:pPr eaLnBrk="0" hangingPunct="0"/>
            <a:endParaRPr lang="en-US" sz="2000" dirty="0" smtClean="0"/>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
        <p:nvSpPr>
          <p:cNvPr id="10" name="Title 1"/>
          <p:cNvSpPr txBox="1">
            <a:spLocks/>
          </p:cNvSpPr>
          <p:nvPr/>
        </p:nvSpPr>
        <p:spPr>
          <a:xfrm>
            <a:off x="457200" y="304800"/>
            <a:ext cx="6216650" cy="808038"/>
          </a:xfrm>
          <a:prstGeom prst="rect">
            <a:avLst/>
          </a:prstGeom>
        </p:spPr>
        <p:txBody>
          <a:bodyPr anchor="b"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1" u="none" strike="noStrike" kern="0" cap="none" spc="0" normalizeH="0" baseline="0" noProof="0" dirty="0" smtClean="0">
                <a:ln>
                  <a:noFill/>
                </a:ln>
                <a:solidFill>
                  <a:schemeClr val="tx1"/>
                </a:solidFill>
                <a:effectLst/>
                <a:uLnTx/>
                <a:uFillTx/>
                <a:latin typeface="+mj-lt"/>
                <a:ea typeface="+mj-ea"/>
                <a:cs typeface="+mj-cs"/>
              </a:rPr>
              <a:t>Working with Assemblies</a:t>
            </a:r>
          </a:p>
        </p:txBody>
      </p:sp>
      <p:pic>
        <p:nvPicPr>
          <p:cNvPr id="9218" name="Picture 2" descr="C:\p4\XPS\products\solidedge\se103\english\courseware\spse01424\graphics\cip.gif"/>
          <p:cNvPicPr>
            <a:picLocks noChangeAspect="1" noChangeArrowheads="1"/>
          </p:cNvPicPr>
          <p:nvPr/>
        </p:nvPicPr>
        <p:blipFill>
          <a:blip r:embed="rId2" cstate="print"/>
          <a:srcRect/>
          <a:stretch>
            <a:fillRect/>
          </a:stretch>
        </p:blipFill>
        <p:spPr bwMode="auto">
          <a:xfrm>
            <a:off x="7620000" y="2286000"/>
            <a:ext cx="209550" cy="209550"/>
          </a:xfrm>
          <a:prstGeom prst="rect">
            <a:avLst/>
          </a:prstGeom>
          <a:noFill/>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533400" y="1600200"/>
            <a:ext cx="8153400" cy="4572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r>
              <a:rPr kumimoji="0" lang="en-US" sz="2000" b="1" i="0" u="none" strike="noStrike" kern="0" cap="none" spc="0" normalizeH="0" baseline="0" noProof="0" dirty="0" smtClean="0">
                <a:ln>
                  <a:noFill/>
                </a:ln>
                <a:solidFill>
                  <a:schemeClr val="tx1"/>
                </a:solidFill>
                <a:effectLst/>
                <a:uLnTx/>
                <a:uFillTx/>
                <a:latin typeface="+mn-lt"/>
                <a:ea typeface="+mn-ea"/>
                <a:cs typeface="+mn-cs"/>
              </a:rPr>
              <a:t>Drawing view creation</a:t>
            </a: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457200" lvl="0" indent="-457200" eaLnBrk="0" hangingPunct="0">
              <a:buFont typeface="Arial" pitchFamily="34" charset="0"/>
              <a:buChar char="•"/>
            </a:pPr>
            <a:r>
              <a:rPr lang="en-US" sz="2000" dirty="0" smtClean="0"/>
              <a:t>Use the Drawing View Creation Wizard to create a primary view of a 3D part or assembly. A primary view is simply the first view placed on the drawing.</a:t>
            </a:r>
          </a:p>
          <a:p>
            <a:pPr marL="457200" lvl="0" indent="-457200" eaLnBrk="0" hangingPunct="0">
              <a:buFont typeface="Arial" pitchFamily="34" charset="0"/>
              <a:buChar char="•"/>
            </a:pPr>
            <a:r>
              <a:rPr lang="en-US" sz="2000" dirty="0" smtClean="0"/>
              <a:t>You can create part views of any Solid Edge part, sheet metal, or assembly document (.par, .</a:t>
            </a:r>
            <a:r>
              <a:rPr lang="en-US" sz="2000" dirty="0" err="1" smtClean="0"/>
              <a:t>psm</a:t>
            </a:r>
            <a:r>
              <a:rPr lang="en-US" sz="2000" dirty="0" smtClean="0"/>
              <a:t>, and .</a:t>
            </a:r>
            <a:r>
              <a:rPr lang="en-US" sz="2000" dirty="0" err="1" smtClean="0"/>
              <a:t>asm</a:t>
            </a:r>
            <a:r>
              <a:rPr lang="en-US" sz="2000" dirty="0" smtClean="0"/>
              <a:t> file types).</a:t>
            </a:r>
          </a:p>
          <a:p>
            <a:pPr marL="457200" lvl="0" indent="-457200" eaLnBrk="0" hangingPunct="0">
              <a:buFont typeface="Arial" pitchFamily="34" charset="0"/>
              <a:buChar char="•"/>
            </a:pPr>
            <a:r>
              <a:rPr lang="en-US" sz="2000" dirty="0" smtClean="0"/>
              <a:t>You can place any number of drawing views on a sheet. However, in the Teamcenter-managed environment, the draft document is created in the same Item Revision and is automatically assigned the same Item ID as the first view on the drawing.</a:t>
            </a:r>
          </a:p>
          <a:p>
            <a:pPr eaLnBrk="0" hangingPunct="0"/>
            <a:endParaRPr lang="en-US" sz="2000" dirty="0" smtClean="0"/>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
        <p:nvSpPr>
          <p:cNvPr id="10" name="Title 1"/>
          <p:cNvSpPr txBox="1">
            <a:spLocks/>
          </p:cNvSpPr>
          <p:nvPr/>
        </p:nvSpPr>
        <p:spPr>
          <a:xfrm>
            <a:off x="457200" y="304800"/>
            <a:ext cx="6216650" cy="808038"/>
          </a:xfrm>
          <a:prstGeom prst="rect">
            <a:avLst/>
          </a:prstGeom>
        </p:spPr>
        <p:txBody>
          <a:bodyPr anchor="b"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1" u="none" strike="noStrike" kern="0" cap="none" spc="0" normalizeH="0" baseline="0" noProof="0" dirty="0" smtClean="0">
                <a:ln>
                  <a:noFill/>
                </a:ln>
                <a:solidFill>
                  <a:schemeClr val="tx1"/>
                </a:solidFill>
                <a:effectLst/>
                <a:uLnTx/>
                <a:uFillTx/>
                <a:latin typeface="+mj-lt"/>
                <a:ea typeface="+mj-ea"/>
                <a:cs typeface="+mj-cs"/>
              </a:rPr>
              <a:t>Working with Assemblies</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533400" y="1600200"/>
            <a:ext cx="8153400" cy="4572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indent="-342900" eaLnBrk="0" hangingPunct="0"/>
            <a:r>
              <a:rPr lang="en-US" sz="2000" b="1" kern="0" dirty="0" smtClean="0">
                <a:latin typeface="+mn-lt"/>
              </a:rPr>
              <a:t>Placing a primary part view</a:t>
            </a: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lvl="0" eaLnBrk="0" hangingPunct="0"/>
            <a:r>
              <a:rPr lang="en-US" sz="2000" dirty="0" smtClean="0"/>
              <a:t>When you click Finish on the Drawing View Creation Wizard, the cursor is displayed as a rectangle the size of the new part view. You can position the view anywhere on the sheet, and then click to place it. If you selected companion views from the wizard's Drawing View Layout dialog box, when you click the drawing sheet, all selected views will be placed at once.</a:t>
            </a:r>
          </a:p>
          <a:p>
            <a:pPr eaLnBrk="0" hangingPunct="0"/>
            <a:endParaRPr lang="en-US" sz="2000" dirty="0" smtClean="0"/>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
        <p:nvSpPr>
          <p:cNvPr id="10" name="Title 1"/>
          <p:cNvSpPr txBox="1">
            <a:spLocks/>
          </p:cNvSpPr>
          <p:nvPr/>
        </p:nvSpPr>
        <p:spPr>
          <a:xfrm>
            <a:off x="457200" y="304800"/>
            <a:ext cx="6216650" cy="808038"/>
          </a:xfrm>
          <a:prstGeom prst="rect">
            <a:avLst/>
          </a:prstGeom>
        </p:spPr>
        <p:txBody>
          <a:bodyPr anchor="b"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1" u="none" strike="noStrike" kern="0" cap="none" spc="0" normalizeH="0" baseline="0" noProof="0" dirty="0" smtClean="0">
                <a:ln>
                  <a:noFill/>
                </a:ln>
                <a:solidFill>
                  <a:schemeClr val="tx1"/>
                </a:solidFill>
                <a:effectLst/>
                <a:uLnTx/>
                <a:uFillTx/>
                <a:latin typeface="+mj-lt"/>
                <a:ea typeface="+mj-ea"/>
                <a:cs typeface="+mj-cs"/>
              </a:rPr>
              <a:t>Working with Assemblies</a:t>
            </a:r>
          </a:p>
        </p:txBody>
      </p:sp>
      <p:pic>
        <p:nvPicPr>
          <p:cNvPr id="10242" name="Picture 2" descr="C:\p4\XPS\products\solidedge\se103\english\graphic_library\dview1.gif"/>
          <p:cNvPicPr>
            <a:picLocks noChangeAspect="1" noChangeArrowheads="1"/>
          </p:cNvPicPr>
          <p:nvPr/>
        </p:nvPicPr>
        <p:blipFill>
          <a:blip r:embed="rId2" cstate="print"/>
          <a:srcRect/>
          <a:stretch>
            <a:fillRect/>
          </a:stretch>
        </p:blipFill>
        <p:spPr bwMode="auto">
          <a:xfrm>
            <a:off x="2286000" y="3810000"/>
            <a:ext cx="4048125" cy="2047875"/>
          </a:xfrm>
          <a:prstGeom prst="rect">
            <a:avLst/>
          </a:prstGeom>
          <a:noFill/>
        </p:spPr>
      </p:pic>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bwMode="auto">
          <a:xfrm>
            <a:off x="457200" y="1600200"/>
            <a:ext cx="8153400" cy="457200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marL="342900" indent="-342900" eaLnBrk="0" hangingPunct="0"/>
            <a:r>
              <a:rPr lang="en-US" sz="2000" b="1" kern="0" dirty="0" smtClean="0">
                <a:latin typeface="+mn-lt"/>
              </a:rPr>
              <a:t>Creating drawing views automatically</a:t>
            </a:r>
            <a:endParaRPr kumimoji="0" lang="en-US" sz="2000" b="1"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0"/>
              </a:spcBef>
              <a:spcAft>
                <a:spcPct val="0"/>
              </a:spcAft>
              <a:buClrTx/>
              <a:buSzTx/>
              <a:buFont typeface="Wingdings" pitchFamily="2" charset="2"/>
              <a:buNone/>
              <a:tabLst/>
              <a:defRPr/>
            </a:pPr>
            <a:endParaRPr kumimoji="0" lang="en-US" sz="2000" b="0" i="0" u="none" strike="noStrike" kern="0" cap="none" spc="0" normalizeH="0" baseline="0" noProof="0" dirty="0" smtClean="0">
              <a:ln>
                <a:noFill/>
              </a:ln>
              <a:solidFill>
                <a:schemeClr val="tx1"/>
              </a:solidFill>
              <a:effectLst/>
              <a:uLnTx/>
              <a:uFillTx/>
              <a:latin typeface="+mn-lt"/>
              <a:ea typeface="+mn-ea"/>
              <a:cs typeface="+mn-cs"/>
            </a:endParaRPr>
          </a:p>
          <a:p>
            <a:pPr marL="457200" eaLnBrk="0" hangingPunct="0"/>
            <a:r>
              <a:rPr lang="en-US" sz="2000" dirty="0" smtClean="0"/>
              <a:t>You can create drawing views quickly and automatically by dragging a Solid Edge document onto a drawing sheet.</a:t>
            </a:r>
          </a:p>
          <a:p>
            <a:pPr marL="914400" lvl="1" indent="-457200" eaLnBrk="0" hangingPunct="0">
              <a:buFont typeface="Arial" pitchFamily="34" charset="0"/>
              <a:buChar char="•"/>
            </a:pPr>
            <a:r>
              <a:rPr lang="en-US" sz="2000" dirty="0" smtClean="0"/>
              <a:t>When you drag an assembly model onto an empty drawing sheet, an isometric view is created.</a:t>
            </a:r>
          </a:p>
          <a:p>
            <a:pPr marL="914400" lvl="1" indent="-457200" eaLnBrk="0" hangingPunct="0">
              <a:buFont typeface="Arial" pitchFamily="34" charset="0"/>
              <a:buChar char="•"/>
            </a:pPr>
            <a:r>
              <a:rPr lang="en-US" sz="2000" dirty="0" smtClean="0"/>
              <a:t>When you drag any other model file onto an empty drawing sheet, front, top, and right views are created.</a:t>
            </a:r>
          </a:p>
          <a:p>
            <a:pPr marL="457200" eaLnBrk="0" hangingPunct="0"/>
            <a:r>
              <a:rPr lang="en-US" sz="2000" dirty="0" smtClean="0"/>
              <a:t>You also can drag a model onto a </a:t>
            </a:r>
            <a:r>
              <a:rPr lang="en-US" sz="2000" dirty="0" err="1" smtClean="0"/>
              <a:t>Quicksheet</a:t>
            </a:r>
            <a:r>
              <a:rPr lang="en-US" sz="2000" dirty="0" smtClean="0"/>
              <a:t> template. With a </a:t>
            </a:r>
            <a:r>
              <a:rPr lang="en-US" sz="2000" dirty="0" err="1" smtClean="0"/>
              <a:t>Quicksheet</a:t>
            </a:r>
            <a:r>
              <a:rPr lang="en-US" sz="2000" dirty="0" smtClean="0"/>
              <a:t> template, you can customize the view types and properties, save the document as a template, and reuse it with any model you want.</a:t>
            </a:r>
          </a:p>
          <a:p>
            <a:pPr marL="1371600" lvl="2" indent="-457200" eaLnBrk="0" hangingPunct="0"/>
            <a:endParaRPr lang="en-US" sz="2000" dirty="0" smtClean="0"/>
          </a:p>
          <a:p>
            <a:pPr eaLnBrk="0" hangingPunct="0"/>
            <a:endParaRPr lang="en-US" sz="2000" dirty="0" smtClean="0"/>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defRPr/>
            </a:pPr>
            <a:endParaRPr kumimoji="0" lang="en-US" sz="2000" b="0" i="0" u="none" strike="noStrike" kern="0" cap="none" spc="0" normalizeH="0" baseline="0" noProof="0" dirty="0">
              <a:ln>
                <a:noFill/>
              </a:ln>
              <a:solidFill>
                <a:schemeClr val="tx1"/>
              </a:solidFill>
              <a:effectLst/>
              <a:uLnTx/>
              <a:uFillTx/>
              <a:latin typeface="+mn-lt"/>
              <a:ea typeface="+mn-ea"/>
              <a:cs typeface="+mn-cs"/>
            </a:endParaRPr>
          </a:p>
        </p:txBody>
      </p:sp>
      <p:sp>
        <p:nvSpPr>
          <p:cNvPr id="10" name="Title 1"/>
          <p:cNvSpPr txBox="1">
            <a:spLocks/>
          </p:cNvSpPr>
          <p:nvPr/>
        </p:nvSpPr>
        <p:spPr>
          <a:xfrm>
            <a:off x="457200" y="304800"/>
            <a:ext cx="6216650" cy="808038"/>
          </a:xfrm>
          <a:prstGeom prst="rect">
            <a:avLst/>
          </a:prstGeom>
        </p:spPr>
        <p:txBody>
          <a:bodyPr anchor="b" anchorCtr="0"/>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200" b="1" i="1" u="none" strike="noStrike" kern="0" cap="none" spc="0" normalizeH="0" baseline="0" noProof="0" dirty="0" smtClean="0">
                <a:ln>
                  <a:noFill/>
                </a:ln>
                <a:solidFill>
                  <a:schemeClr val="tx1"/>
                </a:solidFill>
                <a:effectLst/>
                <a:uLnTx/>
                <a:uFillTx/>
                <a:latin typeface="+mj-lt"/>
                <a:ea typeface="+mj-ea"/>
                <a:cs typeface="+mj-cs"/>
              </a:rPr>
              <a:t>Working with Assemblies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After completing this lesson, you will be able to:</a:t>
            </a:r>
          </a:p>
          <a:p>
            <a:endParaRPr lang="en-US" dirty="0" smtClean="0"/>
          </a:p>
          <a:p>
            <a:pPr>
              <a:buFont typeface="Arial" pitchFamily="34" charset="0"/>
              <a:buChar char="•"/>
            </a:pPr>
            <a:r>
              <a:rPr lang="en-US" dirty="0" smtClean="0"/>
              <a:t>Activate and use Solid Edge with </a:t>
            </a:r>
            <a:r>
              <a:rPr lang="en-US" dirty="0" err="1" smtClean="0"/>
              <a:t>Teamcenter</a:t>
            </a:r>
            <a:r>
              <a:rPr lang="en-US" dirty="0" smtClean="0"/>
              <a:t>.</a:t>
            </a:r>
          </a:p>
          <a:p>
            <a:pPr>
              <a:buFont typeface="Arial" pitchFamily="34" charset="0"/>
              <a:buChar char="•"/>
            </a:pPr>
            <a:r>
              <a:rPr lang="en-US" dirty="0" smtClean="0"/>
              <a:t>Determine your default modeling environment.</a:t>
            </a:r>
          </a:p>
          <a:p>
            <a:pPr>
              <a:buFont typeface="Arial" pitchFamily="34" charset="0"/>
              <a:buChar char="•"/>
            </a:pPr>
            <a:r>
              <a:rPr lang="en-US" dirty="0" smtClean="0"/>
              <a:t>Create and save Solid Edge documents using the Solid Edge Embedded Client.</a:t>
            </a:r>
          </a:p>
          <a:p>
            <a:pPr>
              <a:buFont typeface="Arial" pitchFamily="34" charset="0"/>
              <a:buChar char="•"/>
            </a:pPr>
            <a:r>
              <a:rPr lang="en-US" dirty="0" smtClean="0"/>
              <a:t>Use Solid Edge Help tools.</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Getting Started with SEEC</a:t>
            </a:r>
            <a:endParaRPr lang="en-US" sz="2800" i="1" dirty="0" smtClean="0"/>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457200" indent="-457200">
              <a:buFont typeface="+mj-lt"/>
              <a:buAutoNum type="arabicPeriod"/>
            </a:pPr>
            <a:r>
              <a:rPr lang="en-US" dirty="0" smtClean="0"/>
              <a:t>True or False: You can use </a:t>
            </a:r>
            <a:r>
              <a:rPr lang="en-US" dirty="0" err="1" smtClean="0"/>
              <a:t>PathFinder</a:t>
            </a:r>
            <a:r>
              <a:rPr lang="en-US" dirty="0" smtClean="0"/>
              <a:t> to in-place activate a part of a subassembly.</a:t>
            </a:r>
          </a:p>
          <a:p>
            <a:pPr marL="457200" indent="-457200">
              <a:buFont typeface="+mj-lt"/>
              <a:buAutoNum type="arabicPeriod"/>
            </a:pPr>
            <a:r>
              <a:rPr lang="en-US" dirty="0" smtClean="0"/>
              <a:t>In the top pane of Pathfinder you can do all of the following except:</a:t>
            </a:r>
          </a:p>
          <a:p>
            <a:pPr lvl="4">
              <a:buNone/>
            </a:pPr>
            <a:r>
              <a:rPr lang="en-US" dirty="0" smtClean="0"/>
              <a:t>a. View components in collapsed or expanded form.</a:t>
            </a:r>
          </a:p>
          <a:p>
            <a:pPr lvl="4">
              <a:buNone/>
            </a:pPr>
            <a:r>
              <a:rPr lang="en-US" dirty="0" smtClean="0"/>
              <a:t>b. Determine the current status of the components within the assembly.</a:t>
            </a:r>
          </a:p>
          <a:p>
            <a:pPr lvl="4">
              <a:buNone/>
            </a:pPr>
            <a:r>
              <a:rPr lang="en-US" dirty="0" smtClean="0"/>
              <a:t>c. Rename documents, reference planes, and coordinate systems.</a:t>
            </a:r>
          </a:p>
          <a:p>
            <a:pPr lvl="4">
              <a:buNone/>
            </a:pPr>
            <a:r>
              <a:rPr lang="en-US" dirty="0" smtClean="0"/>
              <a:t>d. Determine how the assembly was constructed.</a:t>
            </a:r>
          </a:p>
          <a:p>
            <a:pPr marL="457200" indent="-457200">
              <a:buFont typeface="+mj-lt"/>
              <a:buAutoNum type="arabicPeriod"/>
            </a:pPr>
            <a:r>
              <a:rPr lang="en-US" dirty="0" smtClean="0"/>
              <a:t>In the Teamcenter-managed environment, an unsaved document is shown in </a:t>
            </a:r>
            <a:r>
              <a:rPr lang="en-US" dirty="0" err="1" smtClean="0"/>
              <a:t>PathFinder</a:t>
            </a:r>
            <a:r>
              <a:rPr lang="en-US" dirty="0" smtClean="0"/>
              <a:t> using the default document name formula that consists of the ______________________. </a:t>
            </a:r>
          </a:p>
          <a:p>
            <a:pPr marL="457200" indent="-457200">
              <a:buFont typeface="+mj-lt"/>
              <a:buAutoNum type="arabicPeriod"/>
            </a:pPr>
            <a:r>
              <a:rPr lang="en-US" dirty="0" smtClean="0"/>
              <a:t>True or False: You can use </a:t>
            </a:r>
            <a:r>
              <a:rPr lang="en-US" dirty="0" err="1" smtClean="0"/>
              <a:t>PathFinder</a:t>
            </a:r>
            <a:r>
              <a:rPr lang="en-US" dirty="0" smtClean="0"/>
              <a:t> to determine a managed document's status.</a:t>
            </a:r>
          </a:p>
          <a:p>
            <a:pPr marL="457200" indent="-457200">
              <a:buFont typeface="+mj-lt"/>
              <a:buAutoNum type="arabicPeriod"/>
            </a:pPr>
            <a:r>
              <a:rPr lang="en-US" dirty="0" smtClean="0"/>
              <a:t>Describe the difference between the function of the Parts Library tab and the Teamcenter Parts Library Tab.</a:t>
            </a:r>
          </a:p>
          <a:p>
            <a:pPr marL="457200" indent="-457200">
              <a:buFont typeface="+mj-lt"/>
              <a:buAutoNum type="arabicPeriod"/>
            </a:pPr>
            <a:endParaRPr lang="en-US" dirty="0" smtClean="0"/>
          </a:p>
          <a:p>
            <a:pPr marL="0" indent="233363" eaLnBrk="1" hangingPunct="1">
              <a:buClr>
                <a:schemeClr val="tx2"/>
              </a:buClr>
            </a:pPr>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Review</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371600"/>
            <a:ext cx="8229600" cy="4953000"/>
          </a:xfrm>
        </p:spPr>
        <p:txBody>
          <a:bodyPr/>
          <a:lstStyle/>
          <a:p>
            <a:pPr lvl="2" indent="-342900">
              <a:buFont typeface="+mj-lt"/>
              <a:buAutoNum type="arabicPeriod"/>
            </a:pPr>
            <a:r>
              <a:rPr lang="en-US" sz="1400" dirty="0" smtClean="0"/>
              <a:t>True – You can use </a:t>
            </a:r>
            <a:r>
              <a:rPr lang="en-US" sz="1400" dirty="0" err="1" smtClean="0"/>
              <a:t>PathFinder</a:t>
            </a:r>
            <a:r>
              <a:rPr lang="en-US" sz="1400" dirty="0" smtClean="0"/>
              <a:t> to in-place activate a part of subassembly so you can make edits to individual assembly components while viewing the entire assembly.</a:t>
            </a:r>
          </a:p>
          <a:p>
            <a:pPr>
              <a:buAutoNum type="arabicPeriod" startAt="2"/>
            </a:pPr>
            <a:r>
              <a:rPr lang="en-US" sz="1400" dirty="0" smtClean="0"/>
              <a:t>In the top pane of </a:t>
            </a:r>
            <a:r>
              <a:rPr lang="en-US" sz="1400" dirty="0" err="1" smtClean="0"/>
              <a:t>PathFinder</a:t>
            </a:r>
            <a:r>
              <a:rPr lang="en-US" sz="1400" dirty="0" smtClean="0"/>
              <a:t> you can perform all of the functions listed except for (C).  In the managed environment, you cannot use </a:t>
            </a:r>
            <a:r>
              <a:rPr lang="en-US" sz="1400" dirty="0" err="1" smtClean="0"/>
              <a:t>PathFinder</a:t>
            </a:r>
            <a:r>
              <a:rPr lang="en-US" sz="1400" dirty="0" smtClean="0"/>
              <a:t> to rename documents..</a:t>
            </a:r>
          </a:p>
          <a:p>
            <a:pPr>
              <a:buAutoNum type="arabicPeriod" startAt="2"/>
            </a:pPr>
            <a:r>
              <a:rPr lang="en-US" sz="1400" dirty="0" smtClean="0"/>
              <a:t>In the </a:t>
            </a:r>
            <a:r>
              <a:rPr lang="en-US" sz="1400" dirty="0" err="1" smtClean="0"/>
              <a:t>Teamcenter</a:t>
            </a:r>
            <a:r>
              <a:rPr lang="en-US" sz="1400" dirty="0" smtClean="0"/>
              <a:t>-managed environment, an unsaved document is shown in </a:t>
            </a:r>
            <a:r>
              <a:rPr lang="en-US" sz="1400" dirty="0" err="1" smtClean="0"/>
              <a:t>PathFinder</a:t>
            </a:r>
            <a:r>
              <a:rPr lang="en-US" sz="1400" dirty="0" smtClean="0"/>
              <a:t> using the default document name formula that consists of the Item ID/Item Revision-Item Name.</a:t>
            </a:r>
          </a:p>
          <a:p>
            <a:pPr>
              <a:buAutoNum type="arabicPeriod" startAt="2"/>
            </a:pPr>
            <a:r>
              <a:rPr lang="en-US" sz="1400" dirty="0" smtClean="0"/>
              <a:t>True – After a document has been saved in the managed environment, the document status is displayed in </a:t>
            </a:r>
            <a:r>
              <a:rPr lang="en-US" sz="1400" dirty="0" err="1" smtClean="0"/>
              <a:t>pathFinder</a:t>
            </a:r>
            <a:r>
              <a:rPr lang="en-US" sz="1400" dirty="0" smtClean="0"/>
              <a:t> after the document formula.</a:t>
            </a:r>
          </a:p>
          <a:p>
            <a:pPr>
              <a:buAutoNum type="arabicPeriod" startAt="2"/>
            </a:pPr>
            <a:r>
              <a:rPr lang="en-US" sz="1400" dirty="0" smtClean="0"/>
              <a:t>The </a:t>
            </a:r>
            <a:r>
              <a:rPr lang="en-US" sz="1400" dirty="0" err="1" smtClean="0"/>
              <a:t>Teamcenter</a:t>
            </a:r>
            <a:r>
              <a:rPr lang="en-US" sz="1400" dirty="0" smtClean="0"/>
              <a:t> Parts Library tab is used to create-in-pace in the </a:t>
            </a:r>
            <a:r>
              <a:rPr lang="en-US" sz="1400" dirty="0" err="1" smtClean="0"/>
              <a:t>Teamcenter</a:t>
            </a:r>
            <a:r>
              <a:rPr lang="en-US" sz="1400" dirty="0" smtClean="0"/>
              <a:t> managed environment.  The Parts Library tab is used to create-in-place in the unmanaged Solid Edge environment.</a:t>
            </a:r>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Answers</a:t>
            </a:r>
          </a:p>
        </p:txBody>
      </p:sp>
    </p:spTree>
    <p:extLst>
      <p:ext uri="{BB962C8B-B14F-4D97-AF65-F5344CB8AC3E}">
        <p14:creationId xmlns:p14="http://schemas.microsoft.com/office/powerpoint/2010/main" val="418853397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a:r>
              <a:rPr lang="en-US" dirty="0" smtClean="0"/>
              <a:t>In this activity, you will learn how to create an assembly in a managed environment using parts from the Teamcenter Parts Library.</a:t>
            </a:r>
          </a:p>
          <a:p>
            <a:endParaRPr lang="en-US" dirty="0" smtClean="0"/>
          </a:p>
          <a:p>
            <a:r>
              <a:rPr lang="en-US" dirty="0" smtClean="0"/>
              <a:t>After completing this activity, you will be able to:</a:t>
            </a:r>
          </a:p>
          <a:p>
            <a:endParaRPr lang="en-US" dirty="0" smtClean="0"/>
          </a:p>
          <a:p>
            <a:pPr>
              <a:buFont typeface="Arial" pitchFamily="34" charset="0"/>
              <a:buChar char="•"/>
            </a:pPr>
            <a:r>
              <a:rPr lang="en-US" dirty="0" smtClean="0"/>
              <a:t>Place parts into an assembly file using the Teamcenter Parts Library.</a:t>
            </a:r>
          </a:p>
          <a:p>
            <a:pPr>
              <a:buFont typeface="Arial" pitchFamily="34" charset="0"/>
              <a:buChar char="•"/>
            </a:pPr>
            <a:r>
              <a:rPr lang="en-US" dirty="0" smtClean="0"/>
              <a:t>Use the Create In-Place command in a managed environment.</a:t>
            </a:r>
          </a:p>
          <a:p>
            <a:pPr>
              <a:buFont typeface="Arial" pitchFamily="34" charset="0"/>
              <a:buChar char="•"/>
            </a:pPr>
            <a:r>
              <a:rPr lang="en-US" dirty="0" smtClean="0"/>
              <a:t>Save and upload the assembly into Teamcenter.</a:t>
            </a:r>
          </a:p>
          <a:p>
            <a:pPr>
              <a:buFont typeface="Arial" pitchFamily="34" charset="0"/>
              <a:buChar char="•"/>
            </a:pPr>
            <a:r>
              <a:rPr lang="en-US" dirty="0" smtClean="0"/>
              <a:t>Recognize the relationship between the Draft document and the parent item.</a:t>
            </a:r>
          </a:p>
          <a:p>
            <a:endParaRPr lang="en-US" dirty="0" smtClean="0"/>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Activity: Create an assembly</a:t>
            </a: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a:r>
              <a:rPr lang="en-US" dirty="0" smtClean="0"/>
              <a:t>In this activity, you will learn how to create a drawing in a managed environment using an existing assembly from the managed library.</a:t>
            </a:r>
          </a:p>
          <a:p>
            <a:pPr marL="0" indent="0"/>
            <a:endParaRPr lang="en-US" dirty="0" smtClean="0"/>
          </a:p>
          <a:p>
            <a:r>
              <a:rPr lang="en-US" dirty="0" smtClean="0"/>
              <a:t>After completing this activity, you will be able to:</a:t>
            </a:r>
          </a:p>
          <a:p>
            <a:endParaRPr lang="en-US" dirty="0" smtClean="0"/>
          </a:p>
          <a:p>
            <a:pPr>
              <a:buFont typeface="Arial" pitchFamily="34" charset="0"/>
              <a:buChar char="•"/>
            </a:pPr>
            <a:r>
              <a:rPr lang="en-US" dirty="0" smtClean="0"/>
              <a:t>Use the assembly to create a drawing.</a:t>
            </a:r>
          </a:p>
          <a:p>
            <a:pPr>
              <a:buFont typeface="Arial" pitchFamily="34" charset="0"/>
              <a:buChar char="•"/>
            </a:pPr>
            <a:r>
              <a:rPr lang="en-US" dirty="0" smtClean="0"/>
              <a:t>Save and upload a drawing into the database.</a:t>
            </a:r>
          </a:p>
          <a:p>
            <a:endParaRPr lang="en-US" dirty="0" smtClean="0"/>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Activity: Create a drawing</a:t>
            </a: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0" indent="0"/>
            <a:r>
              <a:rPr lang="en-US" dirty="0" err="1" smtClean="0"/>
              <a:t>PathFinder</a:t>
            </a:r>
            <a:r>
              <a:rPr lang="en-US" dirty="0" smtClean="0"/>
              <a:t> is a valuable tool that you can use to manipulate components of an assembly file.</a:t>
            </a:r>
          </a:p>
          <a:p>
            <a:pPr marL="0" indent="0"/>
            <a:endParaRPr lang="en-US" dirty="0" smtClean="0"/>
          </a:p>
          <a:p>
            <a:r>
              <a:rPr lang="en-US" dirty="0" smtClean="0"/>
              <a:t>Things to remember:</a:t>
            </a:r>
          </a:p>
          <a:p>
            <a:pPr>
              <a:buFont typeface="Arial" pitchFamily="34" charset="0"/>
              <a:buChar char="•"/>
            </a:pPr>
            <a:r>
              <a:rPr lang="en-US" dirty="0" smtClean="0"/>
              <a:t>In the managed environment, the document is saved using the default document name formula: Item ID/Item Revision-Item Name.</a:t>
            </a:r>
          </a:p>
          <a:p>
            <a:pPr>
              <a:buFont typeface="Arial" pitchFamily="34" charset="0"/>
              <a:buChar char="•"/>
            </a:pPr>
            <a:r>
              <a:rPr lang="en-US" dirty="0" err="1" smtClean="0"/>
              <a:t>PathFinder</a:t>
            </a:r>
            <a:r>
              <a:rPr lang="en-US" dirty="0" smtClean="0"/>
              <a:t> is divided into two panes. The top pane lists the components of the active assembly in a folder tree structure. The bottom pane shows the assembly relationships applied to the part of subassembly selected in the top pane.</a:t>
            </a:r>
          </a:p>
          <a:p>
            <a:pPr>
              <a:buFont typeface="Arial" pitchFamily="34" charset="0"/>
              <a:buChar char="•"/>
            </a:pPr>
            <a:r>
              <a:rPr lang="en-US" smtClean="0"/>
              <a:t>To use </a:t>
            </a:r>
            <a:r>
              <a:rPr lang="en-US" dirty="0" smtClean="0"/>
              <a:t>the Create In Place command, you must first save the assembly.</a:t>
            </a:r>
          </a:p>
          <a:p>
            <a:pPr>
              <a:buFont typeface="Arial" pitchFamily="34" charset="0"/>
              <a:buChar char="•"/>
            </a:pPr>
            <a:r>
              <a:rPr lang="en-US" dirty="0" smtClean="0"/>
              <a:t>By default, the draft document is created in the same Item Revision and is automatically assigned the same Item ID as the first view on the drawing.</a:t>
            </a:r>
          </a:p>
          <a:p>
            <a:endParaRPr lang="en-US" dirty="0" smtClean="0"/>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Summary</a:t>
            </a: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After completing this lesson, you will be able to:</a:t>
            </a:r>
          </a:p>
          <a:p>
            <a:endParaRPr lang="en-US" dirty="0" smtClean="0"/>
          </a:p>
          <a:p>
            <a:pPr>
              <a:buFont typeface="Arial" pitchFamily="34" charset="0"/>
              <a:buChar char="•"/>
            </a:pPr>
            <a:r>
              <a:rPr lang="en-US" dirty="0" smtClean="0"/>
              <a:t>Use additional options in the Open File dialog box to open existing managed documents.</a:t>
            </a:r>
          </a:p>
          <a:p>
            <a:pPr>
              <a:buFont typeface="Arial" pitchFamily="34" charset="0"/>
              <a:buChar char="•"/>
            </a:pPr>
            <a:r>
              <a:rPr lang="en-US" dirty="0" smtClean="0"/>
              <a:t>Understand and use basic Revision Rules.</a:t>
            </a:r>
          </a:p>
          <a:p>
            <a:pPr>
              <a:buFont typeface="Arial" pitchFamily="34" charset="0"/>
              <a:buChar char="•"/>
            </a:pPr>
            <a:r>
              <a:rPr lang="en-US" dirty="0" smtClean="0"/>
              <a:t>Add to and modify existing managed document content.</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Opening and adding content</a:t>
            </a: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The Open command</a:t>
            </a:r>
          </a:p>
          <a:p>
            <a:endParaRPr lang="en-US" dirty="0" smtClean="0"/>
          </a:p>
          <a:p>
            <a:r>
              <a:rPr lang="en-US" dirty="0" smtClean="0"/>
              <a:t>When you use the Open command to open a </a:t>
            </a:r>
            <a:r>
              <a:rPr lang="en-US" dirty="0" err="1" smtClean="0"/>
              <a:t>Teamcenter</a:t>
            </a:r>
            <a:r>
              <a:rPr lang="en-US" dirty="0" smtClean="0"/>
              <a:t>-managed document:</a:t>
            </a:r>
          </a:p>
          <a:p>
            <a:endParaRPr lang="en-US" dirty="0" smtClean="0"/>
          </a:p>
          <a:p>
            <a:pPr>
              <a:buFont typeface="Arial" pitchFamily="34" charset="0"/>
              <a:buChar char="•"/>
            </a:pPr>
            <a:r>
              <a:rPr lang="en-US" dirty="0" smtClean="0"/>
              <a:t>The document is checked out and downloaded to the local cache. </a:t>
            </a:r>
          </a:p>
          <a:p>
            <a:pPr>
              <a:buFont typeface="Arial" pitchFamily="34" charset="0"/>
              <a:buChar char="•"/>
            </a:pPr>
            <a:r>
              <a:rPr lang="en-US" dirty="0" smtClean="0"/>
              <a:t>If the document you are opening contains links to other documents, those documents are downloaded to cache as well. </a:t>
            </a:r>
          </a:p>
          <a:p>
            <a:pPr>
              <a:buFont typeface="Arial" pitchFamily="34" charset="0"/>
              <a:buChar char="•"/>
            </a:pPr>
            <a:r>
              <a:rPr lang="en-US" dirty="0" smtClean="0"/>
              <a:t>The document is opened so you can work on it. While the document is checked out, other users cannot make edits to it. </a:t>
            </a:r>
          </a:p>
          <a:p>
            <a:pPr>
              <a:buFont typeface="Arial" pitchFamily="34" charset="0"/>
              <a:buChar char="•"/>
            </a:pPr>
            <a:r>
              <a:rPr lang="en-US" dirty="0" smtClean="0"/>
              <a:t>Subsequent use of the Open File dialog box displays the Look In box set to the last location used. When you open another managed document, you can select the document from the location shown or use the Look In box to navigate to the location of your choice.</a:t>
            </a:r>
          </a:p>
          <a:p>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Opening and adding content</a:t>
            </a: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447800"/>
            <a:ext cx="8229600" cy="4953000"/>
          </a:xfrm>
        </p:spPr>
        <p:txBody>
          <a:bodyPr/>
          <a:lstStyle/>
          <a:p>
            <a:r>
              <a:rPr lang="en-US" dirty="0" smtClean="0"/>
              <a:t>The Open command focuses on an Item-centric view of items in the database, including those with no dataset. </a:t>
            </a:r>
          </a:p>
          <a:p>
            <a:endParaRPr lang="en-US" dirty="0" smtClean="0"/>
          </a:p>
          <a:p>
            <a:pPr>
              <a:buFont typeface="Arial" pitchFamily="34" charset="0"/>
              <a:buChar char="•"/>
            </a:pPr>
            <a:r>
              <a:rPr lang="en-US" sz="1800" dirty="0" smtClean="0"/>
              <a:t>Basic—Default display. The Item, Item Revision, and Dataset are displayed on a single line.</a:t>
            </a:r>
          </a:p>
          <a:p>
            <a:endParaRPr lang="en-US" dirty="0" smtClean="0"/>
          </a:p>
          <a:p>
            <a:pPr>
              <a:buFont typeface="Arial" pitchFamily="34" charset="0"/>
              <a:buChar char="•"/>
            </a:pPr>
            <a:endParaRPr lang="en-US" dirty="0" smtClean="0"/>
          </a:p>
          <a:p>
            <a:pPr>
              <a:buFont typeface="Arial" pitchFamily="34" charset="0"/>
              <a:buChar char="•"/>
            </a:pPr>
            <a:r>
              <a:rPr lang="en-US" sz="1800" dirty="0" smtClean="0"/>
              <a:t>Intermediate—Displays the Item and Item Revision combined in one row. The Dataset displays on a separate row.</a:t>
            </a:r>
          </a:p>
          <a:p>
            <a:pPr>
              <a:buFont typeface="Arial" pitchFamily="34" charset="0"/>
              <a:buChar char="•"/>
            </a:pPr>
            <a:endParaRPr lang="en-US" dirty="0" smtClean="0"/>
          </a:p>
          <a:p>
            <a:endParaRPr lang="en-US" dirty="0" smtClean="0"/>
          </a:p>
          <a:p>
            <a:pPr>
              <a:buFont typeface="Arial" pitchFamily="34" charset="0"/>
              <a:buChar char="•"/>
            </a:pPr>
            <a:endParaRPr lang="en-US" dirty="0" smtClean="0"/>
          </a:p>
          <a:p>
            <a:pPr>
              <a:buFont typeface="Arial" pitchFamily="34" charset="0"/>
              <a:buChar char="•"/>
            </a:pPr>
            <a:r>
              <a:rPr lang="en-US" sz="1800" dirty="0" smtClean="0"/>
              <a:t>Full—Displays the Item, Item Revision, and Dataset on individual rows.</a:t>
            </a:r>
          </a:p>
          <a:p>
            <a:endParaRPr lang="en-US" dirty="0" smtClean="0"/>
          </a:p>
          <a:p>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Opening and adding content</a:t>
            </a:r>
          </a:p>
        </p:txBody>
      </p:sp>
      <p:pic>
        <p:nvPicPr>
          <p:cNvPr id="4" name="Picture 3" descr="basicview.gif"/>
          <p:cNvPicPr>
            <a:picLocks noChangeAspect="1"/>
          </p:cNvPicPr>
          <p:nvPr/>
        </p:nvPicPr>
        <p:blipFill>
          <a:blip r:embed="rId3" cstate="print"/>
          <a:stretch>
            <a:fillRect/>
          </a:stretch>
        </p:blipFill>
        <p:spPr>
          <a:xfrm>
            <a:off x="914400" y="2895600"/>
            <a:ext cx="6162675" cy="485775"/>
          </a:xfrm>
          <a:prstGeom prst="rect">
            <a:avLst/>
          </a:prstGeom>
        </p:spPr>
      </p:pic>
      <p:pic>
        <p:nvPicPr>
          <p:cNvPr id="5" name="Picture 4" descr="intermedview.gif"/>
          <p:cNvPicPr>
            <a:picLocks noChangeAspect="1"/>
          </p:cNvPicPr>
          <p:nvPr/>
        </p:nvPicPr>
        <p:blipFill>
          <a:blip r:embed="rId4" cstate="print"/>
          <a:stretch>
            <a:fillRect/>
          </a:stretch>
        </p:blipFill>
        <p:spPr>
          <a:xfrm>
            <a:off x="914400" y="4114800"/>
            <a:ext cx="6162675" cy="742950"/>
          </a:xfrm>
          <a:prstGeom prst="rect">
            <a:avLst/>
          </a:prstGeom>
        </p:spPr>
      </p:pic>
      <p:pic>
        <p:nvPicPr>
          <p:cNvPr id="6" name="Picture 5" descr="fullview.gif"/>
          <p:cNvPicPr>
            <a:picLocks noChangeAspect="1"/>
          </p:cNvPicPr>
          <p:nvPr/>
        </p:nvPicPr>
        <p:blipFill>
          <a:blip r:embed="rId5" cstate="print"/>
          <a:stretch>
            <a:fillRect/>
          </a:stretch>
        </p:blipFill>
        <p:spPr>
          <a:xfrm>
            <a:off x="914400" y="5257800"/>
            <a:ext cx="6391275" cy="981075"/>
          </a:xfrm>
          <a:prstGeom prst="rect">
            <a:avLst/>
          </a:prstGeom>
        </p:spPr>
      </p:pic>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Revision Rules</a:t>
            </a:r>
          </a:p>
          <a:p>
            <a:r>
              <a:rPr lang="en-US" dirty="0" smtClean="0"/>
              <a:t>Parameters you set to determine which item revisions are displayed for the item you choose. </a:t>
            </a:r>
          </a:p>
          <a:p>
            <a:pPr lvl="2">
              <a:buFont typeface="Arial" pitchFamily="34" charset="0"/>
              <a:buChar char="•"/>
            </a:pPr>
            <a:r>
              <a:rPr lang="en-US" dirty="0" smtClean="0"/>
              <a:t>Version from Cache opens the item you have selected using the version already in your local cache. </a:t>
            </a:r>
          </a:p>
          <a:p>
            <a:pPr lvl="2">
              <a:buFont typeface="Arial" pitchFamily="34" charset="0"/>
              <a:buChar char="•"/>
            </a:pPr>
            <a:r>
              <a:rPr lang="en-US" dirty="0" smtClean="0"/>
              <a:t>Latest Working opens the latest item revision regardless of the release status.</a:t>
            </a:r>
          </a:p>
          <a:p>
            <a:endParaRPr lang="en-US" dirty="0" smtClean="0"/>
          </a:p>
          <a:p>
            <a:r>
              <a:rPr lang="en-US" dirty="0" smtClean="0"/>
              <a:t>The revision rule being used is displayed in the formula shown in </a:t>
            </a:r>
            <a:r>
              <a:rPr lang="en-US" dirty="0" err="1" smtClean="0"/>
              <a:t>PathFinder</a:t>
            </a:r>
            <a:r>
              <a:rPr lang="en-US" dirty="0" smtClean="0"/>
              <a:t> after the Item ID, Item Revision, and Item Name. For example:</a:t>
            </a:r>
          </a:p>
          <a:p>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Opening and adding content</a:t>
            </a:r>
          </a:p>
        </p:txBody>
      </p:sp>
      <p:pic>
        <p:nvPicPr>
          <p:cNvPr id="4" name="Picture 3" descr="assy_pathfinder_formula.gif"/>
          <p:cNvPicPr>
            <a:picLocks noChangeAspect="1"/>
          </p:cNvPicPr>
          <p:nvPr/>
        </p:nvPicPr>
        <p:blipFill>
          <a:blip r:embed="rId3" cstate="print"/>
          <a:stretch>
            <a:fillRect/>
          </a:stretch>
        </p:blipFill>
        <p:spPr>
          <a:xfrm>
            <a:off x="1981200" y="5257800"/>
            <a:ext cx="3476625" cy="371475"/>
          </a:xfrm>
          <a:prstGeom prst="rect">
            <a:avLst/>
          </a:prstGeom>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Mirroring items</a:t>
            </a:r>
          </a:p>
          <a:p>
            <a:endParaRPr lang="en-US" b="1" dirty="0" smtClean="0"/>
          </a:p>
          <a:p>
            <a:r>
              <a:rPr lang="en-US" dirty="0" smtClean="0"/>
              <a:t>In this lesson, you will use the Mirror command to illustrate how assemblies with parts placed using the Mirror command behave in the managed environment. You can mirror one or more parts or assemblies about a reference plane you select. </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Opening and adding content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Starting Solid Edge Embedded Client</a:t>
            </a:r>
          </a:p>
          <a:p>
            <a:endParaRPr lang="en-US" dirty="0" smtClean="0"/>
          </a:p>
          <a:p>
            <a:endParaRPr lang="en-US" dirty="0" smtClean="0"/>
          </a:p>
          <a:p>
            <a:endParaRPr lang="en-US" b="1" dirty="0" smtClean="0"/>
          </a:p>
          <a:p>
            <a:endParaRPr lang="en-US" b="1" dirty="0" smtClean="0"/>
          </a:p>
          <a:p>
            <a:r>
              <a:rPr lang="en-US" b="1" dirty="0" smtClean="0"/>
              <a:t>Enable </a:t>
            </a:r>
            <a:r>
              <a:rPr lang="en-US" b="1" dirty="0" err="1" smtClean="0"/>
              <a:t>Teamcenter</a:t>
            </a:r>
            <a:r>
              <a:rPr lang="en-US" b="1" dirty="0" smtClean="0"/>
              <a:t> in Solid Edge</a:t>
            </a:r>
          </a:p>
          <a:p>
            <a:r>
              <a:rPr lang="en-US" dirty="0" smtClean="0"/>
              <a:t>Click the Application button, and choose </a:t>
            </a:r>
            <a:r>
              <a:rPr lang="en-US" dirty="0" err="1" smtClean="0"/>
              <a:t>Manage→Teamcenter</a:t>
            </a:r>
            <a:r>
              <a:rPr lang="en-US" dirty="0" smtClean="0"/>
              <a:t>. </a:t>
            </a:r>
          </a:p>
          <a:p>
            <a:endParaRPr lang="en-US" dirty="0" smtClean="0"/>
          </a:p>
          <a:p>
            <a:pPr>
              <a:buFont typeface="Arial" pitchFamily="34" charset="0"/>
              <a:buChar char="•"/>
            </a:pPr>
            <a:r>
              <a:rPr lang="en-US" sz="1800" dirty="0" err="1" smtClean="0"/>
              <a:t>Teamcenter</a:t>
            </a:r>
            <a:r>
              <a:rPr lang="en-US" sz="1800" dirty="0" smtClean="0"/>
              <a:t> is indicated in the application title displayed in the title bar of the window. </a:t>
            </a:r>
          </a:p>
          <a:p>
            <a:pPr marL="382588" lvl="3" indent="0">
              <a:buNone/>
            </a:pPr>
            <a:endParaRPr lang="en-US" sz="1800" dirty="0"/>
          </a:p>
          <a:p>
            <a:pPr marL="382588" lvl="3" indent="0">
              <a:buNone/>
            </a:pPr>
            <a:r>
              <a:rPr lang="en-US" sz="1800" dirty="0" smtClean="0"/>
              <a:t>NOTE - If </a:t>
            </a:r>
            <a:r>
              <a:rPr lang="en-US" sz="1800" dirty="0" err="1" smtClean="0"/>
              <a:t>Teamcenter</a:t>
            </a:r>
            <a:r>
              <a:rPr lang="en-US" sz="1800" dirty="0" smtClean="0"/>
              <a:t> is not indicated in the application title, you are working in an unmanaged environment.</a:t>
            </a:r>
          </a:p>
          <a:p>
            <a:endParaRPr lang="en-US" dirty="0" smtClean="0"/>
          </a:p>
          <a:p>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Getting Started with SEEC</a:t>
            </a:r>
            <a:endParaRPr lang="en-US" sz="2800" i="1" dirty="0" smtClean="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1981200"/>
            <a:ext cx="676275" cy="828675"/>
          </a:xfrm>
          <a:prstGeom prst="rect">
            <a:avLst/>
          </a:prstGeom>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457200" indent="-457200">
              <a:buFont typeface="+mj-lt"/>
              <a:buAutoNum type="arabicPeriod"/>
            </a:pPr>
            <a:r>
              <a:rPr lang="en-US" dirty="0" smtClean="0"/>
              <a:t>True or False: You can open multiple assemblies at the same time when working in Solid Edge Embedded Client.</a:t>
            </a:r>
          </a:p>
          <a:p>
            <a:pPr marL="457200" indent="-457200">
              <a:buFont typeface="+mj-lt"/>
              <a:buAutoNum type="arabicPeriod"/>
            </a:pPr>
            <a:r>
              <a:rPr lang="en-US" dirty="0" smtClean="0"/>
              <a:t>True or False: The Files of Type field on the Open File dialog box filters the types of files displayed in the Look In list.</a:t>
            </a:r>
          </a:p>
          <a:p>
            <a:pPr marL="457200" indent="-457200">
              <a:buFont typeface="+mj-lt"/>
              <a:buAutoNum type="arabicPeriod"/>
            </a:pPr>
            <a:r>
              <a:rPr lang="en-US" dirty="0" smtClean="0"/>
              <a:t>Setting the File of Type field to (*.psm) filters the display to show only ____________________ documents.</a:t>
            </a:r>
          </a:p>
          <a:p>
            <a:pPr marL="457200" indent="-457200">
              <a:buFont typeface="+mj-lt"/>
              <a:buAutoNum type="arabicPeriod"/>
            </a:pPr>
            <a:r>
              <a:rPr lang="en-US" dirty="0" smtClean="0"/>
              <a:t>Name three options you can set when opening existing documents from the Open File dialog box.</a:t>
            </a:r>
          </a:p>
          <a:p>
            <a:pPr marL="457200" indent="-457200">
              <a:buFont typeface="+mj-lt"/>
              <a:buAutoNum type="arabicPeriod"/>
            </a:pPr>
            <a:r>
              <a:rPr lang="en-US" dirty="0" smtClean="0"/>
              <a:t>When you open an item you work with consistently throughout the day and you want to improve performance, set the __________ ________ ___________ Revision Rule from the Open File dialog box.</a:t>
            </a:r>
          </a:p>
          <a:p>
            <a:pPr marL="457200" indent="-457200">
              <a:buFont typeface="+mj-lt"/>
              <a:buAutoNum type="arabicPeriod"/>
            </a:pPr>
            <a:endParaRPr lang="en-US" dirty="0" smtClean="0"/>
          </a:p>
          <a:p>
            <a:pPr marL="0" indent="233363" eaLnBrk="1" hangingPunct="1">
              <a:buClr>
                <a:schemeClr val="tx2"/>
              </a:buClr>
            </a:pPr>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Review</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371600"/>
            <a:ext cx="8229600" cy="4953000"/>
          </a:xfrm>
        </p:spPr>
        <p:txBody>
          <a:bodyPr/>
          <a:lstStyle/>
          <a:p>
            <a:pPr lvl="2" indent="-342900">
              <a:buFont typeface="+mj-lt"/>
              <a:buAutoNum type="arabicPeriod"/>
            </a:pPr>
            <a:r>
              <a:rPr lang="en-US" sz="1400" dirty="0" smtClean="0"/>
              <a:t>False – You can only open one assembly at a time when working in Solid Edge embedded Client.</a:t>
            </a:r>
          </a:p>
          <a:p>
            <a:pPr>
              <a:buAutoNum type="arabicPeriod" startAt="2"/>
            </a:pPr>
            <a:r>
              <a:rPr lang="en-US" sz="1400" dirty="0" smtClean="0"/>
              <a:t>True – By using the Files of Type filter, you can limit the types of files displayed to that which you choose and minimize the effort required to locate the file you are looking for.</a:t>
            </a:r>
          </a:p>
          <a:p>
            <a:pPr>
              <a:buAutoNum type="arabicPeriod" startAt="2"/>
            </a:pPr>
            <a:r>
              <a:rPr lang="en-US" sz="1400" dirty="0" smtClean="0"/>
              <a:t>Setting the Files of Type field to (*.</a:t>
            </a:r>
            <a:r>
              <a:rPr lang="en-US" sz="1400" dirty="0" err="1" smtClean="0"/>
              <a:t>psm</a:t>
            </a:r>
            <a:r>
              <a:rPr lang="en-US" sz="1400" dirty="0" smtClean="0"/>
              <a:t>) filters the display to show only sheet metal documents.</a:t>
            </a:r>
          </a:p>
          <a:p>
            <a:pPr>
              <a:buAutoNum type="arabicPeriod" startAt="2"/>
            </a:pPr>
            <a:r>
              <a:rPr lang="en-US" sz="1400" dirty="0" smtClean="0"/>
              <a:t>A few of the options available to you in the Open File dialog box are:</a:t>
            </a:r>
          </a:p>
          <a:p>
            <a:pPr lvl="2">
              <a:buFont typeface="Arial" pitchFamily="34" charset="0"/>
              <a:buChar char="•"/>
            </a:pPr>
            <a:r>
              <a:rPr lang="en-US" sz="1400" dirty="0" smtClean="0"/>
              <a:t>When you open an assembly from the Open dialog box, you can improve performance by choosing to hide all components.</a:t>
            </a:r>
          </a:p>
          <a:p>
            <a:pPr lvl="2">
              <a:buFont typeface="Arial" pitchFamily="34" charset="0"/>
              <a:buChar char="•"/>
            </a:pPr>
            <a:r>
              <a:rPr lang="en-US" sz="1400" dirty="0" smtClean="0"/>
              <a:t>When you open a draft document you can choose to Inactivate Drawing Views so the 3D content is not downloaded to cache.</a:t>
            </a:r>
          </a:p>
          <a:p>
            <a:pPr lvl="2">
              <a:buFont typeface="Arial" pitchFamily="34" charset="0"/>
              <a:buChar char="•"/>
            </a:pPr>
            <a:r>
              <a:rPr lang="en-US" sz="1400" dirty="0" smtClean="0"/>
              <a:t>You can use Revision Rules to determine which item revisions are displayed for the item you choose.</a:t>
            </a:r>
          </a:p>
          <a:p>
            <a:pPr>
              <a:buAutoNum type="arabicPeriod" startAt="2"/>
            </a:pPr>
            <a:r>
              <a:rPr lang="en-US" sz="1400" dirty="0" smtClean="0"/>
              <a:t>When you open an item you work with consistently throughout the day and you want to improve performance, set the Version from Cache Revision Rule in the Open File dialog box.</a:t>
            </a:r>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Answers</a:t>
            </a:r>
          </a:p>
        </p:txBody>
      </p:sp>
    </p:spTree>
    <p:extLst>
      <p:ext uri="{BB962C8B-B14F-4D97-AF65-F5344CB8AC3E}">
        <p14:creationId xmlns:p14="http://schemas.microsoft.com/office/powerpoint/2010/main" val="4188533972"/>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In this activity, you will learn how to open existing </a:t>
            </a:r>
            <a:r>
              <a:rPr lang="en-US" dirty="0" err="1" smtClean="0"/>
              <a:t>Teamcenter</a:t>
            </a:r>
            <a:r>
              <a:rPr lang="en-US" dirty="0" smtClean="0"/>
              <a:t>-managed Solid Edge documents and use options to minimize the effort required to locate them. You will learn how to work with revision rules to access the most appropriate version of the document and how to examine multiple files as they are written to disk and to </a:t>
            </a:r>
            <a:r>
              <a:rPr lang="en-US" dirty="0" err="1" smtClean="0"/>
              <a:t>Teamcenter</a:t>
            </a:r>
            <a:r>
              <a:rPr lang="en-US" dirty="0" smtClean="0"/>
              <a:t>.</a:t>
            </a:r>
          </a:p>
          <a:p>
            <a:endParaRPr lang="en-US" dirty="0" smtClean="0"/>
          </a:p>
          <a:p>
            <a:r>
              <a:rPr lang="en-US" dirty="0" smtClean="0"/>
              <a:t>After completing this activity, you will be able to:</a:t>
            </a:r>
          </a:p>
          <a:p>
            <a:pPr>
              <a:buFont typeface="Arial" pitchFamily="34" charset="0"/>
              <a:buChar char="•"/>
            </a:pPr>
            <a:r>
              <a:rPr lang="en-US" dirty="0" smtClean="0"/>
              <a:t>Open an existing managed document using options on the Open File dialog box.</a:t>
            </a:r>
          </a:p>
          <a:p>
            <a:pPr>
              <a:buFont typeface="Arial" pitchFamily="34" charset="0"/>
              <a:buChar char="•"/>
            </a:pPr>
            <a:r>
              <a:rPr lang="en-US" dirty="0" smtClean="0"/>
              <a:t>Focus the display of items in the Look In list.</a:t>
            </a:r>
          </a:p>
          <a:p>
            <a:pPr>
              <a:buFont typeface="Arial" pitchFamily="34" charset="0"/>
              <a:buChar char="•"/>
            </a:pPr>
            <a:r>
              <a:rPr lang="en-US" dirty="0" smtClean="0"/>
              <a:t>Use Revision Rules to your advantage.</a:t>
            </a:r>
          </a:p>
          <a:p>
            <a:endParaRPr lang="en-US" dirty="0" smtClean="0"/>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Activity: Add content</a:t>
            </a: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Things to remember:</a:t>
            </a:r>
          </a:p>
          <a:p>
            <a:endParaRPr lang="en-US" dirty="0" smtClean="0"/>
          </a:p>
          <a:p>
            <a:pPr>
              <a:buFont typeface="Arial" pitchFamily="34" charset="0"/>
              <a:buChar char="•"/>
            </a:pPr>
            <a:r>
              <a:rPr lang="en-US" dirty="0" smtClean="0"/>
              <a:t>The Open command is used to open existing documents.</a:t>
            </a:r>
          </a:p>
          <a:p>
            <a:pPr>
              <a:buFont typeface="Arial" pitchFamily="34" charset="0"/>
              <a:buChar char="•"/>
            </a:pPr>
            <a:r>
              <a:rPr lang="en-US" dirty="0" smtClean="0"/>
              <a:t>You can only open one assembly at a time.</a:t>
            </a:r>
          </a:p>
          <a:p>
            <a:pPr>
              <a:buFont typeface="Arial" pitchFamily="34" charset="0"/>
              <a:buChar char="•"/>
            </a:pPr>
            <a:r>
              <a:rPr lang="en-US" dirty="0" smtClean="0"/>
              <a:t>Setting various options on the Open File dialog box can assist you in locating files, accessing the most appropriate version, and can also help you improve performance.</a:t>
            </a:r>
          </a:p>
          <a:p>
            <a:endParaRPr lang="en-US" dirty="0" smtClean="0"/>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Summary</a:t>
            </a: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After completing this lesson, you will be able to:</a:t>
            </a:r>
          </a:p>
          <a:p>
            <a:endParaRPr lang="en-US" dirty="0" smtClean="0"/>
          </a:p>
          <a:p>
            <a:pPr>
              <a:buFont typeface="Arial" pitchFamily="34" charset="0"/>
              <a:buChar char="•"/>
            </a:pPr>
            <a:r>
              <a:rPr lang="en-US" dirty="0" smtClean="0"/>
              <a:t>Use Hide All Components to efficiently work with large assemblies.</a:t>
            </a:r>
          </a:p>
          <a:p>
            <a:pPr>
              <a:buFont typeface="Arial" pitchFamily="34" charset="0"/>
              <a:buChar char="•"/>
            </a:pPr>
            <a:r>
              <a:rPr lang="en-US" dirty="0" smtClean="0"/>
              <a:t>Open documents using the Read Only option.</a:t>
            </a:r>
          </a:p>
          <a:p>
            <a:pPr>
              <a:buFont typeface="Arial" pitchFamily="34" charset="0"/>
              <a:buChar char="•"/>
            </a:pPr>
            <a:r>
              <a:rPr lang="en-US" dirty="0" smtClean="0"/>
              <a:t>Recognize the Read-Only Status Indicator.</a:t>
            </a:r>
          </a:p>
          <a:p>
            <a:pPr>
              <a:buFont typeface="Arial" pitchFamily="34" charset="0"/>
              <a:buChar char="•"/>
            </a:pPr>
            <a:r>
              <a:rPr lang="en-US" dirty="0" smtClean="0"/>
              <a:t>Understand the functionality of the Read Only Assistant.</a:t>
            </a:r>
          </a:p>
          <a:p>
            <a:pPr>
              <a:buFont typeface="Arial" pitchFamily="34" charset="0"/>
              <a:buChar char="•"/>
            </a:pPr>
            <a:r>
              <a:rPr lang="en-US" dirty="0" smtClean="0"/>
              <a:t>Create a new Revision of an item.</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Working with managed docs</a:t>
            </a: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Opening documents efficiently</a:t>
            </a:r>
          </a:p>
          <a:p>
            <a:endParaRPr lang="en-US" dirty="0" smtClean="0"/>
          </a:p>
          <a:p>
            <a:r>
              <a:rPr lang="en-US" dirty="0" smtClean="0"/>
              <a:t>You can control how much of the assembly is downloaded to cache by hiding the components you do not need. </a:t>
            </a:r>
          </a:p>
          <a:p>
            <a:endParaRPr lang="en-US" dirty="0" smtClean="0"/>
          </a:p>
          <a:p>
            <a:r>
              <a:rPr lang="en-US" dirty="0" smtClean="0"/>
              <a:t>When you use the Hide All Components option on the Open File dialog box:</a:t>
            </a:r>
          </a:p>
          <a:p>
            <a:pPr lvl="3">
              <a:buFont typeface="Arial" pitchFamily="34" charset="0"/>
              <a:buChar char="•"/>
            </a:pPr>
            <a:r>
              <a:rPr lang="en-US" dirty="0" smtClean="0"/>
              <a:t>All the components in the assembly are hidden when it is opened. </a:t>
            </a:r>
          </a:p>
          <a:p>
            <a:pPr lvl="3">
              <a:buFont typeface="Arial" pitchFamily="34" charset="0"/>
              <a:buChar char="•"/>
            </a:pPr>
            <a:r>
              <a:rPr lang="en-US" dirty="0" smtClean="0"/>
              <a:t>Only the direct first-level children of the assembly being opened are downloaded to cache. </a:t>
            </a:r>
          </a:p>
          <a:p>
            <a:pPr lvl="3">
              <a:buNone/>
            </a:pPr>
            <a:endParaRPr lang="en-US" dirty="0" smtClean="0"/>
          </a:p>
          <a:p>
            <a:r>
              <a:rPr lang="en-US" dirty="0" smtClean="0"/>
              <a:t>Then you can judiciously expand and show only those subassemblies you need to work with using </a:t>
            </a:r>
            <a:r>
              <a:rPr lang="en-US" dirty="0" err="1" smtClean="0"/>
              <a:t>PathFinder</a:t>
            </a:r>
            <a:r>
              <a:rPr lang="en-US" dirty="0" smtClean="0"/>
              <a:t>.</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Working with managed docs</a:t>
            </a: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Working with read-only documents</a:t>
            </a:r>
            <a:r>
              <a:rPr lang="en-US" dirty="0" smtClean="0"/>
              <a:t>	</a:t>
            </a:r>
          </a:p>
          <a:p>
            <a:endParaRPr lang="en-US" dirty="0" smtClean="0"/>
          </a:p>
          <a:p>
            <a:r>
              <a:rPr lang="en-US" dirty="0" smtClean="0"/>
              <a:t>When you open a document as </a:t>
            </a:r>
            <a:r>
              <a:rPr lang="en-US" i="1" dirty="0" smtClean="0"/>
              <a:t>read-only</a:t>
            </a:r>
            <a:r>
              <a:rPr lang="en-US" dirty="0" smtClean="0"/>
              <a:t>, the document is not checked out of the database, but only copied to the local cache and opened for viewing purposes. </a:t>
            </a:r>
          </a:p>
          <a:p>
            <a:pPr lvl="1">
              <a:buNone/>
            </a:pPr>
            <a:endParaRPr lang="en-US" dirty="0" smtClean="0"/>
          </a:p>
          <a:p>
            <a:r>
              <a:rPr lang="en-US" dirty="0" smtClean="0"/>
              <a:t>Indicators that the document is opened with read-only status: </a:t>
            </a:r>
          </a:p>
          <a:p>
            <a:pPr lvl="2">
              <a:buFont typeface="Arial" pitchFamily="34" charset="0"/>
              <a:buChar char="•"/>
            </a:pPr>
            <a:r>
              <a:rPr lang="en-US" dirty="0" smtClean="0"/>
              <a:t>The document title displays [Read-Only].</a:t>
            </a:r>
          </a:p>
          <a:p>
            <a:pPr lvl="2">
              <a:buFont typeface="Arial" pitchFamily="34" charset="0"/>
              <a:buChar char="•"/>
            </a:pPr>
            <a:r>
              <a:rPr lang="en-US" dirty="0" smtClean="0"/>
              <a:t>The Save command is disabled.</a:t>
            </a:r>
          </a:p>
          <a:p>
            <a:pPr lvl="2">
              <a:buFont typeface="Arial" pitchFamily="34" charset="0"/>
              <a:buChar char="•"/>
            </a:pPr>
            <a:r>
              <a:rPr lang="en-US" dirty="0" smtClean="0"/>
              <a:t>The Read-Only Status Indicator displays in the upper right corner of the graphics window and is enabled. </a:t>
            </a:r>
          </a:p>
          <a:p>
            <a:pPr lvl="2">
              <a:buNone/>
            </a:pPr>
            <a:endParaRPr lang="en-US" dirty="0" smtClean="0"/>
          </a:p>
          <a:p>
            <a:r>
              <a:rPr lang="en-US" dirty="0" smtClean="0"/>
              <a:t>You can click the Read-Only Status Indicator to display the Read-Only Assistant.</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Working with managed docs</a:t>
            </a: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Read-only Assistant</a:t>
            </a:r>
          </a:p>
          <a:p>
            <a:r>
              <a:rPr lang="en-US" dirty="0" smtClean="0"/>
              <a:t>	</a:t>
            </a:r>
          </a:p>
          <a:p>
            <a:r>
              <a:rPr lang="en-US" dirty="0" smtClean="0"/>
              <a:t>Informational and interactive menu comprised of five sections related to your open document:</a:t>
            </a:r>
          </a:p>
          <a:p>
            <a:endParaRPr lang="en-US" dirty="0" smtClean="0"/>
          </a:p>
          <a:p>
            <a:pPr lvl="3">
              <a:buFont typeface="Arial" pitchFamily="34" charset="0"/>
              <a:buChar char="•"/>
            </a:pPr>
            <a:r>
              <a:rPr lang="en-US" dirty="0" smtClean="0"/>
              <a:t>Document status</a:t>
            </a:r>
          </a:p>
          <a:p>
            <a:pPr lvl="3">
              <a:buFont typeface="Arial" pitchFamily="34" charset="0"/>
              <a:buChar char="•"/>
            </a:pPr>
            <a:r>
              <a:rPr lang="en-US" dirty="0" smtClean="0"/>
              <a:t>Messages</a:t>
            </a:r>
          </a:p>
          <a:p>
            <a:pPr lvl="3">
              <a:buFont typeface="Arial" pitchFamily="34" charset="0"/>
              <a:buChar char="•"/>
            </a:pPr>
            <a:r>
              <a:rPr lang="en-US" dirty="0" smtClean="0"/>
              <a:t>Command</a:t>
            </a:r>
          </a:p>
          <a:p>
            <a:pPr lvl="3">
              <a:buFont typeface="Arial" pitchFamily="34" charset="0"/>
              <a:buChar char="•"/>
            </a:pPr>
            <a:r>
              <a:rPr lang="en-US" dirty="0" smtClean="0"/>
              <a:t>Request write access</a:t>
            </a:r>
          </a:p>
          <a:p>
            <a:pPr lvl="3">
              <a:buFont typeface="Arial" pitchFamily="34" charset="0"/>
              <a:buChar char="•"/>
            </a:pPr>
            <a:r>
              <a:rPr lang="en-US" dirty="0" smtClean="0"/>
              <a:t>Refresh</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Working with managed docs</a:t>
            </a: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Read-Only as the default setting</a:t>
            </a:r>
          </a:p>
          <a:p>
            <a:endParaRPr lang="en-US" dirty="0" smtClean="0"/>
          </a:p>
          <a:p>
            <a:r>
              <a:rPr lang="en-US" dirty="0" smtClean="0"/>
              <a:t>You can save the selection to open documents read-only by clicking Save As Default on the Open File dialog box. The selection becomes the default the next time the Open File dialog box is displayed. </a:t>
            </a:r>
          </a:p>
          <a:p>
            <a:endParaRPr lang="en-US" dirty="0" smtClean="0"/>
          </a:p>
          <a:p>
            <a:r>
              <a:rPr lang="en-US" dirty="0" smtClean="0"/>
              <a:t>Caution:</a:t>
            </a:r>
          </a:p>
          <a:p>
            <a:r>
              <a:rPr lang="en-US" dirty="0" smtClean="0"/>
              <a:t>Clicking Save As Default sets the option on the dialog box to the default for all Solid Edge document types.</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Working with managed docs</a:t>
            </a: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Additional concepts:</a:t>
            </a:r>
          </a:p>
          <a:p>
            <a:endParaRPr lang="en-US" dirty="0" smtClean="0"/>
          </a:p>
          <a:p>
            <a:pPr>
              <a:buFont typeface="Arial" pitchFamily="34" charset="0"/>
              <a:buChar char="•"/>
            </a:pPr>
            <a:r>
              <a:rPr lang="en-US" dirty="0" smtClean="0"/>
              <a:t>You can only edit the most recent version of the document. </a:t>
            </a:r>
          </a:p>
          <a:p>
            <a:pPr>
              <a:buFont typeface="Arial" pitchFamily="34" charset="0"/>
              <a:buChar char="•"/>
            </a:pPr>
            <a:r>
              <a:rPr lang="en-US" dirty="0" smtClean="0"/>
              <a:t>When you request to open an indirect document, the indirect document is opened using the value of the Open As Read-Only check box of the parent, or direct document, and the selected radio button </a:t>
            </a:r>
            <a:r>
              <a:rPr lang="en-US" i="1" dirty="0" smtClean="0"/>
              <a:t>First level read-only</a:t>
            </a:r>
            <a:r>
              <a:rPr lang="en-US" dirty="0" smtClean="0"/>
              <a:t> or </a:t>
            </a:r>
            <a:r>
              <a:rPr lang="en-US" i="1" dirty="0" smtClean="0"/>
              <a:t>All levels read-only</a:t>
            </a:r>
            <a:r>
              <a:rPr lang="en-US" dirty="0" smtClean="0"/>
              <a:t>. </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Working with managed docs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When </a:t>
            </a:r>
            <a:r>
              <a:rPr lang="en-US" b="1" dirty="0" err="1" smtClean="0"/>
              <a:t>Teamcenter</a:t>
            </a:r>
            <a:r>
              <a:rPr lang="en-US" b="1" dirty="0" smtClean="0"/>
              <a:t> is enabled, the Solid Edge user interface changes in the following ways:</a:t>
            </a:r>
          </a:p>
          <a:p>
            <a:endParaRPr lang="en-US" b="1" dirty="0" smtClean="0"/>
          </a:p>
          <a:p>
            <a:pPr>
              <a:buFont typeface="Arial" pitchFamily="34" charset="0"/>
              <a:buChar char="•"/>
            </a:pPr>
            <a:r>
              <a:rPr lang="en-US" sz="1800" dirty="0" err="1" smtClean="0"/>
              <a:t>Teamcenter</a:t>
            </a:r>
            <a:r>
              <a:rPr lang="en-US" sz="1800" dirty="0" smtClean="0"/>
              <a:t> is indicated in the startup screen.</a:t>
            </a:r>
          </a:p>
          <a:p>
            <a:pPr>
              <a:buFont typeface="Arial" pitchFamily="34" charset="0"/>
              <a:buChar char="•"/>
            </a:pPr>
            <a:r>
              <a:rPr lang="en-US" sz="1800" dirty="0" err="1" smtClean="0"/>
              <a:t>Teamcenter</a:t>
            </a:r>
            <a:r>
              <a:rPr lang="en-US" sz="1800" dirty="0" smtClean="0"/>
              <a:t> is displayed in the application title displayed in the title bar of the window. </a:t>
            </a:r>
          </a:p>
          <a:p>
            <a:pPr>
              <a:buFont typeface="Arial" pitchFamily="34" charset="0"/>
              <a:buChar char="•"/>
            </a:pPr>
            <a:r>
              <a:rPr lang="en-US" sz="1800" dirty="0" smtClean="0"/>
              <a:t>When browsing for Solid Edge files you are presented with the data from the </a:t>
            </a:r>
            <a:r>
              <a:rPr lang="en-US" sz="1800" dirty="0" err="1" smtClean="0"/>
              <a:t>Teamcenter</a:t>
            </a:r>
            <a:r>
              <a:rPr lang="en-US" sz="1800" dirty="0" smtClean="0"/>
              <a:t> database.</a:t>
            </a:r>
          </a:p>
          <a:p>
            <a:pPr>
              <a:buFont typeface="Arial" pitchFamily="34" charset="0"/>
              <a:buChar char="•"/>
            </a:pPr>
            <a:r>
              <a:rPr lang="en-US" sz="1800" dirty="0" smtClean="0"/>
              <a:t>When new documents are created you are prompted to upload them to the </a:t>
            </a:r>
            <a:r>
              <a:rPr lang="en-US" sz="1800" dirty="0" err="1" smtClean="0"/>
              <a:t>Teamcenter</a:t>
            </a:r>
            <a:r>
              <a:rPr lang="en-US" sz="1800" dirty="0" smtClean="0"/>
              <a:t> database, as they are not yet resident in the database.</a:t>
            </a:r>
          </a:p>
          <a:p>
            <a:pPr>
              <a:buFont typeface="Arial" pitchFamily="34" charset="0"/>
              <a:buChar char="•"/>
            </a:pPr>
            <a:r>
              <a:rPr lang="en-US" sz="1800" dirty="0" smtClean="0"/>
              <a:t>When you save a file, it is only saved locally to your cache. When you close the document, it is uploaded into the </a:t>
            </a:r>
            <a:r>
              <a:rPr lang="en-US" sz="1800" dirty="0" err="1" smtClean="0"/>
              <a:t>Teamcenter</a:t>
            </a:r>
            <a:r>
              <a:rPr lang="en-US" sz="1800" dirty="0" smtClean="0"/>
              <a:t> database.</a:t>
            </a:r>
          </a:p>
          <a:p>
            <a:endParaRPr lang="en-US" dirty="0" smtClean="0"/>
          </a:p>
          <a:p>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Getting Started with SEEC</a:t>
            </a:r>
            <a:endParaRPr lang="en-US" sz="2800" i="1" dirty="0" smtClean="0"/>
          </a:p>
        </p:txBody>
      </p:sp>
    </p:spTree>
    <p:extLst>
      <p:ext uri="{BB962C8B-B14F-4D97-AF65-F5344CB8AC3E}">
        <p14:creationId xmlns:p14="http://schemas.microsoft.com/office/powerpoint/2010/main" val="1687563607"/>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a:buFont typeface="+mj-lt"/>
              <a:buAutoNum type="arabicPeriod"/>
            </a:pPr>
            <a:r>
              <a:rPr lang="en-US" sz="1800" dirty="0" smtClean="0"/>
              <a:t>When you are working with a large assembly and want to work with the files as efficiently as possible, you should use the __________________ option on the Open File dialog box.</a:t>
            </a:r>
          </a:p>
          <a:p>
            <a:pPr>
              <a:buFont typeface="+mj-lt"/>
              <a:buAutoNum type="arabicPeriod"/>
            </a:pPr>
            <a:r>
              <a:rPr lang="en-US" sz="1800" dirty="0" smtClean="0"/>
              <a:t>True or False: When opening an assembly with all components hidden, only the direct first-level children of the assembly being opened are downloaded to cache.</a:t>
            </a:r>
          </a:p>
          <a:p>
            <a:pPr>
              <a:buFont typeface="+mj-lt"/>
              <a:buAutoNum type="arabicPeriod"/>
            </a:pPr>
            <a:r>
              <a:rPr lang="en-US" sz="1800" dirty="0" smtClean="0"/>
              <a:t>Name two indicators that are present when a document is opened with read-only status.</a:t>
            </a:r>
          </a:p>
          <a:p>
            <a:pPr>
              <a:buFont typeface="+mj-lt"/>
              <a:buAutoNum type="arabicPeriod"/>
            </a:pPr>
            <a:r>
              <a:rPr lang="en-US" sz="1800" dirty="0" smtClean="0"/>
              <a:t>Which of the statement(s) below are true regarding opening documents </a:t>
            </a:r>
            <a:r>
              <a:rPr lang="en-US" sz="1800" i="1" dirty="0" smtClean="0"/>
              <a:t>Read Only</a:t>
            </a:r>
            <a:r>
              <a:rPr lang="en-US" sz="1800" dirty="0" smtClean="0"/>
              <a:t>. </a:t>
            </a:r>
          </a:p>
          <a:p>
            <a:pPr marL="725488" lvl="3" indent="-342900">
              <a:buNone/>
            </a:pPr>
            <a:r>
              <a:rPr lang="en-US" sz="1800" dirty="0" smtClean="0"/>
              <a:t>a. Any changes you make to an item opened read-only are lost.</a:t>
            </a:r>
          </a:p>
          <a:p>
            <a:pPr marL="725488" lvl="3" indent="-342900">
              <a:buNone/>
            </a:pPr>
            <a:r>
              <a:rPr lang="en-US" sz="1800" dirty="0" smtClean="0"/>
              <a:t>b. Changes made to an item opened read-only can be saved by requesting write access and then using the Check Out command to check the item out of the database and then save it.</a:t>
            </a:r>
          </a:p>
          <a:p>
            <a:pPr marL="725488" lvl="3" indent="-342900">
              <a:buNone/>
            </a:pPr>
            <a:r>
              <a:rPr lang="en-US" sz="1800" dirty="0" smtClean="0"/>
              <a:t>c. You can use the Save As command to specify a new Item ID to save the changes to an item opened as read-only.</a:t>
            </a:r>
          </a:p>
          <a:p>
            <a:pPr marL="725488" lvl="3" indent="-342900">
              <a:buNone/>
            </a:pPr>
            <a:r>
              <a:rPr lang="en-US" sz="1800" dirty="0" smtClean="0"/>
              <a:t>d. You have to close the open item and reopen it without using the Read-Only option and then save the changes.</a:t>
            </a:r>
          </a:p>
          <a:p>
            <a:pPr marL="457200" indent="-457200">
              <a:buFont typeface="+mj-lt"/>
              <a:buAutoNum type="arabicPeriod"/>
            </a:pPr>
            <a:endParaRPr lang="en-US" dirty="0" smtClean="0"/>
          </a:p>
          <a:p>
            <a:pPr marL="0" indent="233363" eaLnBrk="1" hangingPunct="1">
              <a:buClr>
                <a:schemeClr val="tx2"/>
              </a:buClr>
            </a:pPr>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Review</a:t>
            </a: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sz="1800" dirty="0" smtClean="0"/>
              <a:t>5.  True or False: The Save As command is automatically invoked if you select the Save command for documents that are new to </a:t>
            </a:r>
            <a:r>
              <a:rPr lang="en-US" sz="1800" dirty="0" err="1" smtClean="0"/>
              <a:t>Teamcenter</a:t>
            </a:r>
            <a:r>
              <a:rPr lang="en-US" sz="1800" dirty="0" smtClean="0"/>
              <a:t>.</a:t>
            </a:r>
          </a:p>
          <a:p>
            <a:r>
              <a:rPr lang="en-US" sz="1800" dirty="0" smtClean="0"/>
              <a:t>6.  To revise the active document, choose __________________ from the Application menu.</a:t>
            </a:r>
          </a:p>
          <a:p>
            <a:pPr marL="457200" indent="-457200">
              <a:buFont typeface="+mj-lt"/>
              <a:buAutoNum type="arabicPeriod"/>
            </a:pPr>
            <a:endParaRPr lang="en-US" dirty="0" smtClean="0"/>
          </a:p>
          <a:p>
            <a:pPr marL="0" indent="233363" eaLnBrk="1" hangingPunct="1">
              <a:buClr>
                <a:schemeClr val="tx2"/>
              </a:buClr>
            </a:pPr>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Review (continued)</a:t>
            </a: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371600"/>
            <a:ext cx="8229600" cy="4953000"/>
          </a:xfrm>
        </p:spPr>
        <p:txBody>
          <a:bodyPr/>
          <a:lstStyle/>
          <a:p>
            <a:pPr>
              <a:buFont typeface="+mj-lt"/>
              <a:buAutoNum type="arabicPeriod"/>
            </a:pPr>
            <a:r>
              <a:rPr lang="en-US" sz="1400" dirty="0"/>
              <a:t>When you are working with a large assembly and want to work with the files</a:t>
            </a:r>
          </a:p>
          <a:p>
            <a:r>
              <a:rPr lang="en-US" sz="1400" dirty="0"/>
              <a:t>as efficiently as possible, you should enable the </a:t>
            </a:r>
            <a:r>
              <a:rPr lang="en-US" sz="1400" i="1" dirty="0"/>
              <a:t>Hide All Components </a:t>
            </a:r>
            <a:r>
              <a:rPr lang="en-US" sz="1400" dirty="0"/>
              <a:t>option</a:t>
            </a:r>
          </a:p>
          <a:p>
            <a:r>
              <a:rPr lang="en-US" sz="1400" dirty="0"/>
              <a:t>on the Open File dialog box.</a:t>
            </a:r>
          </a:p>
          <a:p>
            <a:r>
              <a:rPr lang="en-US" sz="1400" dirty="0"/>
              <a:t>2. True — When opening an assembly with all components hidden, only the direct</a:t>
            </a:r>
          </a:p>
          <a:p>
            <a:r>
              <a:rPr lang="en-US" sz="1400" dirty="0"/>
              <a:t>first-level children of the assembly being opened are downloaded to cache.</a:t>
            </a:r>
          </a:p>
          <a:p>
            <a:r>
              <a:rPr lang="en-US" sz="1400" dirty="0"/>
              <a:t>3. Two indicators that are present when a document is opened with read-only</a:t>
            </a:r>
          </a:p>
          <a:p>
            <a:r>
              <a:rPr lang="en-US" sz="1400" dirty="0"/>
              <a:t>status are:</a:t>
            </a:r>
          </a:p>
          <a:p>
            <a:pPr lvl="2"/>
            <a:r>
              <a:rPr lang="en-US" sz="1400" dirty="0" smtClean="0"/>
              <a:t>The </a:t>
            </a:r>
            <a:r>
              <a:rPr lang="en-US" sz="1400" dirty="0"/>
              <a:t>document title displays [Read Only].</a:t>
            </a:r>
          </a:p>
          <a:p>
            <a:pPr lvl="2"/>
            <a:r>
              <a:rPr lang="en-US" sz="1400" dirty="0" smtClean="0"/>
              <a:t>The </a:t>
            </a:r>
            <a:r>
              <a:rPr lang="en-US" sz="1400" dirty="0"/>
              <a:t>Read-Only Status Indicator displays in the upper right corner of </a:t>
            </a:r>
            <a:r>
              <a:rPr lang="en-US" sz="1400" dirty="0" smtClean="0"/>
              <a:t>the graphics </a:t>
            </a:r>
            <a:r>
              <a:rPr lang="en-US" sz="1400" dirty="0"/>
              <a:t>windows and is enabled.</a:t>
            </a:r>
          </a:p>
          <a:p>
            <a:r>
              <a:rPr lang="en-US" sz="1400" dirty="0"/>
              <a:t>4. Of the statements listed, (B) and (C) are true.</a:t>
            </a:r>
          </a:p>
          <a:p>
            <a:pPr lvl="1"/>
            <a:r>
              <a:rPr lang="en-US" sz="1400" dirty="0"/>
              <a:t>B — Changes made to an item opened read-only can be saved by </a:t>
            </a:r>
            <a:r>
              <a:rPr lang="en-US" sz="1400" dirty="0" smtClean="0"/>
              <a:t>requesting write </a:t>
            </a:r>
            <a:r>
              <a:rPr lang="en-US" sz="1400" dirty="0"/>
              <a:t>access and then using the Check Out command to check the item out </a:t>
            </a:r>
            <a:r>
              <a:rPr lang="en-US" sz="1400" dirty="0" smtClean="0"/>
              <a:t>of the </a:t>
            </a:r>
            <a:r>
              <a:rPr lang="en-US" sz="1400" dirty="0"/>
              <a:t>database and then save it.</a:t>
            </a:r>
          </a:p>
          <a:p>
            <a:pPr marL="192087" lvl="2" indent="0">
              <a:buNone/>
            </a:pPr>
            <a:r>
              <a:rPr lang="en-US" sz="1400" dirty="0"/>
              <a:t>C — You can use the Save As command to specify a new Item ID to save </a:t>
            </a:r>
            <a:r>
              <a:rPr lang="en-US" sz="1400" dirty="0" smtClean="0"/>
              <a:t>them changes </a:t>
            </a:r>
            <a:r>
              <a:rPr lang="en-US" sz="1400" dirty="0"/>
              <a:t>to an item opened as read-only.</a:t>
            </a:r>
          </a:p>
          <a:p>
            <a:r>
              <a:rPr lang="en-US" sz="1400" dirty="0"/>
              <a:t>5. True — The Save As command is automatically invoked if you select the </a:t>
            </a:r>
            <a:r>
              <a:rPr lang="en-US" sz="1400" dirty="0" smtClean="0"/>
              <a:t>Save command </a:t>
            </a:r>
            <a:r>
              <a:rPr lang="en-US" sz="1400" dirty="0"/>
              <a:t>for documents that are new to </a:t>
            </a:r>
            <a:r>
              <a:rPr lang="en-US" sz="1400" dirty="0" err="1"/>
              <a:t>Teamcenter</a:t>
            </a:r>
            <a:r>
              <a:rPr lang="en-US" sz="1400" dirty="0"/>
              <a:t>.</a:t>
            </a:r>
          </a:p>
          <a:p>
            <a:r>
              <a:rPr lang="en-US" sz="1400" dirty="0" smtClean="0"/>
              <a:t>6</a:t>
            </a:r>
            <a:r>
              <a:rPr lang="en-US" sz="1400" dirty="0"/>
              <a:t>. To revise the active document, choose </a:t>
            </a:r>
            <a:r>
              <a:rPr lang="en-US" sz="1400" i="1" dirty="0" smtClean="0"/>
              <a:t>Manage</a:t>
            </a:r>
            <a:r>
              <a:rPr lang="en-US" sz="1400" dirty="0" smtClean="0"/>
              <a:t>-&gt;</a:t>
            </a:r>
            <a:r>
              <a:rPr lang="en-US" sz="1400" i="1" dirty="0" smtClean="0"/>
              <a:t>Revisions </a:t>
            </a:r>
            <a:r>
              <a:rPr lang="en-US" sz="1400" dirty="0"/>
              <a:t>from the </a:t>
            </a:r>
            <a:r>
              <a:rPr lang="en-US" sz="1400" dirty="0" smtClean="0"/>
              <a:t>Application menu.</a:t>
            </a: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Answers</a:t>
            </a:r>
          </a:p>
        </p:txBody>
      </p:sp>
    </p:spTree>
    <p:extLst>
      <p:ext uri="{BB962C8B-B14F-4D97-AF65-F5344CB8AC3E}">
        <p14:creationId xmlns:p14="http://schemas.microsoft.com/office/powerpoint/2010/main" val="418853397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After completing this activity, you will understand how to use Hide All Components to effectively work with large assemblies.</a:t>
            </a:r>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Activity: Use Hide All Components</a:t>
            </a: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After completing this activity, you will be able to:</a:t>
            </a:r>
          </a:p>
          <a:p>
            <a:endParaRPr lang="en-US" dirty="0" smtClean="0"/>
          </a:p>
          <a:p>
            <a:pPr>
              <a:buFont typeface="Arial" pitchFamily="34" charset="0"/>
              <a:buChar char="•"/>
            </a:pPr>
            <a:r>
              <a:rPr lang="en-US" dirty="0" smtClean="0"/>
              <a:t>Open a document read-only.</a:t>
            </a:r>
          </a:p>
          <a:p>
            <a:pPr>
              <a:buFont typeface="Arial" pitchFamily="34" charset="0"/>
              <a:buChar char="•"/>
            </a:pPr>
            <a:r>
              <a:rPr lang="en-US" dirty="0" smtClean="0"/>
              <a:t>Recognize the Read-Only Status Indicator.</a:t>
            </a:r>
          </a:p>
          <a:p>
            <a:pPr>
              <a:buFont typeface="Arial" pitchFamily="34" charset="0"/>
              <a:buChar char="•"/>
            </a:pPr>
            <a:r>
              <a:rPr lang="en-US" dirty="0" smtClean="0"/>
              <a:t>Access and use the Read-Only Assistant when working with a read-only document.</a:t>
            </a:r>
          </a:p>
          <a:p>
            <a:pPr>
              <a:buFont typeface="Arial" pitchFamily="34" charset="0"/>
              <a:buChar char="•"/>
            </a:pPr>
            <a:r>
              <a:rPr lang="en-US" dirty="0" smtClean="0"/>
              <a:t>Use the Revise command to save changes made to an item opened read-only.</a:t>
            </a:r>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Activity: Read Only documents</a:t>
            </a: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In this lesson, you learned how to use various commands to assist you while you work with managed documents:</a:t>
            </a:r>
          </a:p>
          <a:p>
            <a:endParaRPr lang="en-US" dirty="0" smtClean="0"/>
          </a:p>
          <a:p>
            <a:pPr>
              <a:buFont typeface="Arial" pitchFamily="34" charset="0"/>
              <a:buChar char="•"/>
            </a:pPr>
            <a:r>
              <a:rPr lang="en-US" dirty="0" smtClean="0"/>
              <a:t>Use </a:t>
            </a:r>
            <a:r>
              <a:rPr lang="en-US" dirty="0" err="1" smtClean="0"/>
              <a:t>Open→Hide-All</a:t>
            </a:r>
            <a:r>
              <a:rPr lang="en-US" dirty="0" smtClean="0"/>
              <a:t> Components to effectively and efficiently open large assemblies.</a:t>
            </a:r>
          </a:p>
          <a:p>
            <a:pPr>
              <a:buFont typeface="Arial" pitchFamily="34" charset="0"/>
              <a:buChar char="•"/>
            </a:pPr>
            <a:r>
              <a:rPr lang="en-US" dirty="0" smtClean="0"/>
              <a:t>Open documents read-only and then use the Read-Only Assistant to evaluate your options for saving the changes made to the document.</a:t>
            </a:r>
          </a:p>
          <a:p>
            <a:pPr>
              <a:buFont typeface="Arial" pitchFamily="34" charset="0"/>
              <a:buChar char="•"/>
            </a:pPr>
            <a:r>
              <a:rPr lang="en-US" dirty="0" smtClean="0"/>
              <a:t>Create a Revision of a document.</a:t>
            </a:r>
          </a:p>
          <a:p>
            <a:endParaRPr lang="en-US" dirty="0" smtClean="0"/>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Summary</a:t>
            </a: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After completing this lesson, you will be able to:</a:t>
            </a:r>
          </a:p>
          <a:p>
            <a:endParaRPr lang="en-US" dirty="0" smtClean="0"/>
          </a:p>
          <a:p>
            <a:pPr>
              <a:buFont typeface="Arial" pitchFamily="34" charset="0"/>
              <a:buChar char="•"/>
            </a:pPr>
            <a:r>
              <a:rPr lang="en-US" dirty="0" smtClean="0"/>
              <a:t>Understand the functions of the Cache Assistant.</a:t>
            </a:r>
          </a:p>
          <a:p>
            <a:pPr>
              <a:buFont typeface="Arial" pitchFamily="34" charset="0"/>
              <a:buChar char="•"/>
            </a:pPr>
            <a:r>
              <a:rPr lang="en-US" dirty="0" smtClean="0"/>
              <a:t>Check documents in and out of a managed library.</a:t>
            </a:r>
          </a:p>
          <a:p>
            <a:pPr>
              <a:buFont typeface="Arial" pitchFamily="34" charset="0"/>
              <a:buChar char="•"/>
            </a:pPr>
            <a:r>
              <a:rPr lang="en-US" dirty="0" smtClean="0"/>
              <a:t>Download documents from the managed library.</a:t>
            </a:r>
          </a:p>
          <a:p>
            <a:pPr>
              <a:buFont typeface="Arial" pitchFamily="34" charset="0"/>
              <a:buChar char="•"/>
            </a:pPr>
            <a:r>
              <a:rPr lang="en-US" dirty="0" smtClean="0"/>
              <a:t>Filter the display of the contents of your cache.</a:t>
            </a:r>
          </a:p>
          <a:p>
            <a:pPr>
              <a:buFont typeface="Arial" pitchFamily="34" charset="0"/>
              <a:buChar char="•"/>
            </a:pPr>
            <a:r>
              <a:rPr lang="en-US" dirty="0" smtClean="0"/>
              <a:t>Delete documents from the local cache.</a:t>
            </a:r>
          </a:p>
          <a:p>
            <a:pPr>
              <a:buFont typeface="Arial" pitchFamily="34" charset="0"/>
              <a:buChar char="•"/>
            </a:pPr>
            <a:r>
              <a:rPr lang="en-US" dirty="0" smtClean="0"/>
              <a:t>View cache summary information.</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Managing your cache</a:t>
            </a: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What is the </a:t>
            </a:r>
            <a:r>
              <a:rPr lang="en-US" i="1" dirty="0" smtClean="0"/>
              <a:t>cache</a:t>
            </a:r>
            <a:r>
              <a:rPr lang="en-US" dirty="0" smtClean="0"/>
              <a:t>?</a:t>
            </a:r>
          </a:p>
          <a:p>
            <a:endParaRPr lang="en-US" dirty="0" smtClean="0"/>
          </a:p>
          <a:p>
            <a:r>
              <a:rPr lang="en-US" dirty="0" err="1" smtClean="0"/>
              <a:t>Teamcenter</a:t>
            </a:r>
            <a:r>
              <a:rPr lang="en-US" dirty="0" smtClean="0"/>
              <a:t> maintains the documents that are a part of the library. As you work on documents, Solid Edge Embedded Client downloads a copy of the document to a local folder in the Windows file system and only downloads it again if the document becomes out of date. </a:t>
            </a:r>
          </a:p>
          <a:p>
            <a:endParaRPr lang="en-US" dirty="0" smtClean="0"/>
          </a:p>
          <a:p>
            <a:r>
              <a:rPr lang="en-US" dirty="0" smtClean="0"/>
              <a:t>The location for the local copy of the document is called the </a:t>
            </a:r>
            <a:r>
              <a:rPr lang="en-US" i="1" dirty="0" smtClean="0"/>
              <a:t>cache</a:t>
            </a:r>
            <a:r>
              <a:rPr lang="en-US" dirty="0" smtClean="0"/>
              <a:t>. Working with a local copy of the document improves performance over working directly with the one stored in the library. </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Managing your cache</a:t>
            </a:r>
          </a:p>
        </p:txBody>
      </p:sp>
    </p:spTree>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You can manage the contents of your local cache using the Cache Assistant command on the Manage menu. </a:t>
            </a:r>
          </a:p>
          <a:p>
            <a:endParaRPr lang="en-US" dirty="0" smtClean="0"/>
          </a:p>
          <a:p>
            <a:r>
              <a:rPr lang="en-US" dirty="0" smtClean="0"/>
              <a:t>You can use the Cache Assistant dialog box to synchronize all the documents in the managed library, check in documents you have checked out, download documents from the managed library to your local cache, filter the display of the contents of your cache, or clear documents from your local cache.</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Managing your cache</a:t>
            </a:r>
          </a:p>
        </p:txBody>
      </p:sp>
      <p:pic>
        <p:nvPicPr>
          <p:cNvPr id="4" name="Picture 3" descr="cacheasstrow.gif"/>
          <p:cNvPicPr>
            <a:picLocks noChangeAspect="1"/>
          </p:cNvPicPr>
          <p:nvPr/>
        </p:nvPicPr>
        <p:blipFill>
          <a:blip r:embed="rId3" cstate="print"/>
          <a:stretch>
            <a:fillRect/>
          </a:stretch>
        </p:blipFill>
        <p:spPr>
          <a:xfrm>
            <a:off x="685800" y="4343400"/>
            <a:ext cx="7667625" cy="1123950"/>
          </a:xfrm>
          <a:prstGeom prst="rect">
            <a:avLst/>
          </a:prstGeom>
        </p:spPr>
      </p:pic>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Redefining the cache location</a:t>
            </a:r>
          </a:p>
          <a:p>
            <a:endParaRPr lang="en-US" dirty="0" smtClean="0"/>
          </a:p>
          <a:p>
            <a:r>
              <a:rPr lang="en-US" dirty="0" smtClean="0"/>
              <a:t>Changing the predefined cache location removes existing contents of the cache and should performed with care. The default cache location is </a:t>
            </a:r>
            <a:r>
              <a:rPr lang="en-US" i="1" dirty="0" smtClean="0"/>
              <a:t>%APPDATA%\</a:t>
            </a:r>
            <a:r>
              <a:rPr lang="en-US" i="1" dirty="0" err="1" smtClean="0"/>
              <a:t>Unigraphics</a:t>
            </a:r>
            <a:r>
              <a:rPr lang="en-US" i="1" dirty="0" smtClean="0"/>
              <a:t> Solutions\Solid Edge\SEEC</a:t>
            </a:r>
            <a:r>
              <a:rPr lang="en-US" dirty="0" smtClean="0"/>
              <a:t>. </a:t>
            </a:r>
          </a:p>
          <a:p>
            <a:endParaRPr lang="en-US" dirty="0" smtClean="0"/>
          </a:p>
          <a:p>
            <a:r>
              <a:rPr lang="en-US" dirty="0" smtClean="0"/>
              <a:t>If you need to change the default location for cache, you should:</a:t>
            </a:r>
          </a:p>
          <a:p>
            <a:pPr marL="457200" indent="-457200">
              <a:buFont typeface="+mj-lt"/>
              <a:buAutoNum type="arabicPeriod"/>
            </a:pPr>
            <a:r>
              <a:rPr lang="en-US" dirty="0" smtClean="0"/>
              <a:t>Schedule the change at the beginning of a project.</a:t>
            </a:r>
          </a:p>
          <a:p>
            <a:pPr marL="457200" indent="-457200">
              <a:buFont typeface="+mj-lt"/>
              <a:buAutoNum type="arabicPeriod"/>
            </a:pPr>
            <a:r>
              <a:rPr lang="en-US" dirty="0" smtClean="0"/>
              <a:t>Use Cache Assistant to check in all items you want to keep in </a:t>
            </a:r>
            <a:r>
              <a:rPr lang="en-US" dirty="0" err="1" smtClean="0"/>
              <a:t>Teamcenter</a:t>
            </a:r>
            <a:r>
              <a:rPr lang="en-US" dirty="0" smtClean="0"/>
              <a:t>.</a:t>
            </a:r>
          </a:p>
          <a:p>
            <a:pPr marL="457200" indent="-457200">
              <a:buFont typeface="+mj-lt"/>
              <a:buAutoNum type="arabicPeriod"/>
            </a:pPr>
            <a:r>
              <a:rPr lang="en-US" dirty="0" smtClean="0"/>
              <a:t>Manually clear each cache folder using the Delete All button on the Cache Assistant dialog box.</a:t>
            </a:r>
          </a:p>
          <a:p>
            <a:pPr marL="457200" indent="-457200">
              <a:buFont typeface="+mj-lt"/>
              <a:buAutoNum type="arabicPeriod"/>
            </a:pPr>
            <a:r>
              <a:rPr lang="en-US" dirty="0" smtClean="0"/>
              <a:t>Open a new document and use the SEEC Cache entry on the File Locations page of the Solid Edge Options dialog box to redefine the location for the local cache.</a:t>
            </a:r>
          </a:p>
          <a:p>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Managing your cache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Determine your default modeling environment</a:t>
            </a:r>
          </a:p>
          <a:p>
            <a:r>
              <a:rPr lang="en-US" dirty="0" smtClean="0"/>
              <a:t>You can specify the modeling environment you want to start in when creating a Part or Sheet Metal document. Assembly documents can be comprised of both types of content, so there is no need to specify a starting environment for Assembly. </a:t>
            </a:r>
          </a:p>
          <a:p>
            <a:endParaRPr lang="en-US" dirty="0" smtClean="0"/>
          </a:p>
          <a:p>
            <a:r>
              <a:rPr lang="en-US" dirty="0" smtClean="0"/>
              <a:t>The available environments are:</a:t>
            </a:r>
          </a:p>
          <a:p>
            <a:pPr>
              <a:buFont typeface="Arial" pitchFamily="34" charset="0"/>
              <a:buChar char="•"/>
            </a:pPr>
            <a:r>
              <a:rPr lang="en-US" dirty="0" smtClean="0"/>
              <a:t>Synchronous — collection of faces that define the feature shape. There is no history retained of how a synchronous feature was created. Face(s) of a synchronous feature can be edited.</a:t>
            </a:r>
          </a:p>
          <a:p>
            <a:pPr>
              <a:buFont typeface="Arial" pitchFamily="34" charset="0"/>
              <a:buChar char="•"/>
            </a:pPr>
            <a:r>
              <a:rPr lang="en-US" dirty="0" smtClean="0"/>
              <a:t>Ordered — history based. You can edit an ordered feature by returning to any step used in the feature creation process. No face(s) of an ordered feature can be edited.</a:t>
            </a:r>
          </a:p>
          <a:p>
            <a:r>
              <a:rPr lang="en-US" sz="1600" dirty="0" smtClean="0"/>
              <a:t>Note: The default environment is typically set by the system administrator, who may also choose to allow you to change your default environment. </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Getting Started with SEEC</a:t>
            </a:r>
            <a:endParaRPr lang="en-US" sz="2800" i="1" dirty="0" smtClean="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b="1" dirty="0" smtClean="0"/>
              <a:t>Best Practices for Cache management</a:t>
            </a:r>
            <a:endParaRPr lang="en-US" dirty="0" smtClean="0"/>
          </a:p>
          <a:p>
            <a:endParaRPr lang="en-US" dirty="0" smtClean="0"/>
          </a:p>
          <a:p>
            <a:r>
              <a:rPr lang="en-US" dirty="0" smtClean="0"/>
              <a:t>Provide a private cache for each user</a:t>
            </a:r>
          </a:p>
          <a:p>
            <a:r>
              <a:rPr lang="en-US" sz="1800" dirty="0" smtClean="0"/>
              <a:t>The location of the cache should be on the physical disk of the local machine.  This is a personal cache and should not be shared by multiple users.</a:t>
            </a:r>
          </a:p>
          <a:p>
            <a:endParaRPr lang="en-US" dirty="0" smtClean="0"/>
          </a:p>
          <a:p>
            <a:r>
              <a:rPr lang="en-US" dirty="0" smtClean="0"/>
              <a:t>Use the Solid Edge revision rule that best suits your needs</a:t>
            </a:r>
          </a:p>
          <a:p>
            <a:r>
              <a:rPr lang="en-US" sz="1800" dirty="0" smtClean="0"/>
              <a:t>For example, when you open a large assembly using the Revision Rule </a:t>
            </a:r>
            <a:r>
              <a:rPr lang="en-US" sz="1800" i="1" dirty="0" smtClean="0"/>
              <a:t>Latest Working</a:t>
            </a:r>
            <a:r>
              <a:rPr lang="en-US" sz="1800" dirty="0" smtClean="0"/>
              <a:t>, the assembly is placed in the cache for your working session. On subsequent working sessions, opening the assembly using the Revision Rule </a:t>
            </a:r>
            <a:r>
              <a:rPr lang="en-US" sz="1800" i="1" dirty="0" smtClean="0"/>
              <a:t>Version from Cache</a:t>
            </a:r>
            <a:r>
              <a:rPr lang="en-US" sz="1800" dirty="0" smtClean="0"/>
              <a:t> causes all subassemblies to be configured to use what is already downloaded to the cache. The version information is validated and the documents are checked out, but no file transfers need to take place, resulting in optimized performance.</a:t>
            </a:r>
            <a:endParaRPr lang="en-US" sz="1800"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Managing your cache</a:t>
            </a:r>
          </a:p>
        </p:txBody>
      </p:sp>
    </p:spTree>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pPr marL="457200" indent="-457200">
              <a:buFont typeface="+mj-lt"/>
              <a:buAutoNum type="arabicPeriod"/>
            </a:pPr>
            <a:r>
              <a:rPr lang="en-US" sz="1800" dirty="0" smtClean="0"/>
              <a:t>True or False: When referring to the location of the cache in regard to Solid Edge Embedded Client, you are referring to a temporary location in the memory of the operating system.</a:t>
            </a:r>
          </a:p>
          <a:p>
            <a:pPr marL="457200" indent="-457200">
              <a:buFont typeface="+mj-lt"/>
              <a:buAutoNum type="arabicPeriod"/>
            </a:pPr>
            <a:r>
              <a:rPr lang="en-US" sz="1800" dirty="0" smtClean="0"/>
              <a:t>You can use the __________ _____________ command on the Cache Assistant shortcut menu to reverse changes you make to a checked out document.</a:t>
            </a:r>
          </a:p>
          <a:p>
            <a:pPr marL="457200" indent="-457200">
              <a:buFont typeface="+mj-lt"/>
              <a:buAutoNum type="arabicPeriod"/>
            </a:pPr>
            <a:r>
              <a:rPr lang="en-US" sz="1800" dirty="0" smtClean="0"/>
              <a:t>What command is useful if you want to work off-line with managed documents?</a:t>
            </a:r>
          </a:p>
          <a:p>
            <a:pPr marL="457200" indent="-457200">
              <a:buFont typeface="+mj-lt"/>
              <a:buAutoNum type="arabicPeriod"/>
            </a:pPr>
            <a:r>
              <a:rPr lang="en-US" sz="1800" dirty="0" smtClean="0"/>
              <a:t>True or False: Clicking the Delete All button on the Cache Assistant dialog box removes all files from the local cache.</a:t>
            </a:r>
          </a:p>
          <a:p>
            <a:pPr marL="457200" indent="-457200">
              <a:buFont typeface="+mj-lt"/>
              <a:buAutoNum type="arabicPeriod"/>
            </a:pPr>
            <a:r>
              <a:rPr lang="en-US" sz="1800" dirty="0" smtClean="0"/>
              <a:t>Which is the most efficient and recommended configuration for the local cache?</a:t>
            </a:r>
          </a:p>
          <a:p>
            <a:pPr marL="1335088" lvl="5" indent="-457200">
              <a:buNone/>
            </a:pPr>
            <a:r>
              <a:rPr lang="en-US" sz="1800" dirty="0" smtClean="0"/>
              <a:t>a. A personal cache on the physical disk of the local machine.</a:t>
            </a:r>
          </a:p>
          <a:p>
            <a:pPr marL="1335088" lvl="5" indent="-457200">
              <a:buNone/>
            </a:pPr>
            <a:r>
              <a:rPr lang="en-US" sz="1800" dirty="0" smtClean="0"/>
              <a:t>b. A personal cache accessed through a mapped network drive.</a:t>
            </a:r>
          </a:p>
          <a:p>
            <a:pPr marL="1335088" lvl="5" indent="-457200">
              <a:buNone/>
            </a:pPr>
            <a:r>
              <a:rPr lang="en-US" sz="1800" dirty="0" smtClean="0"/>
              <a:t>c. A shared cache location.</a:t>
            </a:r>
          </a:p>
          <a:p>
            <a:pPr marL="1335088" lvl="5" indent="-457200">
              <a:buNone/>
            </a:pPr>
            <a:r>
              <a:rPr lang="en-US" sz="1800" dirty="0" smtClean="0"/>
              <a:t>d. None of the above.</a:t>
            </a:r>
          </a:p>
          <a:p>
            <a:pPr marL="457200" indent="-457200">
              <a:buFont typeface="+mj-lt"/>
              <a:buAutoNum type="arabicPeriod"/>
            </a:pPr>
            <a:endParaRPr lang="en-US" dirty="0" smtClean="0"/>
          </a:p>
          <a:p>
            <a:pPr marL="0" indent="233363" eaLnBrk="1" hangingPunct="1">
              <a:buClr>
                <a:schemeClr val="tx2"/>
              </a:buClr>
            </a:pPr>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Review</a:t>
            </a:r>
          </a:p>
        </p:txBody>
      </p:sp>
    </p:spTree>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371600"/>
            <a:ext cx="8229600" cy="4953000"/>
          </a:xfrm>
        </p:spPr>
        <p:txBody>
          <a:bodyPr/>
          <a:lstStyle/>
          <a:p>
            <a:pPr>
              <a:buFont typeface="+mj-lt"/>
              <a:buAutoNum type="arabicPeriod"/>
            </a:pPr>
            <a:r>
              <a:rPr lang="en-US" sz="1400" dirty="0" smtClean="0"/>
              <a:t>False – When referring to the location of the cache in regard to solid Edge Embedded Client, you are referring to a local folder in the Windows file system.</a:t>
            </a:r>
          </a:p>
          <a:p>
            <a:pPr>
              <a:buFont typeface="+mj-lt"/>
              <a:buAutoNum type="arabicPeriod"/>
            </a:pPr>
            <a:r>
              <a:rPr lang="en-US" sz="1400" dirty="0" smtClean="0"/>
              <a:t>You can use the Undo Checkout command on the Cache Assistant shortcut menu to reverse changes you make to a checked out document.</a:t>
            </a:r>
          </a:p>
          <a:p>
            <a:pPr>
              <a:buFont typeface="+mj-lt"/>
              <a:buAutoNum type="arabicPeriod"/>
            </a:pPr>
            <a:r>
              <a:rPr lang="en-US" sz="1400" dirty="0" smtClean="0"/>
              <a:t>The Download command is useful if you want to work off-line with managed documents.  This command downloads the documents you choose to your local cache so they are available to you when you are off-line.</a:t>
            </a:r>
          </a:p>
          <a:p>
            <a:pPr>
              <a:buFont typeface="+mj-lt"/>
              <a:buAutoNum type="arabicPeriod"/>
            </a:pPr>
            <a:r>
              <a:rPr lang="en-US" sz="1400" dirty="0" smtClean="0"/>
              <a:t>True – Clicking the Delete All button on the Cache Assistant dialog box removes all files from the local cache.</a:t>
            </a:r>
          </a:p>
          <a:p>
            <a:pPr>
              <a:buFont typeface="+mj-lt"/>
              <a:buAutoNum type="arabicPeriod"/>
            </a:pPr>
            <a:r>
              <a:rPr lang="en-US" sz="1400" dirty="0" smtClean="0"/>
              <a:t>The most efficient and recommended configuration for the local cache is (A) a personal cache on the physical disk of the local machine.</a:t>
            </a:r>
            <a:endParaRPr lang="en-US" sz="1400" dirty="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Answers</a:t>
            </a:r>
          </a:p>
        </p:txBody>
      </p:sp>
    </p:spTree>
    <p:extLst>
      <p:ext uri="{BB962C8B-B14F-4D97-AF65-F5344CB8AC3E}">
        <p14:creationId xmlns:p14="http://schemas.microsoft.com/office/powerpoint/2010/main" val="4047497963"/>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In this activity, you will learn how to use Cache Assistant to:</a:t>
            </a:r>
          </a:p>
          <a:p>
            <a:endParaRPr lang="en-US" dirty="0" smtClean="0"/>
          </a:p>
          <a:p>
            <a:pPr>
              <a:buFont typeface="Arial" pitchFamily="34" charset="0"/>
              <a:buChar char="•"/>
            </a:pPr>
            <a:r>
              <a:rPr lang="en-US" dirty="0" smtClean="0"/>
              <a:t>Check documents in and out of the managed library.</a:t>
            </a:r>
          </a:p>
          <a:p>
            <a:pPr>
              <a:buFont typeface="Arial" pitchFamily="34" charset="0"/>
              <a:buChar char="•"/>
            </a:pPr>
            <a:r>
              <a:rPr lang="en-US" dirty="0" smtClean="0"/>
              <a:t>Download documents to the local cache.</a:t>
            </a:r>
          </a:p>
          <a:p>
            <a:pPr>
              <a:buFont typeface="Arial" pitchFamily="34" charset="0"/>
              <a:buChar char="•"/>
            </a:pPr>
            <a:r>
              <a:rPr lang="en-US" dirty="0" smtClean="0"/>
              <a:t>Filter the display of the contents of your cache.</a:t>
            </a:r>
          </a:p>
          <a:p>
            <a:pPr>
              <a:buFont typeface="Arial" pitchFamily="34" charset="0"/>
              <a:buChar char="•"/>
            </a:pPr>
            <a:r>
              <a:rPr lang="en-US" dirty="0" smtClean="0"/>
              <a:t>Delete documents from the cache.</a:t>
            </a:r>
          </a:p>
          <a:p>
            <a:pPr>
              <a:buFont typeface="Arial" pitchFamily="34" charset="0"/>
              <a:buChar char="•"/>
            </a:pPr>
            <a:r>
              <a:rPr lang="en-US" dirty="0" smtClean="0"/>
              <a:t>View cache summary information.</a:t>
            </a:r>
          </a:p>
          <a:p>
            <a:pPr>
              <a:buFont typeface="Arial" pitchFamily="34" charset="0"/>
              <a:buChar char="•"/>
            </a:pPr>
            <a:r>
              <a:rPr lang="en-US" dirty="0" smtClean="0"/>
              <a:t>Use the Undo Check Out command to recover unchanged items from </a:t>
            </a:r>
            <a:r>
              <a:rPr lang="en-US" dirty="0" err="1" smtClean="0"/>
              <a:t>Teamcenter</a:t>
            </a:r>
            <a:r>
              <a:rPr lang="en-US" dirty="0" smtClean="0"/>
              <a:t>.</a:t>
            </a:r>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Activity: Manage the local cache</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The cache is a folder in the Windows file system that contains local copies of the documents from the managed library.</a:t>
            </a:r>
          </a:p>
          <a:p>
            <a:endParaRPr lang="en-US" dirty="0" smtClean="0"/>
          </a:p>
          <a:p>
            <a:r>
              <a:rPr lang="en-US" dirty="0" smtClean="0"/>
              <a:t>Things to remember:</a:t>
            </a:r>
          </a:p>
          <a:p>
            <a:pPr>
              <a:buFont typeface="Arial" pitchFamily="34" charset="0"/>
              <a:buChar char="•"/>
            </a:pPr>
            <a:r>
              <a:rPr lang="en-US" dirty="0" smtClean="0"/>
              <a:t>In a managed environment, a copy of the Solid Edge document you want to edit is downloaded from the database to your local cache. The local copy of the document is only downloaded again if the document becomes out-of-date.</a:t>
            </a:r>
          </a:p>
          <a:p>
            <a:pPr>
              <a:buFont typeface="Arial" pitchFamily="34" charset="0"/>
              <a:buChar char="•"/>
            </a:pPr>
            <a:r>
              <a:rPr lang="en-US" dirty="0" smtClean="0"/>
              <a:t>Documents in the cache should not be manipulated through the operating system, but only through the Cache Assistant dialog box.</a:t>
            </a:r>
          </a:p>
          <a:p>
            <a:pPr>
              <a:buFont typeface="Arial" pitchFamily="34" charset="0"/>
              <a:buChar char="•"/>
            </a:pPr>
            <a:r>
              <a:rPr lang="en-US" dirty="0" smtClean="0"/>
              <a:t>Changing the default cache location removes any existing contents of the cache.</a:t>
            </a:r>
          </a:p>
          <a:p>
            <a:pPr>
              <a:buFont typeface="Arial" pitchFamily="34" charset="0"/>
              <a:buChar char="•"/>
            </a:pPr>
            <a:r>
              <a:rPr lang="en-US" dirty="0" smtClean="0"/>
              <a:t>Each user should have access to an individual cache. The location of the cache should be on the physical disk of the local machine for optimum performance.</a:t>
            </a:r>
          </a:p>
          <a:p>
            <a:endParaRPr lang="en-US" dirty="0" smtClean="0"/>
          </a:p>
          <a:p>
            <a:endParaRPr lang="en-US" dirty="0" smtClean="0"/>
          </a:p>
          <a:p>
            <a:endParaRPr lang="en-US" dirty="0" smtClean="0"/>
          </a:p>
          <a:p>
            <a:pPr marL="0" indent="233363" eaLnBrk="1" hangingPunct="1">
              <a:buClr>
                <a:schemeClr val="tx2"/>
              </a:buClr>
            </a:pPr>
            <a:endParaRPr lang="en-US" dirty="0" smtClean="0"/>
          </a:p>
        </p:txBody>
      </p:sp>
      <p:sp>
        <p:nvSpPr>
          <p:cNvPr id="4099" name="Title 1"/>
          <p:cNvSpPr>
            <a:spLocks noGrp="1"/>
          </p:cNvSpPr>
          <p:nvPr>
            <p:ph type="title"/>
          </p:nvPr>
        </p:nvSpPr>
        <p:spPr>
          <a:xfrm>
            <a:off x="457200" y="304800"/>
            <a:ext cx="6216650" cy="808038"/>
          </a:xfrm>
        </p:spPr>
        <p:txBody>
          <a:bodyPr/>
          <a:lstStyle/>
          <a:p>
            <a:pPr eaLnBrk="1" hangingPunct="1"/>
            <a:r>
              <a:rPr lang="en-US" sz="3200" b="0" i="1" dirty="0" smtClean="0"/>
              <a:t>Lesson Summary</a:t>
            </a: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After completing this lesson, you will be able to:</a:t>
            </a:r>
          </a:p>
          <a:p>
            <a:endParaRPr lang="en-US" dirty="0" smtClean="0"/>
          </a:p>
          <a:p>
            <a:pPr>
              <a:buFont typeface="Arial" pitchFamily="34" charset="0"/>
              <a:buChar char="•"/>
            </a:pPr>
            <a:r>
              <a:rPr lang="en-US" dirty="0" smtClean="0"/>
              <a:t>Start the Structure Editor.</a:t>
            </a:r>
          </a:p>
          <a:p>
            <a:pPr>
              <a:buFont typeface="Arial" pitchFamily="34" charset="0"/>
              <a:buChar char="•"/>
            </a:pPr>
            <a:r>
              <a:rPr lang="en-US" dirty="0" smtClean="0"/>
              <a:t>Find and open an assembly in the Structure Editor.</a:t>
            </a:r>
          </a:p>
          <a:p>
            <a:pPr>
              <a:buFont typeface="Arial" pitchFamily="34" charset="0"/>
              <a:buChar char="•"/>
            </a:pPr>
            <a:r>
              <a:rPr lang="en-US" dirty="0" smtClean="0"/>
              <a:t>Clone an assembly to a new item in the </a:t>
            </a:r>
            <a:r>
              <a:rPr lang="en-US" dirty="0" err="1" smtClean="0"/>
              <a:t>Teamcenter</a:t>
            </a:r>
            <a:r>
              <a:rPr lang="en-US" dirty="0" smtClean="0"/>
              <a:t> database.</a:t>
            </a:r>
          </a:p>
          <a:p>
            <a:pPr>
              <a:buFont typeface="Arial" pitchFamily="34" charset="0"/>
              <a:buChar char="•"/>
            </a:pPr>
            <a:r>
              <a:rPr lang="en-US" dirty="0" smtClean="0"/>
              <a:t>Manipulate the BOM structure of an assembly.</a:t>
            </a:r>
          </a:p>
          <a:p>
            <a:pPr>
              <a:buFont typeface="Arial" pitchFamily="34" charset="0"/>
              <a:buChar char="•"/>
            </a:pPr>
            <a:r>
              <a:rPr lang="en-US" dirty="0" smtClean="0"/>
              <a:t>Revise a component of an assembly.</a:t>
            </a:r>
          </a:p>
          <a:p>
            <a:pPr>
              <a:buFont typeface="Arial" pitchFamily="34" charset="0"/>
              <a:buChar char="•"/>
            </a:pPr>
            <a:r>
              <a:rPr lang="en-US" dirty="0" smtClean="0"/>
              <a:t>Manage the cache associated with Structure Editor.</a:t>
            </a:r>
            <a:endParaRPr lang="en-US" dirty="0"/>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Using the Structure Editor</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What is the </a:t>
            </a:r>
            <a:r>
              <a:rPr lang="en-US" i="1" dirty="0" smtClean="0"/>
              <a:t>Structure Editor</a:t>
            </a:r>
            <a:r>
              <a:rPr lang="en-US" dirty="0" smtClean="0"/>
              <a:t>?</a:t>
            </a:r>
          </a:p>
          <a:p>
            <a:endParaRPr lang="en-US" dirty="0" smtClean="0"/>
          </a:p>
          <a:p>
            <a:r>
              <a:rPr lang="en-US" dirty="0" smtClean="0"/>
              <a:t>Structure Editor provides advanced capabilities for managing assembly structures in a collaborative environment giving you Bill of Materials (BOM) markup and change capability for </a:t>
            </a:r>
            <a:r>
              <a:rPr lang="en-US" dirty="0" err="1" smtClean="0"/>
              <a:t>Teamcenter</a:t>
            </a:r>
            <a:r>
              <a:rPr lang="en-US" dirty="0" smtClean="0"/>
              <a:t> managed data.</a:t>
            </a:r>
          </a:p>
          <a:p>
            <a:endParaRPr lang="en-US" dirty="0" smtClean="0"/>
          </a:p>
          <a:p>
            <a:r>
              <a:rPr lang="en-US" dirty="0" smtClean="0"/>
              <a:t>Structure Editor lets you do such tasks as:</a:t>
            </a:r>
          </a:p>
          <a:p>
            <a:pPr>
              <a:buFont typeface="Arial" pitchFamily="34" charset="0"/>
              <a:buChar char="•"/>
            </a:pPr>
            <a:r>
              <a:rPr lang="en-US" dirty="0" smtClean="0"/>
              <a:t>Copy </a:t>
            </a:r>
            <a:r>
              <a:rPr lang="en-US" dirty="0" err="1" smtClean="0"/>
              <a:t>Teamcenter</a:t>
            </a:r>
            <a:r>
              <a:rPr lang="en-US" dirty="0" smtClean="0"/>
              <a:t> managed assembly structures to new documents stored in new </a:t>
            </a:r>
            <a:r>
              <a:rPr lang="en-US" dirty="0" err="1" smtClean="0"/>
              <a:t>Teamcenter</a:t>
            </a:r>
            <a:r>
              <a:rPr lang="en-US" dirty="0" smtClean="0"/>
              <a:t> items.</a:t>
            </a:r>
          </a:p>
          <a:p>
            <a:pPr>
              <a:buFont typeface="Arial" pitchFamily="34" charset="0"/>
              <a:buChar char="•"/>
            </a:pPr>
            <a:r>
              <a:rPr lang="en-US" dirty="0" smtClean="0"/>
              <a:t>Revise partial or whole assembly structures.</a:t>
            </a:r>
          </a:p>
          <a:p>
            <a:pPr>
              <a:buFont typeface="Arial" pitchFamily="34" charset="0"/>
              <a:buChar char="•"/>
            </a:pPr>
            <a:r>
              <a:rPr lang="en-US" dirty="0" smtClean="0"/>
              <a:t>Update or maintain references in the document hierarchy.</a:t>
            </a:r>
          </a:p>
          <a:p>
            <a:pPr>
              <a:buFont typeface="Arial" pitchFamily="34" charset="0"/>
              <a:buChar char="•"/>
            </a:pPr>
            <a:r>
              <a:rPr lang="en-US" dirty="0" smtClean="0"/>
              <a:t>Show </a:t>
            </a:r>
            <a:r>
              <a:rPr lang="en-US" dirty="0" err="1" smtClean="0"/>
              <a:t>Teamcenter</a:t>
            </a:r>
            <a:r>
              <a:rPr lang="en-US" dirty="0" smtClean="0"/>
              <a:t> properties.</a:t>
            </a:r>
          </a:p>
          <a:p>
            <a:pPr>
              <a:buFont typeface="Arial" pitchFamily="34" charset="0"/>
              <a:buChar char="•"/>
            </a:pPr>
            <a:r>
              <a:rPr lang="en-US" dirty="0" smtClean="0"/>
              <a:t>Add, create new, remove, cut, copy, paste structure elements.</a:t>
            </a:r>
          </a:p>
          <a:p>
            <a:pPr>
              <a:buFont typeface="Arial" pitchFamily="34" charset="0"/>
              <a:buChar char="•"/>
            </a:pPr>
            <a:r>
              <a:rPr lang="en-US" dirty="0" smtClean="0"/>
              <a:t>Preview an assembly.</a:t>
            </a:r>
          </a:p>
          <a:p>
            <a:pPr>
              <a:buFont typeface="Arial" pitchFamily="34" charset="0"/>
              <a:buChar char="•"/>
            </a:pPr>
            <a:r>
              <a:rPr lang="en-US" dirty="0" smtClean="0"/>
              <a:t>Print the assembly structure.</a:t>
            </a:r>
          </a:p>
          <a:p>
            <a:r>
              <a:rPr lang="en-US" dirty="0" smtClean="0"/>
              <a:t> </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Using the Structure Editor</a:t>
            </a:r>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The Structure Editor window</a:t>
            </a:r>
          </a:p>
          <a:p>
            <a:endParaRPr lang="en-US" dirty="0" smtClean="0"/>
          </a:p>
          <a:p>
            <a:endParaRPr lang="en-US" dirty="0" smtClean="0"/>
          </a:p>
          <a:p>
            <a:r>
              <a:rPr lang="en-US" dirty="0" smtClean="0"/>
              <a:t> </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Using the Structure Editor</a:t>
            </a:r>
          </a:p>
        </p:txBody>
      </p:sp>
      <p:pic>
        <p:nvPicPr>
          <p:cNvPr id="4" name="Picture 3" descr="sesewindow2.gif"/>
          <p:cNvPicPr>
            <a:picLocks noChangeAspect="1"/>
          </p:cNvPicPr>
          <p:nvPr/>
        </p:nvPicPr>
        <p:blipFill>
          <a:blip r:embed="rId3" cstate="print"/>
          <a:stretch>
            <a:fillRect/>
          </a:stretch>
        </p:blipFill>
        <p:spPr>
          <a:xfrm>
            <a:off x="533400" y="1981201"/>
            <a:ext cx="7620000" cy="4343399"/>
          </a:xfrm>
          <a:prstGeom prst="rect">
            <a:avLst/>
          </a:prstGeom>
        </p:spPr>
      </p:pic>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The Structure Editor toolbar</a:t>
            </a:r>
          </a:p>
          <a:p>
            <a:endParaRPr lang="en-US" dirty="0" smtClean="0"/>
          </a:p>
          <a:p>
            <a:endParaRPr lang="en-US" dirty="0" smtClean="0"/>
          </a:p>
          <a:p>
            <a:endParaRPr lang="en-US" dirty="0" smtClean="0"/>
          </a:p>
          <a:p>
            <a:endParaRPr lang="en-US" dirty="0" smtClean="0"/>
          </a:p>
          <a:p>
            <a:endParaRPr lang="en-US" dirty="0" smtClean="0"/>
          </a:p>
          <a:p>
            <a:r>
              <a:rPr lang="en-US" dirty="0" smtClean="0"/>
              <a:t> </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Using the Structure Editor</a:t>
            </a:r>
          </a:p>
        </p:txBody>
      </p:sp>
      <p:pic>
        <p:nvPicPr>
          <p:cNvPr id="4" name="Picture 3" descr="sesetoobar.gif"/>
          <p:cNvPicPr>
            <a:picLocks noChangeAspect="1"/>
          </p:cNvPicPr>
          <p:nvPr/>
        </p:nvPicPr>
        <p:blipFill>
          <a:blip r:embed="rId3" cstate="print"/>
          <a:stretch>
            <a:fillRect/>
          </a:stretch>
        </p:blipFill>
        <p:spPr>
          <a:xfrm>
            <a:off x="304800" y="2057400"/>
            <a:ext cx="8534400" cy="780533"/>
          </a:xfrm>
          <a:prstGeom prst="rect">
            <a:avLst/>
          </a:prstGeom>
        </p:spPr>
      </p:pic>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533400" y="1600200"/>
            <a:ext cx="8229600" cy="4572000"/>
          </a:xfrm>
        </p:spPr>
        <p:txBody>
          <a:bodyPr/>
          <a:lstStyle/>
          <a:p>
            <a:r>
              <a:rPr lang="en-US" dirty="0" smtClean="0"/>
              <a:t>Structure Editor includes Bill of Materials (BOM) markup and change features giving you the functionality to make changes to the BOM structure while maintaining a single revision of an item within the structure.</a:t>
            </a:r>
          </a:p>
          <a:p>
            <a:endParaRPr lang="en-US" dirty="0"/>
          </a:p>
          <a:p>
            <a:r>
              <a:rPr lang="en-US" dirty="0" smtClean="0"/>
              <a:t>Within the structure you have the ability to:</a:t>
            </a:r>
          </a:p>
          <a:p>
            <a:pPr>
              <a:buFont typeface="Arial" pitchFamily="34" charset="0"/>
              <a:buChar char="•"/>
            </a:pPr>
            <a:r>
              <a:rPr lang="en-US" dirty="0" smtClean="0"/>
              <a:t>Add rows</a:t>
            </a:r>
          </a:p>
          <a:p>
            <a:pPr>
              <a:buFont typeface="Arial" pitchFamily="34" charset="0"/>
              <a:buChar char="•"/>
            </a:pPr>
            <a:r>
              <a:rPr lang="en-US" dirty="0" smtClean="0"/>
              <a:t>Create new rows</a:t>
            </a:r>
          </a:p>
          <a:p>
            <a:pPr>
              <a:buFont typeface="Arial" pitchFamily="34" charset="0"/>
              <a:buChar char="•"/>
            </a:pPr>
            <a:r>
              <a:rPr lang="en-US" dirty="0" smtClean="0"/>
              <a:t>Remove rows</a:t>
            </a:r>
          </a:p>
          <a:p>
            <a:pPr>
              <a:buFont typeface="Arial" pitchFamily="34" charset="0"/>
              <a:buChar char="•"/>
            </a:pPr>
            <a:r>
              <a:rPr lang="en-US" dirty="0" smtClean="0"/>
              <a:t>Cut, copy, and paste rows</a:t>
            </a:r>
          </a:p>
          <a:p>
            <a:endParaRPr lang="en-US" dirty="0" smtClean="0"/>
          </a:p>
          <a:p>
            <a:r>
              <a:rPr lang="en-US" dirty="0" smtClean="0"/>
              <a:t>Multiple actions can be performed on a row.  For example, you can add a new row to a structure, and then add rows to the newly added row. </a:t>
            </a:r>
          </a:p>
        </p:txBody>
      </p:sp>
      <p:sp>
        <p:nvSpPr>
          <p:cNvPr id="4099" name="Title 1"/>
          <p:cNvSpPr>
            <a:spLocks noGrp="1"/>
          </p:cNvSpPr>
          <p:nvPr>
            <p:ph type="title"/>
          </p:nvPr>
        </p:nvSpPr>
        <p:spPr>
          <a:xfrm>
            <a:off x="457200" y="304800"/>
            <a:ext cx="6216650" cy="808038"/>
          </a:xfrm>
        </p:spPr>
        <p:txBody>
          <a:bodyPr/>
          <a:lstStyle/>
          <a:p>
            <a:pPr eaLnBrk="1" hangingPunct="1"/>
            <a:r>
              <a:rPr lang="en-US" sz="3200" i="1" dirty="0" smtClean="0"/>
              <a:t>Using the Structure Editor</a:t>
            </a:r>
          </a:p>
        </p:txBody>
      </p:sp>
    </p:spTree>
    <p:extLst>
      <p:ext uri="{BB962C8B-B14F-4D97-AF65-F5344CB8AC3E}">
        <p14:creationId xmlns:p14="http://schemas.microsoft.com/office/powerpoint/2010/main" val="291147147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White;White;-2;-2;-1"/>
</p:tagLst>
</file>

<file path=ppt/theme/theme1.xml><?xml version="1.0" encoding="utf-8"?>
<a:theme xmlns:a="http://schemas.openxmlformats.org/drawingml/2006/main" name="Siemens_PLM_Grey_Template">
  <a:themeElements>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fontScheme name="Siemens PLM Grey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2857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a:spPr>
      <a:bodyPr vert="horz" wrap="square" lIns="0" tIns="0" rIns="0" bIns="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1000" b="0" i="0" u="none" strike="noStrike" cap="none" normalizeH="0" baseline="0" smtClean="0">
            <a:ln>
              <a:noFill/>
            </a:ln>
            <a:solidFill>
              <a:schemeClr val="tx1"/>
            </a:solidFill>
            <a:effectLst/>
            <a:latin typeface="Arial" charset="0"/>
          </a:defRPr>
        </a:defPPr>
      </a:lstStyle>
    </a:spDef>
    <a:lnDef>
      <a:spPr bwMode="auto">
        <a:solidFill>
          <a:schemeClr val="accent1"/>
        </a:solidFill>
        <a:ln w="25400" cap="flat" cmpd="sng" algn="ctr">
          <a:solidFill>
            <a:srgbClr val="FF0000"/>
          </a:solidFill>
          <a:prstDash val="solid"/>
          <a:round/>
          <a:headEnd type="none" w="med" len="med"/>
          <a:tailEnd type="triangle"/>
        </a:ln>
        <a:effectLst>
          <a:outerShdw blurRad="50800" dist="38100" dir="2700000" algn="tl" rotWithShape="0">
            <a:prstClr val="black">
              <a:alpha val="40000"/>
            </a:prstClr>
          </a:outerShdw>
        </a:effectLst>
      </a:spPr>
      <a:bodyPr/>
      <a:lstStyle/>
    </a:lnDef>
  </a:objectDefaults>
  <a:extraClrSchemeLst>
    <a:extraClrScheme>
      <a:clrScheme name="Siemens PLM Grey Template 1">
        <a:dk1>
          <a:srgbClr val="000000"/>
        </a:dk1>
        <a:lt1>
          <a:srgbClr val="D0D3DA"/>
        </a:lt1>
        <a:dk2>
          <a:srgbClr val="949EAA"/>
        </a:dk2>
        <a:lt2>
          <a:srgbClr val="FFFFFF"/>
        </a:lt2>
        <a:accent1>
          <a:srgbClr val="AFB4BE"/>
        </a:accent1>
        <a:accent2>
          <a:srgbClr val="FF9900"/>
        </a:accent2>
        <a:accent3>
          <a:srgbClr val="E4E6EA"/>
        </a:accent3>
        <a:accent4>
          <a:srgbClr val="000000"/>
        </a:accent4>
        <a:accent5>
          <a:srgbClr val="D4D6DB"/>
        </a:accent5>
        <a:accent6>
          <a:srgbClr val="E78A00"/>
        </a:accent6>
        <a:hlink>
          <a:srgbClr val="336699"/>
        </a:hlink>
        <a:folHlink>
          <a:srgbClr val="99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767CD561B52CA4E8ACB2552DF311DBD" ma:contentTypeVersion="0" ma:contentTypeDescription="Create a new document." ma:contentTypeScope="" ma:versionID="10e107eaf9d0837392c1f1a983e69498">
  <xsd:schema xmlns:xsd="http://www.w3.org/2001/XMLSchema" xmlns:p="http://schemas.microsoft.com/office/2006/metadata/properties" xmlns:ns2="56CD67F7-521B-4ECA-8ACB-2552DF311DBD" targetNamespace="http://schemas.microsoft.com/office/2006/metadata/properties" ma:root="true" ma:fieldsID="80dd823656e7c2657ada7ce637836d5a" ns2:_="">
    <xsd:import namespace="56CD67F7-521B-4ECA-8ACB-2552DF311DBD"/>
    <xsd:element name="properties">
      <xsd:complexType>
        <xsd:sequence>
          <xsd:element name="documentManagement">
            <xsd:complexType>
              <xsd:all>
                <xsd:element ref="ns2:Parent_x0020_ID" minOccurs="0"/>
                <xsd:element ref="ns2:Parent_x0020_Type"/>
                <xsd:element ref="ns2:Document_x0020_ID"/>
                <xsd:element ref="ns2:Rev"/>
                <xsd:element ref="ns2:Description0"/>
                <xsd:element ref="ns2:Document_x0020_Type"/>
                <xsd:element ref="ns2:SE_x0020_Release"/>
              </xsd:all>
            </xsd:complexType>
          </xsd:element>
        </xsd:sequence>
      </xsd:complexType>
    </xsd:element>
  </xsd:schema>
  <xsd:schema xmlns:xsd="http://www.w3.org/2001/XMLSchema" xmlns:dms="http://schemas.microsoft.com/office/2006/documentManagement/types" targetNamespace="56CD67F7-521B-4ECA-8ACB-2552DF311DBD" elementFormDefault="qualified">
    <xsd:import namespace="http://schemas.microsoft.com/office/2006/documentManagement/types"/>
    <xsd:element name="Parent_x0020_ID" ma:index="8" nillable="true" ma:displayName="Parent ID" ma:internalName="Parent_x0020_ID">
      <xsd:simpleType>
        <xsd:restriction base="dms:Number"/>
      </xsd:simpleType>
    </xsd:element>
    <xsd:element name="Parent_x0020_Type" ma:index="9" ma:displayName="Parent Type" ma:format="Dropdown" ma:internalName="Parent_x0020_Type">
      <xsd:simpleType>
        <xsd:restriction base="dms:Choice">
          <xsd:enumeration value="None"/>
          <xsd:enumeration value="Task"/>
          <xsd:enumeration value="Project"/>
          <xsd:enumeration value="Theme"/>
          <xsd:enumeration value="Release"/>
        </xsd:restriction>
      </xsd:simpleType>
    </xsd:element>
    <xsd:element name="Document_x0020_ID" ma:index="10" ma:displayName="Document ID" ma:decimals="0" ma:internalName="Document_x0020_ID">
      <xsd:simpleType>
        <xsd:restriction base="dms:Number"/>
      </xsd:simpleType>
    </xsd:element>
    <xsd:element name="Rev" ma:index="11" ma:displayName="Rev" ma:decimals="0" ma:internalName="Rev">
      <xsd:simpleType>
        <xsd:restriction base="dms:Number"/>
      </xsd:simpleType>
    </xsd:element>
    <xsd:element name="Description0" ma:index="12" ma:displayName="Description" ma:internalName="Description0">
      <xsd:simpleType>
        <xsd:restriction base="dms:Note"/>
      </xsd:simpleType>
    </xsd:element>
    <xsd:element name="Document_x0020_Type" ma:index="13" ma:displayName="Document Type" ma:format="Dropdown" ma:internalName="Document_x0020_Type">
      <xsd:simpleType>
        <xsd:restriction base="dms:Choice">
          <xsd:enumeration value="Plan-Concept"/>
          <xsd:enumeration value="Plan-CmdSpec"/>
          <xsd:enumeration value="Plan-ReqSpec"/>
          <xsd:enumeration value="Plan-EnvSpec"/>
          <xsd:enumeration value="Plan-UIQC"/>
          <xsd:enumeration value="Plan-UseTestPlan"/>
          <xsd:enumeration value="Plan-UseReport"/>
          <xsd:enumeration value="Plan-OvrSpec"/>
          <xsd:enumeration value="Dev-DgnSpec"/>
          <xsd:enumeration value="Dev-APISpec"/>
          <xsd:enumeration value="Dev-TechNote"/>
          <xsd:enumeration value="Cert-TestPlan"/>
          <xsd:enumeration value="Cert-Testcase"/>
          <xsd:enumeration value="Cert-ATPResults"/>
          <xsd:enumeration value="Cert-BetaReport"/>
          <xsd:enumeration value="Release"/>
          <xsd:enumeration value="Review"/>
          <xsd:enumeration value="Template"/>
          <xsd:enumeration value="Commitment"/>
        </xsd:restriction>
      </xsd:simpleType>
    </xsd:element>
    <xsd:element name="SE_x0020_Release" ma:index="14" ma:displayName="SE Release" ma:default="" ma:format="Dropdown" ma:internalName="SE_x0020_Release">
      <xsd:simpleType>
        <xsd:restriction base="dms:Choice">
          <xsd:enumeration value="None"/>
          <xsd:enumeration value="V103"/>
          <xsd:enumeration value="V102"/>
          <xsd:enumeration value="V21"/>
          <xsd:enumeration value="V20"/>
          <xsd:enumeration value="V19"/>
          <xsd:enumeration value="V18"/>
          <xsd:enumeration value="V17"/>
          <xsd:enumeration value="V16"/>
          <xsd:enumeration value="V15"/>
          <xsd:enumeration value="V14"/>
          <xsd:enumeration value="V12"/>
          <xsd:enumeration value="V11"/>
          <xsd:enumeration value="V10"/>
          <xsd:enumeration value="Future"/>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Document_x0020_ID xmlns="56CD67F7-521B-4ECA-8ACB-2552DF311DBD"/>
    <Parent_x0020_ID xmlns="56CD67F7-521B-4ECA-8ACB-2552DF311DBD" xsi:nil="true"/>
    <Description0 xmlns="56CD67F7-521B-4ECA-8ACB-2552DF311DBD">Solid Edge Training - Moving and rotating faces</Description0>
    <Parent_x0020_Type xmlns="56CD67F7-521B-4ECA-8ACB-2552DF311DBD">Release</Parent_x0020_Type>
    <SE_x0020_Release xmlns="56CD67F7-521B-4ECA-8ACB-2552DF311DBD">V103</SE_x0020_Release>
    <Document_x0020_Type xmlns="56CD67F7-521B-4ECA-8ACB-2552DF311DBD">Release</Document_x0020_Type>
    <Rev xmlns="56CD67F7-521B-4ECA-8ACB-2552DF311DBD">1</Rev>
  </documentManagement>
</p:propertie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A7D46F4-7B95-4701-823E-869469091AC0}">
  <ds:schemaRefs>
    <ds:schemaRef ds:uri="http://schemas.microsoft.com/office/2006/metadata/longProperties"/>
  </ds:schemaRefs>
</ds:datastoreItem>
</file>

<file path=customXml/itemProps2.xml><?xml version="1.0" encoding="utf-8"?>
<ds:datastoreItem xmlns:ds="http://schemas.openxmlformats.org/officeDocument/2006/customXml" ds:itemID="{072BBDA4-B85B-4330-A420-3A23C18FAB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CD67F7-521B-4ECA-8ACB-2552DF311DB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0035C548-D4C6-4EFA-BB7B-ECC8F7477B5B}">
  <ds:schemaRefs>
    <ds:schemaRef ds:uri="http://purl.org/dc/terms/"/>
    <ds:schemaRef ds:uri="http://schemas.microsoft.com/office/2006/documentManagement/types"/>
    <ds:schemaRef ds:uri="http://www.w3.org/XML/1998/namespace"/>
    <ds:schemaRef ds:uri="http://purl.org/dc/elements/1.1/"/>
    <ds:schemaRef ds:uri="http://schemas.openxmlformats.org/package/2006/metadata/core-properties"/>
    <ds:schemaRef ds:uri="http://purl.org/dc/dcmitype/"/>
    <ds:schemaRef ds:uri="56CD67F7-521B-4ECA-8ACB-2552DF311DBD"/>
    <ds:schemaRef ds:uri="http://schemas.microsoft.com/office/2006/metadata/properties"/>
  </ds:schemaRefs>
</ds:datastoreItem>
</file>

<file path=customXml/itemProps4.xml><?xml version="1.0" encoding="utf-8"?>
<ds:datastoreItem xmlns:ds="http://schemas.openxmlformats.org/officeDocument/2006/customXml" ds:itemID="{3EA8FBD1-1A24-411A-80C5-187D747F34A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Siemens_PLM_Grey_Template</Template>
  <TotalTime>13962</TotalTime>
  <Words>9121</Words>
  <Application>Microsoft Office PowerPoint</Application>
  <PresentationFormat>On-screen Show (4:3)</PresentationFormat>
  <Paragraphs>1092</Paragraphs>
  <Slides>111</Slides>
  <Notes>102</Notes>
  <HiddenSlides>0</HiddenSlides>
  <MMClips>0</MMClips>
  <ScaleCrop>false</ScaleCrop>
  <HeadingPairs>
    <vt:vector size="4" baseType="variant">
      <vt:variant>
        <vt:lpstr>Theme</vt:lpstr>
      </vt:variant>
      <vt:variant>
        <vt:i4>1</vt:i4>
      </vt:variant>
      <vt:variant>
        <vt:lpstr>Slide Titles</vt:lpstr>
      </vt:variant>
      <vt:variant>
        <vt:i4>111</vt:i4>
      </vt:variant>
    </vt:vector>
  </HeadingPairs>
  <TitlesOfParts>
    <vt:vector size="112" baseType="lpstr">
      <vt:lpstr>Siemens_PLM_Grey_Template</vt:lpstr>
      <vt:lpstr>Working with Solid Edge Embedded Client    </vt:lpstr>
      <vt:lpstr>Overview</vt:lpstr>
      <vt:lpstr>Overview</vt:lpstr>
      <vt:lpstr>Overview</vt:lpstr>
      <vt:lpstr>Course Objectives</vt:lpstr>
      <vt:lpstr>Getting Started with SEEC</vt:lpstr>
      <vt:lpstr>Getting Started with SEEC</vt:lpstr>
      <vt:lpstr>Getting Started with SEEC</vt:lpstr>
      <vt:lpstr>Getting Started with SEEC</vt:lpstr>
      <vt:lpstr>Getting Started with SEEC</vt:lpstr>
      <vt:lpstr>Getting Started with SEEC</vt:lpstr>
      <vt:lpstr>Getting Started with SEEC</vt:lpstr>
      <vt:lpstr>Getting Started with SEEC</vt:lpstr>
      <vt:lpstr>Getting Started with SEEC</vt:lpstr>
      <vt:lpstr>Getting Started with SEEC</vt:lpstr>
      <vt:lpstr>Getting Started with SEEC</vt:lpstr>
      <vt:lpstr>Getting Started with SEEC</vt:lpstr>
      <vt:lpstr>Getting Started with SEEC</vt:lpstr>
      <vt:lpstr>Getting Started with SEEC</vt:lpstr>
      <vt:lpstr>Lesson Review</vt:lpstr>
      <vt:lpstr>Answers</vt:lpstr>
      <vt:lpstr>Activity: Create, save, and close</vt:lpstr>
      <vt:lpstr>Lesson Summary</vt:lpstr>
      <vt:lpstr>Searching and viewing data</vt:lpstr>
      <vt:lpstr>Searching and viewing data</vt:lpstr>
      <vt:lpstr>Searching and viewing data</vt:lpstr>
      <vt:lpstr>Searching and viewing data</vt:lpstr>
      <vt:lpstr>Searching and viewing data</vt:lpstr>
      <vt:lpstr>Searching and viewing data</vt:lpstr>
      <vt:lpstr>Searching and viewing data</vt:lpstr>
      <vt:lpstr>Lesson Review</vt:lpstr>
      <vt:lpstr>Answers</vt:lpstr>
      <vt:lpstr>Activity: Searching and viewing</vt:lpstr>
      <vt:lpstr>Lesson Summary</vt:lpstr>
      <vt:lpstr>Preparing unmanaged documents</vt:lpstr>
      <vt:lpstr>Preparing unmanaged documents</vt:lpstr>
      <vt:lpstr>Preparing unmanaged documents</vt:lpstr>
      <vt:lpstr>Preparing unmanaged documents</vt:lpstr>
      <vt:lpstr>Preparing unmanaged documents</vt:lpstr>
      <vt:lpstr>Preparing unmanaged docs</vt:lpstr>
      <vt:lpstr>Preparing unmanaged documents</vt:lpstr>
      <vt:lpstr>Lesson Review</vt:lpstr>
      <vt:lpstr>Answers</vt:lpstr>
      <vt:lpstr>Activity: Preparing documents</vt:lpstr>
      <vt:lpstr>Lesson Summary</vt:lpstr>
      <vt:lpstr>Working with Assemblies</vt:lpstr>
      <vt:lpstr>Working with Assemblies</vt:lpstr>
      <vt:lpstr>Working with Assemblies</vt:lpstr>
      <vt:lpstr>Working with Assemblies</vt:lpstr>
      <vt:lpstr>Working with Assemblies</vt:lpstr>
      <vt:lpstr>Working with Assemblies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Lesson Review</vt:lpstr>
      <vt:lpstr>Answers</vt:lpstr>
      <vt:lpstr>Activity: Create an assembly</vt:lpstr>
      <vt:lpstr>Activity: Create a drawing</vt:lpstr>
      <vt:lpstr>Lesson Summary</vt:lpstr>
      <vt:lpstr>Opening and adding content</vt:lpstr>
      <vt:lpstr>Opening and adding content</vt:lpstr>
      <vt:lpstr>Opening and adding content</vt:lpstr>
      <vt:lpstr>Opening and adding content</vt:lpstr>
      <vt:lpstr>Opening and adding content</vt:lpstr>
      <vt:lpstr>Lesson Review</vt:lpstr>
      <vt:lpstr>Answers</vt:lpstr>
      <vt:lpstr>Activity: Add content</vt:lpstr>
      <vt:lpstr>Lesson Summary</vt:lpstr>
      <vt:lpstr>Working with managed docs</vt:lpstr>
      <vt:lpstr>Working with managed docs</vt:lpstr>
      <vt:lpstr>Working with managed docs</vt:lpstr>
      <vt:lpstr>Working with managed docs</vt:lpstr>
      <vt:lpstr>Working with managed docs</vt:lpstr>
      <vt:lpstr>Working with managed docs</vt:lpstr>
      <vt:lpstr>Lesson Review</vt:lpstr>
      <vt:lpstr>Lesson Review (continued)</vt:lpstr>
      <vt:lpstr>Answers</vt:lpstr>
      <vt:lpstr>Activity: Use Hide All Components</vt:lpstr>
      <vt:lpstr>Activity: Read Only documents</vt:lpstr>
      <vt:lpstr>Lesson Summary</vt:lpstr>
      <vt:lpstr>Managing your cache</vt:lpstr>
      <vt:lpstr>Managing your cache</vt:lpstr>
      <vt:lpstr>Managing your cache</vt:lpstr>
      <vt:lpstr>Managing your cache</vt:lpstr>
      <vt:lpstr>Managing your cache</vt:lpstr>
      <vt:lpstr>Lesson Review</vt:lpstr>
      <vt:lpstr>Answers</vt:lpstr>
      <vt:lpstr>Activity: Manage the local cache</vt:lpstr>
      <vt:lpstr>Lesson Summary</vt:lpstr>
      <vt:lpstr>Using the Structure Editor</vt:lpstr>
      <vt:lpstr>Using the Structure Editor</vt:lpstr>
      <vt:lpstr>Using the Structure Editor</vt:lpstr>
      <vt:lpstr>Using the Structure Editor</vt:lpstr>
      <vt:lpstr>Using the Structure Editor</vt:lpstr>
      <vt:lpstr>Lesson Review</vt:lpstr>
      <vt:lpstr>Answers</vt:lpstr>
      <vt:lpstr>Activity: Use the Structure Editor</vt:lpstr>
      <vt:lpstr>Lesson Summary</vt:lpstr>
      <vt:lpstr>SEEC Diagnostics</vt:lpstr>
      <vt:lpstr>SEEC Diagnostics</vt:lpstr>
      <vt:lpstr>SEEC Diagnostics</vt:lpstr>
      <vt:lpstr>SEEC Diagnostics</vt:lpstr>
      <vt:lpstr>Lesson Review</vt:lpstr>
      <vt:lpstr>Answers</vt:lpstr>
      <vt:lpstr>Activity: Run SEEC diagnostics</vt:lpstr>
      <vt:lpstr>Lesson 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and rotating faces</dc:title>
  <dc:creator>Douglas C. Stainbrook</dc:creator>
  <cp:lastModifiedBy>Nancy Webb</cp:lastModifiedBy>
  <cp:revision>910</cp:revision>
  <cp:lastPrinted>2005-10-17T08:52:43Z</cp:lastPrinted>
  <dcterms:created xsi:type="dcterms:W3CDTF">2008-09-25T15:14:36Z</dcterms:created>
  <dcterms:modified xsi:type="dcterms:W3CDTF">2012-07-13T18:48:02Z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ies>
</file>