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7"/>
  </p:notesMasterIdLst>
  <p:handoutMasterIdLst>
    <p:handoutMasterId r:id="rId38"/>
  </p:handoutMasterIdLst>
  <p:sldIdLst>
    <p:sldId id="350" r:id="rId6"/>
    <p:sldId id="404" r:id="rId7"/>
    <p:sldId id="410" r:id="rId8"/>
    <p:sldId id="439" r:id="rId9"/>
    <p:sldId id="406" r:id="rId10"/>
    <p:sldId id="411" r:id="rId11"/>
    <p:sldId id="412" r:id="rId12"/>
    <p:sldId id="413" r:id="rId13"/>
    <p:sldId id="416" r:id="rId14"/>
    <p:sldId id="417" r:id="rId15"/>
    <p:sldId id="418" r:id="rId16"/>
    <p:sldId id="407" r:id="rId17"/>
    <p:sldId id="408" r:id="rId18"/>
    <p:sldId id="422" r:id="rId19"/>
    <p:sldId id="409" r:id="rId20"/>
    <p:sldId id="419" r:id="rId21"/>
    <p:sldId id="449" r:id="rId22"/>
    <p:sldId id="450" r:id="rId23"/>
    <p:sldId id="451" r:id="rId24"/>
    <p:sldId id="452" r:id="rId25"/>
    <p:sldId id="420" r:id="rId26"/>
    <p:sldId id="426" r:id="rId27"/>
    <p:sldId id="440" r:id="rId28"/>
    <p:sldId id="441" r:id="rId29"/>
    <p:sldId id="442" r:id="rId30"/>
    <p:sldId id="443" r:id="rId31"/>
    <p:sldId id="444" r:id="rId32"/>
    <p:sldId id="445" r:id="rId33"/>
    <p:sldId id="446" r:id="rId34"/>
    <p:sldId id="447" r:id="rId35"/>
    <p:sldId id="433" r:id="rId36"/>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100" d="100"/>
          <a:sy n="100" d="100"/>
        </p:scale>
        <p:origin x="-78"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24</a:t>
            </a:fld>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25</a:t>
            </a:fld>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26</a:t>
            </a:fld>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27</a:t>
            </a:fld>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30</a:t>
            </a:fld>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31</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ST5</a:t>
            </a:r>
            <a:br>
              <a:rPr lang="en-US" i="1" dirty="0" smtClean="0"/>
            </a:br>
            <a:r>
              <a:rPr lang="en-US" i="1" dirty="0" smtClean="0"/>
              <a:t>Training</a:t>
            </a:r>
            <a:br>
              <a:rPr lang="en-US" i="1" dirty="0" smtClean="0"/>
            </a:br>
            <a:r>
              <a:rPr lang="en-US" dirty="0" smtClean="0"/>
              <a:t/>
            </a:r>
            <a:br>
              <a:rPr lang="en-US" dirty="0" smtClean="0"/>
            </a:br>
            <a:r>
              <a:rPr lang="en-US" dirty="0" smtClean="0"/>
              <a:t>Working with face relationships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2895600"/>
          </a:xfrm>
        </p:spPr>
        <p:txBody>
          <a:bodyPr/>
          <a:lstStyle/>
          <a:p>
            <a:pPr marL="177800" indent="-177800" eaLnBrk="1" hangingPunct="1">
              <a:buClr>
                <a:schemeClr val="tx2"/>
              </a:buClr>
            </a:pPr>
            <a:r>
              <a:rPr lang="en-US" b="1" dirty="0" smtClean="0"/>
              <a:t>Accept or cancel</a:t>
            </a:r>
          </a:p>
          <a:p>
            <a:pPr marL="177800" indent="-177800" eaLnBrk="1" hangingPunct="1">
              <a:buClr>
                <a:schemeClr val="tx2"/>
              </a:buClr>
            </a:pPr>
            <a:endParaRPr lang="en-US" b="1" dirty="0" smtClean="0"/>
          </a:p>
          <a:p>
            <a:pPr marL="177800" indent="-177800" eaLnBrk="1" hangingPunct="1">
              <a:buClr>
                <a:schemeClr val="tx2"/>
              </a:buClr>
            </a:pPr>
            <a:endParaRPr lang="en-US" b="1"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If the desired relationship results are achieved, click Accept. The face relationship command ends but the select set is still active.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If the desired relationship results are not achieved, click Cancel. The face relationship command ends but the select set is still active.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Relationship command options</a:t>
            </a:r>
          </a:p>
        </p:txBody>
      </p:sp>
      <p:pic>
        <p:nvPicPr>
          <p:cNvPr id="5122" name="Picture 2" descr="C:\V103\selfPaced\se103\english\docs\graphics\bj\part_constraint\accept_cancel.gif"/>
          <p:cNvPicPr>
            <a:picLocks noChangeAspect="1" noChangeArrowheads="1"/>
          </p:cNvPicPr>
          <p:nvPr/>
        </p:nvPicPr>
        <p:blipFill>
          <a:blip r:embed="rId3" cstate="print"/>
          <a:srcRect/>
          <a:stretch>
            <a:fillRect/>
          </a:stretch>
        </p:blipFill>
        <p:spPr bwMode="auto">
          <a:xfrm>
            <a:off x="609600" y="2057400"/>
            <a:ext cx="1219200" cy="304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191000"/>
          </a:xfrm>
        </p:spPr>
        <p:txBody>
          <a:bodyPr/>
          <a:lstStyle/>
          <a:p>
            <a:pPr marL="177800" indent="-177800" eaLnBrk="1" hangingPunct="1">
              <a:buClr>
                <a:schemeClr val="tx2"/>
              </a:buClr>
            </a:pPr>
            <a:r>
              <a:rPr lang="en-US" b="1" dirty="0" smtClean="0"/>
              <a:t>Single/All face alignment</a:t>
            </a:r>
          </a:p>
          <a:p>
            <a:pPr marL="177800" indent="-177800" eaLnBrk="1" hangingPunct="1">
              <a:buClr>
                <a:schemeClr val="tx2"/>
              </a:buClr>
            </a:pPr>
            <a:endParaRPr lang="en-US" b="1"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Single Align</a:t>
            </a:r>
            <a:br>
              <a:rPr lang="en-US" dirty="0" smtClean="0"/>
            </a:br>
            <a:r>
              <a:rPr lang="en-US" dirty="0" smtClean="0"/>
              <a:t>Only the seed face is related to the target face. The remaining faces in the select set maintain their original relationship with the seed face.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Multiple Align</a:t>
            </a:r>
            <a:br>
              <a:rPr lang="en-US" dirty="0" smtClean="0"/>
            </a:br>
            <a:r>
              <a:rPr lang="en-US" dirty="0" smtClean="0"/>
              <a:t>All faces in the select set relate to the target face.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a:p>
            <a:r>
              <a:rPr lang="en-US" dirty="0" smtClean="0"/>
              <a:t> </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Face relationship options</a:t>
            </a:r>
          </a:p>
        </p:txBody>
      </p:sp>
      <p:pic>
        <p:nvPicPr>
          <p:cNvPr id="6147" name="Picture 3" descr="C:\V103\selfPaced\se103\english\docs\graphics\bj\part_constraint\single.jpg"/>
          <p:cNvPicPr>
            <a:picLocks noChangeAspect="1" noChangeArrowheads="1"/>
          </p:cNvPicPr>
          <p:nvPr/>
        </p:nvPicPr>
        <p:blipFill>
          <a:blip r:embed="rId3" cstate="print"/>
          <a:srcRect/>
          <a:stretch>
            <a:fillRect/>
          </a:stretch>
        </p:blipFill>
        <p:spPr bwMode="auto">
          <a:xfrm>
            <a:off x="2286000" y="3733800"/>
            <a:ext cx="209550" cy="200025"/>
          </a:xfrm>
          <a:prstGeom prst="rect">
            <a:avLst/>
          </a:prstGeom>
          <a:noFill/>
          <a:ln>
            <a:solidFill>
              <a:schemeClr val="accent4"/>
            </a:solidFill>
          </a:ln>
        </p:spPr>
      </p:pic>
      <p:pic>
        <p:nvPicPr>
          <p:cNvPr id="6148" name="Picture 4" descr="C:\V103\selfPaced\se103\english\docs\graphics\bj\part_constraint\multiple.jpg"/>
          <p:cNvPicPr>
            <a:picLocks noChangeAspect="1" noChangeArrowheads="1"/>
          </p:cNvPicPr>
          <p:nvPr/>
        </p:nvPicPr>
        <p:blipFill>
          <a:blip r:embed="rId4" cstate="print"/>
          <a:srcRect/>
          <a:stretch>
            <a:fillRect/>
          </a:stretch>
        </p:blipFill>
        <p:spPr bwMode="auto">
          <a:xfrm>
            <a:off x="2443716" y="4984898"/>
            <a:ext cx="209550" cy="200025"/>
          </a:xfrm>
          <a:prstGeom prst="rect">
            <a:avLst/>
          </a:prstGeom>
          <a:noFill/>
          <a:ln>
            <a:solidFill>
              <a:schemeClr val="accent4"/>
            </a:solidFill>
          </a:ln>
        </p:spPr>
      </p:pic>
      <p:pic>
        <p:nvPicPr>
          <p:cNvPr id="3074" name="Picture 2"/>
          <p:cNvPicPr>
            <a:picLocks noChangeAspect="1" noChangeArrowheads="1"/>
          </p:cNvPicPr>
          <p:nvPr/>
        </p:nvPicPr>
        <p:blipFill>
          <a:blip r:embed="rId5" cstate="print">
            <a:clrChange>
              <a:clrFrom>
                <a:srgbClr val="400040"/>
              </a:clrFrom>
              <a:clrTo>
                <a:srgbClr val="400040">
                  <a:alpha val="0"/>
                </a:srgbClr>
              </a:clrTo>
            </a:clrChange>
          </a:blip>
          <a:srcRect/>
          <a:stretch>
            <a:fillRect/>
          </a:stretch>
        </p:blipFill>
        <p:spPr bwMode="auto">
          <a:xfrm>
            <a:off x="762001" y="2133601"/>
            <a:ext cx="4648200" cy="633846"/>
          </a:xfrm>
          <a:prstGeom prst="rect">
            <a:avLst/>
          </a:prstGeom>
          <a:noFill/>
          <a:ln w="9525">
            <a:noFill/>
            <a:miter lim="800000"/>
            <a:headEnd/>
            <a:tailEnd/>
          </a:ln>
        </p:spPr>
      </p:pic>
      <p:pic>
        <p:nvPicPr>
          <p:cNvPr id="3075" name="Picture 3"/>
          <p:cNvPicPr>
            <a:picLocks noChangeAspect="1" noChangeArrowheads="1"/>
          </p:cNvPicPr>
          <p:nvPr/>
        </p:nvPicPr>
        <p:blipFill>
          <a:blip r:embed="rId6" cstate="print">
            <a:clrChange>
              <a:clrFrom>
                <a:srgbClr val="400040"/>
              </a:clrFrom>
              <a:clrTo>
                <a:srgbClr val="400040">
                  <a:alpha val="0"/>
                </a:srgbClr>
              </a:clrTo>
            </a:clrChange>
          </a:blip>
          <a:srcRect/>
          <a:stretch>
            <a:fillRect/>
          </a:stretch>
        </p:blipFill>
        <p:spPr bwMode="auto">
          <a:xfrm>
            <a:off x="3064828" y="2974023"/>
            <a:ext cx="481012" cy="923023"/>
          </a:xfrm>
          <a:prstGeom prst="rect">
            <a:avLst/>
          </a:prstGeom>
          <a:noFill/>
          <a:ln w="9525">
            <a:noFill/>
            <a:miter lim="800000"/>
            <a:headEnd/>
            <a:tailEnd/>
          </a:ln>
        </p:spPr>
      </p:pic>
      <p:sp>
        <p:nvSpPr>
          <p:cNvPr id="9" name="Down Arrow 8"/>
          <p:cNvSpPr/>
          <p:nvPr/>
        </p:nvSpPr>
        <p:spPr bwMode="auto">
          <a:xfrm>
            <a:off x="3200400" y="2590800"/>
            <a:ext cx="228600" cy="457200"/>
          </a:xfrm>
          <a:prstGeom prst="down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Relationships</a:t>
            </a:r>
            <a:endParaRPr lang="en-US" sz="2800" i="1" dirty="0" smtClean="0"/>
          </a:p>
        </p:txBody>
      </p:sp>
      <p:sp>
        <p:nvSpPr>
          <p:cNvPr id="5" name="TextBox 4"/>
          <p:cNvSpPr txBox="1"/>
          <p:nvPr/>
        </p:nvSpPr>
        <p:spPr>
          <a:xfrm>
            <a:off x="2407920" y="2326640"/>
            <a:ext cx="762000" cy="246221"/>
          </a:xfrm>
          <a:prstGeom prst="rect">
            <a:avLst/>
          </a:prstGeom>
          <a:noFill/>
        </p:spPr>
        <p:txBody>
          <a:bodyPr wrap="square" rtlCol="0">
            <a:spAutoFit/>
          </a:bodyPr>
          <a:lstStyle/>
          <a:p>
            <a:r>
              <a:rPr lang="en-US" dirty="0" smtClean="0"/>
              <a:t>concentric</a:t>
            </a:r>
            <a:endParaRPr lang="en-US" dirty="0"/>
          </a:p>
        </p:txBody>
      </p:sp>
      <p:sp>
        <p:nvSpPr>
          <p:cNvPr id="7" name="TextBox 6"/>
          <p:cNvSpPr txBox="1"/>
          <p:nvPr/>
        </p:nvSpPr>
        <p:spPr>
          <a:xfrm>
            <a:off x="2214880" y="4119880"/>
            <a:ext cx="990600" cy="246221"/>
          </a:xfrm>
          <a:prstGeom prst="rect">
            <a:avLst/>
          </a:prstGeom>
          <a:noFill/>
        </p:spPr>
        <p:txBody>
          <a:bodyPr wrap="square" rtlCol="0">
            <a:spAutoFit/>
          </a:bodyPr>
          <a:lstStyle/>
          <a:p>
            <a:r>
              <a:rPr lang="en-US" dirty="0" smtClean="0"/>
              <a:t>perpendicular</a:t>
            </a:r>
            <a:endParaRPr lang="en-US" dirty="0"/>
          </a:p>
        </p:txBody>
      </p:sp>
      <p:sp>
        <p:nvSpPr>
          <p:cNvPr id="8" name="TextBox 7"/>
          <p:cNvSpPr txBox="1"/>
          <p:nvPr/>
        </p:nvSpPr>
        <p:spPr>
          <a:xfrm>
            <a:off x="5679440" y="2773680"/>
            <a:ext cx="533400" cy="246221"/>
          </a:xfrm>
          <a:prstGeom prst="rect">
            <a:avLst/>
          </a:prstGeom>
          <a:noFill/>
        </p:spPr>
        <p:txBody>
          <a:bodyPr wrap="square" rtlCol="0">
            <a:spAutoFit/>
          </a:bodyPr>
          <a:lstStyle/>
          <a:p>
            <a:r>
              <a:rPr lang="en-US" dirty="0" smtClean="0"/>
              <a:t>offset</a:t>
            </a:r>
            <a:endParaRPr lang="en-US" dirty="0"/>
          </a:p>
        </p:txBody>
      </p:sp>
      <p:sp>
        <p:nvSpPr>
          <p:cNvPr id="9" name="TextBox 8"/>
          <p:cNvSpPr txBox="1"/>
          <p:nvPr/>
        </p:nvSpPr>
        <p:spPr>
          <a:xfrm>
            <a:off x="5633720" y="3677920"/>
            <a:ext cx="609600" cy="246221"/>
          </a:xfrm>
          <a:prstGeom prst="rect">
            <a:avLst/>
          </a:prstGeom>
          <a:noFill/>
        </p:spPr>
        <p:txBody>
          <a:bodyPr wrap="square" rtlCol="0">
            <a:spAutoFit/>
          </a:bodyPr>
          <a:lstStyle/>
          <a:p>
            <a:r>
              <a:rPr lang="en-US" dirty="0" smtClean="0"/>
              <a:t>ground</a:t>
            </a:r>
            <a:endParaRPr lang="en-US" dirty="0"/>
          </a:p>
        </p:txBody>
      </p:sp>
      <p:sp>
        <p:nvSpPr>
          <p:cNvPr id="10" name="TextBox 9"/>
          <p:cNvSpPr txBox="1"/>
          <p:nvPr/>
        </p:nvSpPr>
        <p:spPr>
          <a:xfrm>
            <a:off x="2600960" y="4465320"/>
            <a:ext cx="609600" cy="246221"/>
          </a:xfrm>
          <a:prstGeom prst="rect">
            <a:avLst/>
          </a:prstGeom>
          <a:noFill/>
        </p:spPr>
        <p:txBody>
          <a:bodyPr wrap="square" rtlCol="0">
            <a:spAutoFit/>
          </a:bodyPr>
          <a:lstStyle/>
          <a:p>
            <a:r>
              <a:rPr lang="en-US" dirty="0" smtClean="0"/>
              <a:t>tangent</a:t>
            </a:r>
            <a:endParaRPr lang="en-US" dirty="0"/>
          </a:p>
        </p:txBody>
      </p:sp>
      <p:sp>
        <p:nvSpPr>
          <p:cNvPr id="11" name="TextBox 10"/>
          <p:cNvSpPr txBox="1"/>
          <p:nvPr/>
        </p:nvSpPr>
        <p:spPr>
          <a:xfrm>
            <a:off x="5643880" y="4135120"/>
            <a:ext cx="457200" cy="246221"/>
          </a:xfrm>
          <a:prstGeom prst="rect">
            <a:avLst/>
          </a:prstGeom>
          <a:noFill/>
        </p:spPr>
        <p:txBody>
          <a:bodyPr wrap="square" rtlCol="0">
            <a:spAutoFit/>
          </a:bodyPr>
          <a:lstStyle/>
          <a:p>
            <a:r>
              <a:rPr lang="en-US" dirty="0" smtClean="0"/>
              <a:t>rigid</a:t>
            </a:r>
            <a:endParaRPr lang="en-US" dirty="0"/>
          </a:p>
        </p:txBody>
      </p:sp>
      <p:sp>
        <p:nvSpPr>
          <p:cNvPr id="12" name="TextBox 11"/>
          <p:cNvSpPr txBox="1"/>
          <p:nvPr/>
        </p:nvSpPr>
        <p:spPr>
          <a:xfrm>
            <a:off x="5638800" y="3368040"/>
            <a:ext cx="914400" cy="246221"/>
          </a:xfrm>
          <a:prstGeom prst="rect">
            <a:avLst/>
          </a:prstGeom>
          <a:noFill/>
        </p:spPr>
        <p:txBody>
          <a:bodyPr wrap="square" rtlCol="0">
            <a:spAutoFit/>
          </a:bodyPr>
          <a:lstStyle/>
          <a:p>
            <a:r>
              <a:rPr lang="en-US" dirty="0" smtClean="0"/>
              <a:t>equal radius</a:t>
            </a:r>
            <a:endParaRPr lang="en-US" dirty="0"/>
          </a:p>
        </p:txBody>
      </p:sp>
      <p:sp>
        <p:nvSpPr>
          <p:cNvPr id="13" name="TextBox 12"/>
          <p:cNvSpPr txBox="1"/>
          <p:nvPr/>
        </p:nvSpPr>
        <p:spPr>
          <a:xfrm>
            <a:off x="2174240" y="3393440"/>
            <a:ext cx="990600" cy="246221"/>
          </a:xfrm>
          <a:prstGeom prst="rect">
            <a:avLst/>
          </a:prstGeom>
          <a:noFill/>
        </p:spPr>
        <p:txBody>
          <a:bodyPr wrap="square" rtlCol="0">
            <a:spAutoFit/>
          </a:bodyPr>
          <a:lstStyle/>
          <a:p>
            <a:r>
              <a:rPr lang="en-US" dirty="0" smtClean="0"/>
              <a:t>coplanar axis</a:t>
            </a:r>
            <a:endParaRPr lang="en-US" dirty="0"/>
          </a:p>
        </p:txBody>
      </p:sp>
      <p:sp>
        <p:nvSpPr>
          <p:cNvPr id="14" name="TextBox 13"/>
          <p:cNvSpPr txBox="1"/>
          <p:nvPr/>
        </p:nvSpPr>
        <p:spPr>
          <a:xfrm>
            <a:off x="5679440" y="2326640"/>
            <a:ext cx="838200" cy="246221"/>
          </a:xfrm>
          <a:prstGeom prst="rect">
            <a:avLst/>
          </a:prstGeom>
          <a:noFill/>
        </p:spPr>
        <p:txBody>
          <a:bodyPr wrap="square" rtlCol="0">
            <a:spAutoFit/>
          </a:bodyPr>
          <a:lstStyle/>
          <a:p>
            <a:r>
              <a:rPr lang="en-US" dirty="0" smtClean="0"/>
              <a:t>symmetry</a:t>
            </a:r>
            <a:endParaRPr lang="en-US" dirty="0"/>
          </a:p>
        </p:txBody>
      </p:sp>
      <p:pic>
        <p:nvPicPr>
          <p:cNvPr id="2" name="Picture 2"/>
          <p:cNvPicPr>
            <a:picLocks noChangeAspect="1" noChangeArrowheads="1"/>
          </p:cNvPicPr>
          <p:nvPr/>
        </p:nvPicPr>
        <p:blipFill>
          <a:blip r:embed="rId3" cstate="print">
            <a:clrChange>
              <a:clrFrom>
                <a:srgbClr val="00FF00"/>
              </a:clrFrom>
              <a:clrTo>
                <a:srgbClr val="00FF00">
                  <a:alpha val="0"/>
                </a:srgbClr>
              </a:clrTo>
            </a:clrChange>
          </a:blip>
          <a:srcRect/>
          <a:stretch>
            <a:fillRect/>
          </a:stretch>
        </p:blipFill>
        <p:spPr bwMode="auto">
          <a:xfrm>
            <a:off x="2971800" y="2209800"/>
            <a:ext cx="2971800" cy="2988686"/>
          </a:xfrm>
          <a:prstGeom prst="rect">
            <a:avLst/>
          </a:prstGeom>
          <a:noFill/>
          <a:ln w="9525">
            <a:noFill/>
            <a:miter lim="800000"/>
            <a:headEnd/>
            <a:tailEnd/>
          </a:ln>
        </p:spPr>
      </p:pic>
      <p:sp>
        <p:nvSpPr>
          <p:cNvPr id="17" name="TextBox 16"/>
          <p:cNvSpPr txBox="1"/>
          <p:nvPr/>
        </p:nvSpPr>
        <p:spPr>
          <a:xfrm>
            <a:off x="2519680" y="3677920"/>
            <a:ext cx="609600" cy="246221"/>
          </a:xfrm>
          <a:prstGeom prst="rect">
            <a:avLst/>
          </a:prstGeom>
          <a:noFill/>
        </p:spPr>
        <p:txBody>
          <a:bodyPr wrap="square" rtlCol="0">
            <a:spAutoFit/>
          </a:bodyPr>
          <a:lstStyle/>
          <a:p>
            <a:r>
              <a:rPr lang="en-US" dirty="0" smtClean="0"/>
              <a:t>parallel</a:t>
            </a:r>
            <a:endParaRPr lang="en-US" dirty="0"/>
          </a:p>
        </p:txBody>
      </p:sp>
      <p:sp>
        <p:nvSpPr>
          <p:cNvPr id="18" name="TextBox 17"/>
          <p:cNvSpPr txBox="1"/>
          <p:nvPr/>
        </p:nvSpPr>
        <p:spPr>
          <a:xfrm>
            <a:off x="5603240" y="4460240"/>
            <a:ext cx="1219200" cy="246221"/>
          </a:xfrm>
          <a:prstGeom prst="rect">
            <a:avLst/>
          </a:prstGeom>
          <a:noFill/>
        </p:spPr>
        <p:txBody>
          <a:bodyPr wrap="square" rtlCol="0">
            <a:spAutoFit/>
          </a:bodyPr>
          <a:lstStyle/>
          <a:p>
            <a:r>
              <a:rPr lang="en-US" dirty="0" smtClean="0"/>
              <a:t>horizontal/vertical</a:t>
            </a:r>
            <a:endParaRPr lang="en-US" dirty="0"/>
          </a:p>
        </p:txBody>
      </p:sp>
      <p:sp>
        <p:nvSpPr>
          <p:cNvPr id="19" name="TextBox 18"/>
          <p:cNvSpPr txBox="1"/>
          <p:nvPr/>
        </p:nvSpPr>
        <p:spPr>
          <a:xfrm>
            <a:off x="2453640" y="2788920"/>
            <a:ext cx="685800" cy="246221"/>
          </a:xfrm>
          <a:prstGeom prst="rect">
            <a:avLst/>
          </a:prstGeom>
          <a:noFill/>
        </p:spPr>
        <p:txBody>
          <a:bodyPr wrap="square" rtlCol="0">
            <a:spAutoFit/>
          </a:bodyPr>
          <a:lstStyle/>
          <a:p>
            <a:pPr algn="r"/>
            <a:r>
              <a:rPr lang="en-US" dirty="0" smtClean="0"/>
              <a:t>coplanar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3581400"/>
          </a:xfrm>
        </p:spPr>
        <p:txBody>
          <a:bodyPr/>
          <a:lstStyle/>
          <a:p>
            <a:pPr marL="457200" indent="-457200" eaLnBrk="1" hangingPunct="1">
              <a:buClr>
                <a:schemeClr val="tx2"/>
              </a:buClr>
              <a:buFont typeface="+mj-lt"/>
              <a:buAutoNum type="arabicPeriod"/>
            </a:pPr>
            <a:r>
              <a:rPr lang="en-US" dirty="0" smtClean="0"/>
              <a:t>Select a face (seed) or a select set (a seed face with additional faces).</a:t>
            </a:r>
          </a:p>
          <a:p>
            <a:pPr marL="457200" indent="-457200" eaLnBrk="1" hangingPunct="1">
              <a:buClr>
                <a:schemeClr val="tx2"/>
              </a:buClr>
              <a:buFont typeface="+mj-lt"/>
              <a:buAutoNum type="arabicPeriod"/>
            </a:pPr>
            <a:r>
              <a:rPr lang="en-US" dirty="0" smtClean="0"/>
              <a:t>One Home tab </a:t>
            </a:r>
            <a:r>
              <a:rPr lang="en-US" dirty="0" smtClean="0">
                <a:sym typeface="Wingdings" pitchFamily="2" charset="2"/>
              </a:rPr>
              <a:t> Face Relate group</a:t>
            </a:r>
            <a:r>
              <a:rPr lang="en-US" dirty="0" smtClean="0"/>
              <a:t>, choose a relationship command.</a:t>
            </a:r>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r>
              <a:rPr lang="en-US" dirty="0" smtClean="0"/>
              <a:t>At this point, you can select a target face, which uses the default option settings. You can select other options at any time during the command.</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Workflow for relating faces</a:t>
            </a:r>
          </a:p>
        </p:txBody>
      </p:sp>
      <p:pic>
        <p:nvPicPr>
          <p:cNvPr id="5" name="Picture 3"/>
          <p:cNvPicPr>
            <a:picLocks noChangeAspect="1" noChangeArrowheads="1"/>
          </p:cNvPicPr>
          <p:nvPr/>
        </p:nvPicPr>
        <p:blipFill>
          <a:blip r:embed="rId3" cstate="print">
            <a:clrChange>
              <a:clrFrom>
                <a:srgbClr val="40FF40"/>
              </a:clrFrom>
              <a:clrTo>
                <a:srgbClr val="40FF40">
                  <a:alpha val="0"/>
                </a:srgbClr>
              </a:clrTo>
            </a:clrChange>
          </a:blip>
          <a:srcRect r="1163" b="26399"/>
          <a:stretch>
            <a:fillRect/>
          </a:stretch>
        </p:blipFill>
        <p:spPr bwMode="auto">
          <a:xfrm>
            <a:off x="1524000" y="3048000"/>
            <a:ext cx="1295400" cy="914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343400"/>
          </a:xfrm>
        </p:spPr>
        <p:txBody>
          <a:bodyPr/>
          <a:lstStyle/>
          <a:p>
            <a:pPr marL="457200" indent="-457200" eaLnBrk="1" hangingPunct="1">
              <a:buClr>
                <a:schemeClr val="tx2"/>
              </a:buClr>
              <a:buFont typeface="+mj-lt"/>
              <a:buAutoNum type="arabicPeriod" startAt="4"/>
            </a:pPr>
            <a:r>
              <a:rPr lang="en-US" dirty="0" smtClean="0"/>
              <a:t>If more than one face is in the select set, click the Multiple Align option.</a:t>
            </a:r>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r>
              <a:rPr lang="en-US" dirty="0" smtClean="0"/>
              <a:t>Select the target face (face for the seed to be related to).</a:t>
            </a:r>
          </a:p>
          <a:p>
            <a:pPr marL="457200" indent="-457200" eaLnBrk="1" hangingPunct="1">
              <a:buClr>
                <a:schemeClr val="tx2"/>
              </a:buClr>
              <a:buFont typeface="+mj-lt"/>
              <a:buAutoNum type="arabicPeriod" startAt="4"/>
            </a:pPr>
            <a:r>
              <a:rPr lang="en-US" dirty="0" smtClean="0"/>
              <a:t>If the relationship is to be permanent, click Persist.</a:t>
            </a:r>
          </a:p>
          <a:p>
            <a:pPr marL="457200" indent="-457200" eaLnBrk="1" hangingPunct="1">
              <a:buClr>
                <a:schemeClr val="tx2"/>
              </a:buClr>
              <a:buFont typeface="+mj-lt"/>
              <a:buAutoNum type="arabicPeriod" startAt="4"/>
            </a:pPr>
            <a:r>
              <a:rPr lang="en-US" dirty="0" smtClean="0"/>
              <a:t>If the desired result is not achieved, click Cancel. The select set remains and the relationship command can be started again.</a:t>
            </a:r>
          </a:p>
          <a:p>
            <a:pPr marL="457200" indent="-457200" eaLnBrk="1" hangingPunct="1">
              <a:buClr>
                <a:schemeClr val="tx2"/>
              </a:buClr>
              <a:buFont typeface="+mj-lt"/>
              <a:buAutoNum type="arabicPeriod" startAt="4"/>
            </a:pPr>
            <a:r>
              <a:rPr lang="en-US" dirty="0" smtClean="0"/>
              <a:t>If the desired result is achieved, click the Accept button to apply the relationship.</a:t>
            </a:r>
          </a:p>
          <a:p>
            <a:pPr marL="457200" indent="-4572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Workflow for relating faces</a:t>
            </a:r>
          </a:p>
        </p:txBody>
      </p:sp>
      <p:grpSp>
        <p:nvGrpSpPr>
          <p:cNvPr id="9" name="Group 8"/>
          <p:cNvGrpSpPr/>
          <p:nvPr/>
        </p:nvGrpSpPr>
        <p:grpSpPr>
          <a:xfrm>
            <a:off x="1905000" y="2057400"/>
            <a:ext cx="4648200" cy="1763445"/>
            <a:chOff x="1295400" y="2590800"/>
            <a:chExt cx="4648200" cy="1763445"/>
          </a:xfrm>
        </p:grpSpPr>
        <p:pic>
          <p:nvPicPr>
            <p:cNvPr id="5" name="Picture 2"/>
            <p:cNvPicPr>
              <a:picLocks noChangeAspect="1" noChangeArrowheads="1"/>
            </p:cNvPicPr>
            <p:nvPr/>
          </p:nvPicPr>
          <p:blipFill>
            <a:blip r:embed="rId3" cstate="print">
              <a:clrChange>
                <a:clrFrom>
                  <a:srgbClr val="400040"/>
                </a:clrFrom>
                <a:clrTo>
                  <a:srgbClr val="400040">
                    <a:alpha val="0"/>
                  </a:srgbClr>
                </a:clrTo>
              </a:clrChange>
            </a:blip>
            <a:srcRect/>
            <a:stretch>
              <a:fillRect/>
            </a:stretch>
          </p:blipFill>
          <p:spPr bwMode="auto">
            <a:xfrm>
              <a:off x="1295400" y="2590800"/>
              <a:ext cx="4648200" cy="633846"/>
            </a:xfrm>
            <a:prstGeom prst="rect">
              <a:avLst/>
            </a:prstGeom>
            <a:noFill/>
            <a:ln w="9525">
              <a:noFill/>
              <a:miter lim="800000"/>
              <a:headEnd/>
              <a:tailEnd/>
            </a:ln>
          </p:spPr>
        </p:pic>
        <p:pic>
          <p:nvPicPr>
            <p:cNvPr id="6" name="Picture 3"/>
            <p:cNvPicPr>
              <a:picLocks noChangeAspect="1" noChangeArrowheads="1"/>
            </p:cNvPicPr>
            <p:nvPr/>
          </p:nvPicPr>
          <p:blipFill>
            <a:blip r:embed="rId4" cstate="print">
              <a:clrChange>
                <a:clrFrom>
                  <a:srgbClr val="400040"/>
                </a:clrFrom>
                <a:clrTo>
                  <a:srgbClr val="400040">
                    <a:alpha val="0"/>
                  </a:srgbClr>
                </a:clrTo>
              </a:clrChange>
            </a:blip>
            <a:srcRect/>
            <a:stretch>
              <a:fillRect/>
            </a:stretch>
          </p:blipFill>
          <p:spPr bwMode="auto">
            <a:xfrm>
              <a:off x="3598227" y="3431222"/>
              <a:ext cx="481012" cy="923023"/>
            </a:xfrm>
            <a:prstGeom prst="rect">
              <a:avLst/>
            </a:prstGeom>
            <a:noFill/>
            <a:ln w="9525">
              <a:noFill/>
              <a:miter lim="800000"/>
              <a:headEnd/>
              <a:tailEnd/>
            </a:ln>
          </p:spPr>
        </p:pic>
        <p:sp>
          <p:nvSpPr>
            <p:cNvPr id="7" name="Down Arrow 6"/>
            <p:cNvSpPr/>
            <p:nvPr/>
          </p:nvSpPr>
          <p:spPr bwMode="auto">
            <a:xfrm>
              <a:off x="3733799" y="3047999"/>
              <a:ext cx="228600" cy="457200"/>
            </a:xfrm>
            <a:prstGeom prst="down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8" name="Right Arrow 7"/>
            <p:cNvSpPr/>
            <p:nvPr/>
          </p:nvSpPr>
          <p:spPr bwMode="auto">
            <a:xfrm>
              <a:off x="3129280" y="3906520"/>
              <a:ext cx="533400" cy="228600"/>
            </a:xfrm>
            <a:prstGeom prst="right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Activity: Relating a single face with a rigid select set</a:t>
            </a:r>
          </a:p>
          <a:p>
            <a:pPr marL="177800" indent="-177800" eaLnBrk="1" hangingPunct="1">
              <a:buClr>
                <a:schemeClr val="tx2"/>
              </a:buClr>
              <a:buFont typeface="Wingdings" pitchFamily="2" charset="2"/>
              <a:buChar char="§"/>
            </a:pPr>
            <a:r>
              <a:rPr lang="en-US" dirty="0" smtClean="0"/>
              <a:t>Activity: Relating faces using parallel, coplanar, perpendicular and concentric relationships</a:t>
            </a:r>
          </a:p>
          <a:p>
            <a:pPr marL="177800" indent="-177800" eaLnBrk="1" hangingPunct="1">
              <a:buClr>
                <a:schemeClr val="tx2"/>
              </a:buClr>
              <a:buFont typeface="Wingdings" pitchFamily="2" charset="2"/>
              <a:buChar char="§"/>
            </a:pPr>
            <a:r>
              <a:rPr lang="en-US" dirty="0" smtClean="0"/>
              <a:t>Activity: Relating all faces in a select set</a:t>
            </a:r>
          </a:p>
          <a:p>
            <a:pPr marL="177800" indent="-177800" eaLnBrk="1" hangingPunct="1">
              <a:buClr>
                <a:schemeClr val="tx2"/>
              </a:buClr>
              <a:buFont typeface="Wingdings" pitchFamily="2" charset="2"/>
              <a:buChar char="§"/>
            </a:pPr>
            <a:r>
              <a:rPr lang="en-US" dirty="0" smtClean="0"/>
              <a:t>Activity: Coplanar axis hole alignment</a:t>
            </a:r>
          </a:p>
          <a:p>
            <a:pPr marL="177800" indent="-177800" eaLnBrk="1" hangingPunct="1">
              <a:buClr>
                <a:schemeClr val="tx2"/>
              </a:buClr>
              <a:buFont typeface="Wingdings" pitchFamily="2" charset="2"/>
              <a:buChar char="§"/>
            </a:pPr>
            <a:r>
              <a:rPr lang="en-US" dirty="0" smtClean="0"/>
              <a:t>Activity: Coplanar axis alignment using a custom axis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Relationships activities</a:t>
            </a:r>
            <a:endParaRPr lang="en-US" sz="2800"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The user can control which face relationships Solid Edge detects during a synchronous face(s) move. Live Rules is the tool used to set the face relationships to detect. Live Rules appears in the document window when a part face is selected.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indent="339725"/>
            <a:r>
              <a:rPr lang="en-US" dirty="0" smtClean="0"/>
              <a:t>Live Rules is a global setting. If a change is made to the default settings, opening a new or existing file will use these settings. The Restore Defaults button        returns the default settings to the system delivered settings.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Live Rules</a:t>
            </a:r>
            <a:endParaRPr lang="en-US" sz="2800" i="1" dirty="0" smtClean="0"/>
          </a:p>
        </p:txBody>
      </p:sp>
      <p:pic>
        <p:nvPicPr>
          <p:cNvPr id="10243" name="Picture 3" descr="C:\V103\selfPaced\se103\english\docs\graphics\bj\part_constraint\restore_default_rules.jpg"/>
          <p:cNvPicPr>
            <a:picLocks noChangeAspect="1" noChangeArrowheads="1"/>
          </p:cNvPicPr>
          <p:nvPr/>
        </p:nvPicPr>
        <p:blipFill>
          <a:blip r:embed="rId3" cstate="print"/>
          <a:srcRect/>
          <a:stretch>
            <a:fillRect/>
          </a:stretch>
        </p:blipFill>
        <p:spPr bwMode="auto">
          <a:xfrm>
            <a:off x="3303181" y="4708451"/>
            <a:ext cx="266700" cy="200025"/>
          </a:xfrm>
          <a:prstGeom prst="rect">
            <a:avLst/>
          </a:prstGeom>
          <a:noFill/>
          <a:ln>
            <a:solidFill>
              <a:schemeClr val="accent4"/>
            </a:solidFill>
          </a:ln>
        </p:spPr>
      </p:pic>
      <p:pic>
        <p:nvPicPr>
          <p:cNvPr id="2050" name="Picture 2"/>
          <p:cNvPicPr>
            <a:picLocks noChangeAspect="1" noChangeArrowheads="1"/>
          </p:cNvPicPr>
          <p:nvPr/>
        </p:nvPicPr>
        <p:blipFill>
          <a:blip r:embed="rId4" cstate="print">
            <a:clrChange>
              <a:clrFrom>
                <a:srgbClr val="FF00FF"/>
              </a:clrFrom>
              <a:clrTo>
                <a:srgbClr val="FF00FF">
                  <a:alpha val="0"/>
                </a:srgbClr>
              </a:clrTo>
            </a:clrChange>
          </a:blip>
          <a:srcRect/>
          <a:stretch>
            <a:fillRect/>
          </a:stretch>
        </p:blipFill>
        <p:spPr bwMode="auto">
          <a:xfrm>
            <a:off x="1066800" y="3048000"/>
            <a:ext cx="6629400" cy="709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1752600"/>
          </a:xfrm>
        </p:spPr>
        <p:txBody>
          <a:bodyPr/>
          <a:lstStyle/>
          <a:p>
            <a:pPr marL="177800" indent="-177800" eaLnBrk="1" hangingPunct="1">
              <a:buClr>
                <a:schemeClr val="tx2"/>
              </a:buClr>
            </a:pPr>
            <a:r>
              <a:rPr lang="en-US" b="1" dirty="0" smtClean="0"/>
              <a:t>Restore </a:t>
            </a:r>
            <a:r>
              <a:rPr lang="en-US" b="1" dirty="0" smtClean="0"/>
              <a:t>default </a:t>
            </a:r>
            <a:r>
              <a:rPr lang="en-US" b="1" dirty="0" smtClean="0"/>
              <a:t>rules</a:t>
            </a:r>
          </a:p>
          <a:p>
            <a:pPr marL="0" indent="0" eaLnBrk="1" hangingPunct="1">
              <a:buClr>
                <a:schemeClr val="tx2"/>
              </a:buClr>
            </a:pPr>
            <a:r>
              <a:rPr lang="en-US" dirty="0" smtClean="0"/>
              <a:t/>
            </a:r>
            <a:br>
              <a:rPr lang="en-US" dirty="0" smtClean="0"/>
            </a:br>
            <a:r>
              <a:rPr lang="en-US" dirty="0" smtClean="0"/>
              <a:t>Option to restore the system delivered Live Rules. Live Rules </a:t>
            </a:r>
            <a:r>
              <a:rPr lang="en-US" dirty="0" smtClean="0"/>
              <a:t>maintains the current settings while a Solid Edge session is running. When a Solid Edge is closed, the Live Rules return to the default settings.</a:t>
            </a: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Live Rules</a:t>
            </a:r>
          </a:p>
        </p:txBody>
      </p:sp>
      <p:pic>
        <p:nvPicPr>
          <p:cNvPr id="1026" name="Picture 2"/>
          <p:cNvPicPr>
            <a:picLocks noChangeAspect="1" noChangeArrowheads="1"/>
          </p:cNvPicPr>
          <p:nvPr/>
        </p:nvPicPr>
        <p:blipFill>
          <a:blip r:embed="rId3" cstate="print">
            <a:clrChange>
              <a:clrFrom>
                <a:srgbClr val="FF00FF"/>
              </a:clrFrom>
              <a:clrTo>
                <a:srgbClr val="FF00FF">
                  <a:alpha val="0"/>
                </a:srgbClr>
              </a:clrTo>
            </a:clrChange>
          </a:blip>
          <a:srcRect/>
          <a:stretch>
            <a:fillRect/>
          </a:stretch>
        </p:blipFill>
        <p:spPr bwMode="auto">
          <a:xfrm>
            <a:off x="3581400" y="1600200"/>
            <a:ext cx="420687" cy="290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7543800" cy="4572000"/>
          </a:xfrm>
        </p:spPr>
        <p:txBody>
          <a:bodyPr/>
          <a:lstStyle/>
          <a:p>
            <a:pPr marL="0" indent="0" eaLnBrk="1" hangingPunct="1">
              <a:buClr>
                <a:schemeClr val="tx2"/>
              </a:buClr>
            </a:pPr>
            <a:r>
              <a:rPr lang="en-US" b="1" dirty="0" smtClean="0"/>
              <a:t>Suspend relationships</a:t>
            </a:r>
            <a:r>
              <a:rPr lang="en-US" dirty="0" smtClean="0"/>
              <a:t/>
            </a:r>
            <a:br>
              <a:rPr lang="en-US" dirty="0" smtClean="0"/>
            </a:br>
            <a:r>
              <a:rPr lang="en-US" dirty="0" smtClean="0"/>
              <a:t>You </a:t>
            </a:r>
            <a:r>
              <a:rPr lang="en-US" dirty="0" smtClean="0"/>
              <a:t>can </a:t>
            </a:r>
            <a:r>
              <a:rPr lang="en-US" dirty="0" smtClean="0"/>
              <a:t>Suspend </a:t>
            </a:r>
            <a:r>
              <a:rPr lang="en-US" dirty="0" smtClean="0"/>
              <a:t>relationships detected for the current edit operation</a:t>
            </a:r>
            <a:r>
              <a:rPr lang="en-US" dirty="0" smtClean="0"/>
              <a:t>.</a:t>
            </a:r>
            <a:br>
              <a:rPr lang="en-US" dirty="0" smtClean="0"/>
            </a:br>
            <a:endParaRPr lang="en-US" dirty="0" smtClean="0"/>
          </a:p>
          <a:p>
            <a:pPr marL="0" indent="0"/>
            <a:r>
              <a:rPr lang="en-US" dirty="0" smtClean="0"/>
              <a:t>Suspend options for relationship categories are on the Live Rules panel. When making a synchronous edit, the solution honors </a:t>
            </a:r>
            <a:r>
              <a:rPr lang="en-US" dirty="0" smtClean="0"/>
              <a:t>these </a:t>
            </a:r>
            <a:r>
              <a:rPr lang="en-US" dirty="0" smtClean="0"/>
              <a:t>options. You can suspend</a:t>
            </a:r>
            <a:r>
              <a:rPr lang="en-US" dirty="0" smtClean="0"/>
              <a:t>:</a:t>
            </a:r>
            <a:br>
              <a:rPr lang="en-US" dirty="0" smtClean="0"/>
            </a:br>
            <a:endParaRPr lang="en-US" dirty="0" smtClean="0"/>
          </a:p>
          <a:p>
            <a:pPr marL="177800" indent="-177800" eaLnBrk="1" hangingPunct="1">
              <a:buClr>
                <a:schemeClr val="tx2"/>
              </a:buClr>
            </a:pPr>
            <a:r>
              <a:rPr lang="en-US" dirty="0" smtClean="0"/>
              <a:t>(1) Live Rule relationships.</a:t>
            </a:r>
          </a:p>
          <a:p>
            <a:pPr marL="177800" indent="-177800" eaLnBrk="1" hangingPunct="1">
              <a:buClr>
                <a:schemeClr val="tx2"/>
              </a:buClr>
            </a:pPr>
            <a:r>
              <a:rPr lang="en-US" dirty="0" smtClean="0"/>
              <a:t>(2) Locked dimensions.</a:t>
            </a:r>
          </a:p>
          <a:p>
            <a:pPr marL="177800" indent="-177800" eaLnBrk="1" hangingPunct="1">
              <a:buClr>
                <a:schemeClr val="tx2"/>
              </a:buClr>
            </a:pPr>
            <a:r>
              <a:rPr lang="en-US" dirty="0" smtClean="0"/>
              <a:t>(3) Persisted relationships.</a:t>
            </a:r>
          </a:p>
          <a:p>
            <a:pPr marL="0" indent="0"/>
            <a:endParaRPr lang="en-US" dirty="0" smtClean="0"/>
          </a:p>
          <a:p>
            <a:pPr marL="0" indent="0"/>
            <a:r>
              <a:rPr lang="en-US" dirty="0" smtClean="0"/>
              <a:t/>
            </a:r>
            <a:br>
              <a:rPr lang="en-US" dirty="0" smtClean="0"/>
            </a:br>
            <a:r>
              <a:rPr lang="en-US" dirty="0" smtClean="0"/>
              <a:t>When </a:t>
            </a:r>
            <a:r>
              <a:rPr lang="en-US" dirty="0" smtClean="0"/>
              <a:t>you suspend a relationship </a:t>
            </a:r>
            <a:r>
              <a:rPr lang="en-US" dirty="0" smtClean="0"/>
              <a:t>category,</a:t>
            </a:r>
            <a:br>
              <a:rPr lang="en-US" dirty="0" smtClean="0"/>
            </a:br>
            <a:r>
              <a:rPr lang="en-US" dirty="0" smtClean="0"/>
              <a:t>the </a:t>
            </a:r>
            <a:r>
              <a:rPr lang="en-US" dirty="0" smtClean="0"/>
              <a:t>button changes as shown.</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Live Rules</a:t>
            </a:r>
          </a:p>
        </p:txBody>
      </p:sp>
      <p:pic>
        <p:nvPicPr>
          <p:cNvPr id="2050" name="Picture 2"/>
          <p:cNvPicPr>
            <a:picLocks noChangeAspect="1" noChangeArrowheads="1"/>
          </p:cNvPicPr>
          <p:nvPr/>
        </p:nvPicPr>
        <p:blipFill>
          <a:blip r:embed="rId3" cstate="print">
            <a:clrChange>
              <a:clrFrom>
                <a:srgbClr val="FF00FF"/>
              </a:clrFrom>
              <a:clrTo>
                <a:srgbClr val="FF00FF">
                  <a:alpha val="0"/>
                </a:srgbClr>
              </a:clrTo>
            </a:clrChange>
          </a:blip>
          <a:srcRect/>
          <a:stretch>
            <a:fillRect/>
          </a:stretch>
        </p:blipFill>
        <p:spPr bwMode="auto">
          <a:xfrm>
            <a:off x="4038600" y="3810000"/>
            <a:ext cx="1339850" cy="130968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clrChange>
              <a:clrFrom>
                <a:srgbClr val="FF00FF"/>
              </a:clrFrom>
              <a:clrTo>
                <a:srgbClr val="FF00FF">
                  <a:alpha val="0"/>
                </a:srgbClr>
              </a:clrTo>
            </a:clrChange>
          </a:blip>
          <a:srcRect/>
          <a:stretch>
            <a:fillRect/>
          </a:stretch>
        </p:blipFill>
        <p:spPr bwMode="auto">
          <a:xfrm>
            <a:off x="5638800" y="5486400"/>
            <a:ext cx="1000125"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b="1" dirty="0" smtClean="0"/>
              <a:t>Additional options</a:t>
            </a:r>
          </a:p>
          <a:p>
            <a:pPr marL="177800" indent="-177800" eaLnBrk="1" hangingPunct="1">
              <a:buClr>
                <a:schemeClr val="tx2"/>
              </a:buClr>
            </a:pPr>
            <a:r>
              <a:rPr lang="en-US" dirty="0" smtClean="0"/>
              <a:t/>
            </a:r>
            <a:br>
              <a:rPr lang="en-US" dirty="0" smtClean="0"/>
            </a:br>
            <a:r>
              <a:rPr lang="en-US" dirty="0" smtClean="0"/>
              <a:t/>
            </a:r>
            <a:br>
              <a:rPr lang="en-US" dirty="0" smtClean="0"/>
            </a:br>
            <a:endParaRPr lang="en-US" dirty="0" smtClean="0"/>
          </a:p>
          <a:p>
            <a:pPr marL="177800" indent="-177800" eaLnBrk="1" hangingPunct="1">
              <a:buClr>
                <a:schemeClr val="tx2"/>
              </a:buClr>
              <a:buFont typeface="Wingdings" pitchFamily="2" charset="2"/>
              <a:buChar char="§"/>
            </a:pPr>
            <a:r>
              <a:rPr lang="en-US" dirty="0" smtClean="0"/>
              <a:t>Reference Planes (1)</a:t>
            </a:r>
            <a:br>
              <a:rPr lang="en-US" dirty="0" smtClean="0"/>
            </a:br>
            <a:r>
              <a:rPr lang="en-US" dirty="0" smtClean="0"/>
              <a:t>Consider reference planes when applying Live Rules.</a:t>
            </a:r>
            <a:br>
              <a:rPr lang="en-US" dirty="0" smtClean="0"/>
            </a:br>
            <a:endParaRPr lang="en-US" dirty="0" smtClean="0"/>
          </a:p>
          <a:p>
            <a:pPr marL="177800" indent="-177800" eaLnBrk="1" hangingPunct="1">
              <a:buClr>
                <a:schemeClr val="tx2"/>
              </a:buClr>
              <a:buFont typeface="Wingdings" pitchFamily="2" charset="2"/>
              <a:buChar char="§"/>
            </a:pPr>
            <a:r>
              <a:rPr lang="en-US" dirty="0" smtClean="0"/>
              <a:t>Sketch Planes( 2)</a:t>
            </a:r>
            <a:br>
              <a:rPr lang="en-US" dirty="0" smtClean="0"/>
            </a:br>
            <a:r>
              <a:rPr lang="en-US" dirty="0" smtClean="0"/>
              <a:t>Consider sketch planes when applying Live Rules.</a:t>
            </a:r>
            <a:br>
              <a:rPr lang="en-US" dirty="0" smtClean="0"/>
            </a:br>
            <a:endParaRPr lang="en-US" dirty="0" smtClean="0"/>
          </a:p>
          <a:p>
            <a:pPr marL="177800" indent="-177800" eaLnBrk="1" hangingPunct="1">
              <a:buClr>
                <a:schemeClr val="tx2"/>
              </a:buClr>
              <a:buFont typeface="Wingdings" pitchFamily="2" charset="2"/>
              <a:buChar char="§"/>
            </a:pPr>
            <a:r>
              <a:rPr lang="en-US" dirty="0" smtClean="0"/>
              <a:t>Coordinate Systems (3)</a:t>
            </a:r>
            <a:br>
              <a:rPr lang="en-US" dirty="0" smtClean="0"/>
            </a:br>
            <a:r>
              <a:rPr lang="en-US" dirty="0" smtClean="0"/>
              <a:t>Consider coordinate system planes and axes when applying Live Rules.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Live Rules</a:t>
            </a:r>
          </a:p>
        </p:txBody>
      </p:sp>
      <p:pic>
        <p:nvPicPr>
          <p:cNvPr id="13314" name="Picture 2" descr="C:\V103\selfPaced\se103\english\docs\graphics\bj\part_constraint\consider.jpg"/>
          <p:cNvPicPr>
            <a:picLocks noChangeAspect="1" noChangeArrowheads="1"/>
          </p:cNvPicPr>
          <p:nvPr/>
        </p:nvPicPr>
        <p:blipFill>
          <a:blip r:embed="rId3" cstate="print"/>
          <a:srcRect/>
          <a:stretch>
            <a:fillRect/>
          </a:stretch>
        </p:blipFill>
        <p:spPr bwMode="auto">
          <a:xfrm>
            <a:off x="685800" y="2057400"/>
            <a:ext cx="914400" cy="5143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2819400"/>
          </a:xfrm>
        </p:spPr>
        <p:txBody>
          <a:bodyPr/>
          <a:lstStyle/>
          <a:p>
            <a:pPr marL="0" indent="233363" eaLnBrk="1" hangingPunct="1">
              <a:buClr>
                <a:schemeClr val="tx2"/>
              </a:buClr>
            </a:pPr>
            <a:r>
              <a:rPr lang="en-US" dirty="0" smtClean="0"/>
              <a:t>When modeling synchronous features, you have control over the solve behavior of a model or an assembly during face editing. The control is achieved through relationships between faces. Face relationships are inherited from sketch elements used to create the faces of a body feature. Face relationships are also applied using the Face Relate commands. Relationships applied with the Face Relate commands are temporary by default. If a relationship is to be permanent, the user can set the applied relationship to a Persist state. The Persist must be applied during the command.</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Face relationships 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b="1" dirty="0" smtClean="0"/>
              <a:t>Detect local symmetry</a:t>
            </a:r>
          </a:p>
          <a:p>
            <a:pPr marL="177800" indent="-177800" eaLnBrk="1" hangingPunct="1">
              <a:buClr>
                <a:schemeClr val="tx2"/>
              </a:buClr>
            </a:pPr>
            <a:endParaRPr lang="en-US" dirty="0" smtClean="0"/>
          </a:p>
          <a:p>
            <a:pPr marL="0" indent="0" eaLnBrk="1" hangingPunct="1">
              <a:buClr>
                <a:schemeClr val="tx2"/>
              </a:buClr>
            </a:pPr>
            <a:r>
              <a:rPr lang="en-US" dirty="0" smtClean="0"/>
              <a:t>Option to detect a local symmetry plane. You are prompted to select a local symmetry plane to be used for symmetric face detection.</a:t>
            </a:r>
          </a:p>
          <a:p>
            <a:pPr marL="177800" indent="-177800" eaLnBrk="1" hangingPunct="1">
              <a:buClr>
                <a:schemeClr val="tx2"/>
              </a:buClr>
            </a:pPr>
            <a:endParaRPr lang="en-US" dirty="0" smtClean="0"/>
          </a:p>
          <a:p>
            <a:pPr marL="177800" indent="-177800" eaLnBrk="1" hangingPunct="1">
              <a:buClr>
                <a:schemeClr val="tx2"/>
              </a:buClr>
              <a:buFont typeface="Wingdings" pitchFamily="2" charset="2"/>
              <a:buChar char="§"/>
            </a:pPr>
            <a:r>
              <a:rPr lang="en-US" dirty="0" smtClean="0"/>
              <a:t>Activity: Detecting symmetry relationships</a:t>
            </a:r>
          </a:p>
          <a:p>
            <a:pPr marL="177800" indent="-177800" eaLnBrk="1" hangingPunct="1">
              <a:buClr>
                <a:schemeClr val="tx2"/>
              </a:buClr>
              <a:buFont typeface="Wingdings" pitchFamily="2" charset="2"/>
              <a:buChar char="§"/>
            </a:pPr>
            <a:r>
              <a:rPr lang="en-US" dirty="0" smtClean="0"/>
              <a:t>Activity: Applying a symmetric about relationship</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Live Rules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1524000"/>
          </a:xfrm>
        </p:spPr>
        <p:txBody>
          <a:bodyPr/>
          <a:lstStyle/>
          <a:p>
            <a:pPr marL="177800" indent="-177800" eaLnBrk="1" hangingPunct="1">
              <a:buClr>
                <a:schemeClr val="tx2"/>
              </a:buClr>
            </a:pPr>
            <a:r>
              <a:rPr lang="en-US" b="1" dirty="0" smtClean="0"/>
              <a:t>Overview</a:t>
            </a:r>
          </a:p>
          <a:p>
            <a:pPr marL="177800" indent="-177800" eaLnBrk="1" hangingPunct="1">
              <a:buClr>
                <a:schemeClr val="tx2"/>
              </a:buClr>
              <a:buFont typeface="Wingdings" pitchFamily="2" charset="2"/>
              <a:buChar char="§"/>
            </a:pPr>
            <a:r>
              <a:rPr lang="en-US" dirty="0" smtClean="0"/>
              <a:t>Face relationships are detected during a synchronous face move.</a:t>
            </a:r>
          </a:p>
          <a:p>
            <a:pPr marL="177800" indent="-177800" eaLnBrk="1" hangingPunct="1">
              <a:buClr>
                <a:schemeClr val="tx2"/>
              </a:buClr>
              <a:buFont typeface="Wingdings" pitchFamily="2" charset="2"/>
              <a:buChar char="§"/>
            </a:pPr>
            <a:r>
              <a:rPr lang="en-US" dirty="0" smtClean="0"/>
              <a:t>During a synchronous face move, the system is instructed to detect relationships turned on in Live Rules and also persistent relationships.</a:t>
            </a:r>
          </a:p>
          <a:p>
            <a:pPr marL="177800" indent="-177800" eaLnBrk="1" hangingPunct="1">
              <a:buClr>
                <a:schemeClr val="tx2"/>
              </a:buCl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Detected face relationships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eaLnBrk="1" hangingPunct="1">
              <a:buClr>
                <a:schemeClr val="tx2"/>
              </a:buClr>
            </a:pPr>
            <a:r>
              <a:rPr lang="en-US" dirty="0" smtClean="0"/>
              <a:t>Synchronous models use face relationships to control the model behavior during an edit. These face relationships include: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b="1" dirty="0" smtClean="0"/>
              <a:t>Found</a:t>
            </a:r>
            <a:r>
              <a:rPr lang="en-US" dirty="0" smtClean="0"/>
              <a:t/>
            </a:r>
            <a:br>
              <a:rPr lang="en-US" dirty="0" smtClean="0"/>
            </a:br>
            <a:r>
              <a:rPr lang="en-US" dirty="0" smtClean="0"/>
              <a:t>Relationships the system finds at the instance of a synchronous edit. These relationships are found if the relationship type is turned on in Live Rules.</a:t>
            </a:r>
            <a:br>
              <a:rPr lang="en-US" dirty="0" smtClean="0"/>
            </a:br>
            <a:endParaRPr lang="en-US" dirty="0" smtClean="0"/>
          </a:p>
          <a:p>
            <a:pPr marL="177800" indent="-177800" eaLnBrk="1" hangingPunct="1">
              <a:buClr>
                <a:schemeClr val="tx2"/>
              </a:buClr>
              <a:buFont typeface="Wingdings" pitchFamily="2" charset="2"/>
              <a:buChar char="§"/>
            </a:pPr>
            <a:r>
              <a:rPr lang="en-US" b="1" dirty="0" smtClean="0"/>
              <a:t>Persisted</a:t>
            </a:r>
            <a:r>
              <a:rPr lang="en-US" dirty="0" smtClean="0"/>
              <a:t/>
            </a:r>
            <a:br>
              <a:rPr lang="en-US" dirty="0" smtClean="0"/>
            </a:br>
            <a:r>
              <a:rPr lang="en-US" dirty="0" smtClean="0"/>
              <a:t>User applied relationships that are permanent and are maintained during a synchronous edit.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b="1" dirty="0" smtClean="0"/>
              <a:t>PMI</a:t>
            </a:r>
            <a:r>
              <a:rPr lang="en-US" dirty="0" smtClean="0"/>
              <a:t/>
            </a:r>
            <a:br>
              <a:rPr lang="en-US" dirty="0" smtClean="0"/>
            </a:br>
            <a:r>
              <a:rPr lang="en-US" dirty="0" smtClean="0"/>
              <a:t>Locked dimensional relationships.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endParaRPr lang="en-US" dirty="0" smtClean="0"/>
          </a:p>
          <a:p>
            <a:pPr marL="0" indent="114300"/>
            <a:endParaRPr lang="en-US" dirty="0" smtClean="0"/>
          </a:p>
          <a:p>
            <a:endParaRPr lang="en-US" dirty="0" smtClean="0"/>
          </a:p>
          <a:p>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 overview</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It is possible that a synchronous edit could fail due to an over constrained condition. It is also possible for a synchronous edit be successful but produce unexpected or unwanted results.</a:t>
            </a:r>
            <a:br>
              <a:rPr lang="en-US" dirty="0" smtClean="0"/>
            </a:br>
            <a:endParaRPr lang="en-US" dirty="0" smtClean="0"/>
          </a:p>
          <a:p>
            <a:pPr marL="177800" indent="-177800" eaLnBrk="1" hangingPunct="1">
              <a:buClr>
                <a:schemeClr val="tx2"/>
              </a:buClr>
              <a:buFont typeface="Wingdings" pitchFamily="2" charset="2"/>
              <a:buChar char="§"/>
            </a:pPr>
            <a:r>
              <a:rPr lang="en-US" dirty="0" smtClean="0"/>
              <a:t>Solution Manager provides detail and actions regarding the faces participating in the solution of a synchronous edit. Solution Manager is a tool that graphically interacts with the model to provide control of all relationships relevant to the current solve.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Solution Manager is an optional step during synchronous move or edit operations.</a:t>
            </a:r>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 overview</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2362200"/>
          </a:xfrm>
        </p:spPr>
        <p:txBody>
          <a:bodyPr/>
          <a:lstStyle/>
          <a:p>
            <a:pPr marL="177800" indent="-177800" eaLnBrk="1" hangingPunct="1">
              <a:buClr>
                <a:schemeClr val="tx2"/>
              </a:buClr>
            </a:pPr>
            <a:r>
              <a:rPr lang="en-US" dirty="0" smtClean="0"/>
              <a:t>When in Solution Manager mode: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Relevant faces change color to represent their role in the solution.</a:t>
            </a:r>
          </a:p>
          <a:p>
            <a:pPr marL="177800" indent="-177800" eaLnBrk="1" hangingPunct="1">
              <a:buClr>
                <a:schemeClr val="tx2"/>
              </a:buClr>
              <a:buFont typeface="Wingdings" pitchFamily="2" charset="2"/>
              <a:buChar char="§"/>
            </a:pPr>
            <a:r>
              <a:rPr lang="en-US" dirty="0" smtClean="0"/>
              <a:t>Click on a face to switch between relationships.</a:t>
            </a:r>
          </a:p>
          <a:p>
            <a:pPr marL="177800" indent="-177800" eaLnBrk="1" hangingPunct="1">
              <a:buClr>
                <a:schemeClr val="tx2"/>
              </a:buClr>
              <a:buFont typeface="Wingdings" pitchFamily="2" charset="2"/>
              <a:buChar char="§"/>
            </a:pPr>
            <a:r>
              <a:rPr lang="en-US" dirty="0" smtClean="0"/>
              <a:t>Right-click a face for access to all relationships to the face.</a:t>
            </a:r>
          </a:p>
          <a:p>
            <a:pPr marL="177800" indent="-177800" eaLnBrk="1" hangingPunct="1">
              <a:buClr>
                <a:schemeClr val="tx2"/>
              </a:buClr>
              <a:buFont typeface="Wingdings" pitchFamily="2" charset="2"/>
              <a:buChar char="§"/>
            </a:pPr>
            <a:r>
              <a:rPr lang="en-US" dirty="0" smtClean="0"/>
              <a:t>Click a locked dimension to relax the constraint. The dimension returns to a locked state after making an edit.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buFont typeface="Arial" pitchFamily="34" charset="0"/>
              <a:buChar char="•"/>
            </a:pPr>
            <a:endParaRPr lang="en-US" dirty="0" smtClean="0"/>
          </a:p>
          <a:p>
            <a:pPr marL="0" indent="114300">
              <a:buFont typeface="Arial" pitchFamily="34" charset="0"/>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3352800"/>
          </a:xfrm>
        </p:spPr>
        <p:txBody>
          <a:bodyPr/>
          <a:lstStyle/>
          <a:p>
            <a:pPr marL="0" indent="0"/>
            <a:r>
              <a:rPr lang="en-US" dirty="0" smtClean="0"/>
              <a:t>The Solution Manager options are located on the Live Rules panel. During a synchronous edit, the Solution Manager button (1) changes from inactive to active (2). The Auto-Solution Manager button (3) is off by default.</a:t>
            </a:r>
          </a:p>
          <a:p>
            <a:pPr marL="0" indent="0"/>
            <a:endParaRPr lang="en-US" dirty="0" smtClean="0"/>
          </a:p>
          <a:p>
            <a:pPr marL="0" indent="0"/>
            <a:endParaRPr lang="en-US" dirty="0" smtClean="0"/>
          </a:p>
          <a:p>
            <a:pPr marL="0" indent="0"/>
            <a:endParaRPr lang="en-US" dirty="0" smtClean="0"/>
          </a:p>
          <a:p>
            <a:pPr marL="0" indent="0"/>
            <a:endParaRPr lang="en-US" dirty="0" smtClean="0"/>
          </a:p>
          <a:p>
            <a:pPr marL="0" indent="0"/>
            <a:r>
              <a:rPr lang="en-US" dirty="0" smtClean="0"/>
              <a:t>When Auto-Solution Manager is turned on, synchronous edits automatically start the Solution Manager.</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buFont typeface="Arial" pitchFamily="34" charset="0"/>
              <a:buChar char="•"/>
            </a:pPr>
            <a:endParaRPr lang="en-US" dirty="0" smtClean="0"/>
          </a:p>
          <a:p>
            <a:pPr marL="0" indent="114300">
              <a:buFont typeface="Arial" pitchFamily="34" charset="0"/>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 options</a:t>
            </a:r>
          </a:p>
        </p:txBody>
      </p:sp>
      <p:pic>
        <p:nvPicPr>
          <p:cNvPr id="3075" name="Picture 3"/>
          <p:cNvPicPr>
            <a:picLocks noChangeAspect="1" noChangeArrowheads="1"/>
          </p:cNvPicPr>
          <p:nvPr/>
        </p:nvPicPr>
        <p:blipFill>
          <a:blip r:embed="rId3" cstate="print">
            <a:clrChange>
              <a:clrFrom>
                <a:srgbClr val="FF00FF"/>
              </a:clrFrom>
              <a:clrTo>
                <a:srgbClr val="FF00FF">
                  <a:alpha val="0"/>
                </a:srgbClr>
              </a:clrTo>
            </a:clrChange>
          </a:blip>
          <a:srcRect/>
          <a:stretch>
            <a:fillRect/>
          </a:stretch>
        </p:blipFill>
        <p:spPr bwMode="auto">
          <a:xfrm>
            <a:off x="1752600" y="2819400"/>
            <a:ext cx="2409825" cy="1069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endParaRPr lang="en-US" dirty="0" smtClean="0"/>
          </a:p>
          <a:p>
            <a:pPr marL="0" indent="0"/>
            <a:endParaRPr lang="en-US" dirty="0" smtClean="0"/>
          </a:p>
          <a:p>
            <a:pPr marL="0" indent="0"/>
            <a:endParaRPr lang="en-US" dirty="0" smtClean="0"/>
          </a:p>
          <a:p>
            <a:pPr marL="177800" indent="-177800" eaLnBrk="1" hangingPunct="1">
              <a:buClr>
                <a:schemeClr val="tx2"/>
              </a:buClr>
              <a:buFont typeface="Wingdings" pitchFamily="2" charset="2"/>
              <a:buChar char="§"/>
            </a:pPr>
            <a:r>
              <a:rPr lang="en-US" dirty="0" smtClean="0"/>
              <a:t>If there are no failures and you are satisfied with the solution, you complete the edit and then click the check box (4) to accept the results.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If the solution produces unwanted results or a failed condition, you click the Solution Manager button to make changes to the solving face relationships. You can also press the V key to start Solution Manager.</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When Auto-Solution Manager (3) is turned off, you must manually start the Solution Manager.</a:t>
            </a:r>
          </a:p>
          <a:p>
            <a:pPr marL="177800" indent="-177800" eaLnBrk="1" hangingPunct="1">
              <a:buClr>
                <a:schemeClr val="tx2"/>
              </a:buCl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buFont typeface="Arial" pitchFamily="34" charset="0"/>
              <a:buChar char="•"/>
            </a:pPr>
            <a:endParaRPr lang="en-US" dirty="0" smtClean="0"/>
          </a:p>
          <a:p>
            <a:pPr marL="0" indent="114300">
              <a:buFont typeface="Arial" pitchFamily="34" charset="0"/>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 options</a:t>
            </a:r>
          </a:p>
        </p:txBody>
      </p:sp>
      <p:pic>
        <p:nvPicPr>
          <p:cNvPr id="3076" name="Picture 4"/>
          <p:cNvPicPr>
            <a:picLocks noChangeAspect="1" noChangeArrowheads="1"/>
          </p:cNvPicPr>
          <p:nvPr/>
        </p:nvPicPr>
        <p:blipFill>
          <a:blip r:embed="rId3" cstate="print">
            <a:clrChange>
              <a:clrFrom>
                <a:srgbClr val="FF00FF"/>
              </a:clrFrom>
              <a:clrTo>
                <a:srgbClr val="FF00FF">
                  <a:alpha val="0"/>
                </a:srgbClr>
              </a:clrTo>
            </a:clrChange>
          </a:blip>
          <a:srcRect/>
          <a:stretch>
            <a:fillRect/>
          </a:stretch>
        </p:blipFill>
        <p:spPr bwMode="auto">
          <a:xfrm>
            <a:off x="990600" y="1524000"/>
            <a:ext cx="960437" cy="9906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clrChange>
              <a:clrFrom>
                <a:srgbClr val="FF00FF"/>
              </a:clrFrom>
              <a:clrTo>
                <a:srgbClr val="FF00FF">
                  <a:alpha val="0"/>
                </a:srgbClr>
              </a:clrTo>
            </a:clrChange>
          </a:blip>
          <a:srcRect/>
          <a:stretch>
            <a:fillRect/>
          </a:stretch>
        </p:blipFill>
        <p:spPr bwMode="auto">
          <a:xfrm>
            <a:off x="3810000" y="5029200"/>
            <a:ext cx="2409825" cy="1069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Model display</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buFont typeface="Arial" pitchFamily="34" charset="0"/>
              <a:buChar char="•"/>
            </a:pPr>
            <a:endParaRPr lang="en-US" dirty="0" smtClean="0"/>
          </a:p>
          <a:p>
            <a:pPr marL="0" indent="114300">
              <a:buFont typeface="Arial" pitchFamily="34" charset="0"/>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a:t>
            </a:r>
          </a:p>
        </p:txBody>
      </p:sp>
      <p:pic>
        <p:nvPicPr>
          <p:cNvPr id="3" name="Picture 3"/>
          <p:cNvPicPr>
            <a:picLocks noChangeAspect="1" noChangeArrowheads="1"/>
          </p:cNvPicPr>
          <p:nvPr/>
        </p:nvPicPr>
        <p:blipFill>
          <a:blip r:embed="rId3" cstate="print">
            <a:clrChange>
              <a:clrFrom>
                <a:srgbClr val="FF00FF"/>
              </a:clrFrom>
              <a:clrTo>
                <a:srgbClr val="FF00FF">
                  <a:alpha val="0"/>
                </a:srgbClr>
              </a:clrTo>
            </a:clrChange>
          </a:blip>
          <a:srcRect/>
          <a:stretch>
            <a:fillRect/>
          </a:stretch>
        </p:blipFill>
        <p:spPr bwMode="auto">
          <a:xfrm>
            <a:off x="1219200" y="2133600"/>
            <a:ext cx="2640013" cy="2749550"/>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clrChange>
              <a:clrFrom>
                <a:srgbClr val="FF00FF"/>
              </a:clrFrom>
              <a:clrTo>
                <a:srgbClr val="FF00FF">
                  <a:alpha val="0"/>
                </a:srgbClr>
              </a:clrTo>
            </a:clrChange>
          </a:blip>
          <a:srcRect/>
          <a:stretch>
            <a:fillRect/>
          </a:stretch>
        </p:blipFill>
        <p:spPr bwMode="auto">
          <a:xfrm>
            <a:off x="4267200" y="2209800"/>
            <a:ext cx="3089275" cy="314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1828800"/>
          </a:xfrm>
        </p:spPr>
        <p:txBody>
          <a:bodyPr/>
          <a:lstStyle/>
          <a:p>
            <a:pPr marL="0" indent="0"/>
            <a:r>
              <a:rPr lang="en-US" dirty="0" smtClean="0"/>
              <a:t>Managing face relationships in Solution Manager</a:t>
            </a:r>
          </a:p>
          <a:p>
            <a:pPr marL="0" indent="0"/>
            <a:endParaRPr lang="en-US" b="1" dirty="0" smtClean="0"/>
          </a:p>
          <a:p>
            <a:pPr marL="0" indent="0"/>
            <a:r>
              <a:rPr lang="en-US" dirty="0" smtClean="0"/>
              <a:t>In Solution Manager mode, only faces that are relevant to the solution display in color. The nonparticipating faces display transparent. Right-clicking a colored face displays a relationship palette listing all relationships to the face.</a:t>
            </a:r>
            <a:endParaRPr lang="en-US" b="1" dirty="0" smtClean="0"/>
          </a:p>
          <a:p>
            <a:pPr marL="0" indent="0"/>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buFont typeface="Arial" pitchFamily="34" charset="0"/>
              <a:buChar char="•"/>
            </a:pPr>
            <a:endParaRPr lang="en-US" dirty="0" smtClean="0"/>
          </a:p>
          <a:p>
            <a:pPr marL="0" indent="114300">
              <a:buFont typeface="Arial" pitchFamily="34" charset="0"/>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6248400" cy="4572000"/>
          </a:xfrm>
        </p:spPr>
        <p:txBody>
          <a:bodyPr/>
          <a:lstStyle/>
          <a:p>
            <a:pPr marL="0" indent="0"/>
            <a:r>
              <a:rPr lang="en-US" dirty="0" smtClean="0"/>
              <a:t>Relationship palette</a:t>
            </a:r>
          </a:p>
          <a:p>
            <a:pPr marL="0" indent="0"/>
            <a:endParaRPr lang="en-US" b="1" dirty="0" smtClean="0"/>
          </a:p>
          <a:p>
            <a:r>
              <a:rPr lang="en-US" b="1" dirty="0" smtClean="0"/>
              <a:t>Columns</a:t>
            </a:r>
          </a:p>
          <a:p>
            <a:pPr marL="177800" indent="-177800" eaLnBrk="1" hangingPunct="1">
              <a:buClr>
                <a:schemeClr val="tx2"/>
              </a:buClr>
              <a:buFont typeface="Wingdings" pitchFamily="2" charset="2"/>
              <a:buChar char="§"/>
            </a:pPr>
            <a:r>
              <a:rPr lang="en-US" dirty="0" smtClean="0"/>
              <a:t>Found relationships (1). These are the detected relationships that are turned on in Live Rules.</a:t>
            </a:r>
          </a:p>
          <a:p>
            <a:pPr marL="177800" indent="-177800" eaLnBrk="1" hangingPunct="1">
              <a:buClr>
                <a:schemeClr val="tx2"/>
              </a:buClr>
              <a:buFont typeface="Wingdings" pitchFamily="2" charset="2"/>
              <a:buChar char="§"/>
            </a:pPr>
            <a:r>
              <a:rPr lang="en-US" dirty="0" smtClean="0"/>
              <a:t>Dimensional constraints (2)</a:t>
            </a:r>
          </a:p>
          <a:p>
            <a:pPr marL="177800" indent="-177800" eaLnBrk="1" hangingPunct="1">
              <a:buClr>
                <a:schemeClr val="tx2"/>
              </a:buClr>
              <a:buFont typeface="Wingdings" pitchFamily="2" charset="2"/>
              <a:buChar char="§"/>
            </a:pPr>
            <a:r>
              <a:rPr lang="en-US" dirty="0" smtClean="0"/>
              <a:t>Persisted relationships (3)</a:t>
            </a:r>
            <a:br>
              <a:rPr lang="en-US" dirty="0" smtClean="0"/>
            </a:br>
            <a:endParaRPr lang="en-US" dirty="0" smtClean="0"/>
          </a:p>
          <a:p>
            <a:pPr marL="0" indent="0" eaLnBrk="1" hangingPunct="1">
              <a:buClr>
                <a:schemeClr val="tx2"/>
              </a:buClr>
            </a:pPr>
            <a:r>
              <a:rPr lang="en-US" dirty="0" smtClean="0"/>
              <a:t>Hovering over a relationship on the palette (4, 5) exposes a fly out option. Use the fly out option to turn off all similar relationships to other faces.</a:t>
            </a:r>
          </a:p>
          <a:p>
            <a:endParaRPr lang="en-US" dirty="0" smtClean="0"/>
          </a:p>
          <a:p>
            <a:pPr marL="0" indent="0"/>
            <a:r>
              <a:rPr lang="en-US" dirty="0" smtClean="0"/>
              <a:t>The yellow triangle (6) on a relationship denotes that the relationship contributes to a failed solution.</a:t>
            </a:r>
          </a:p>
          <a:p>
            <a:pPr marL="0" indent="0"/>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buFont typeface="Arial" pitchFamily="34" charset="0"/>
              <a:buChar char="•"/>
            </a:pPr>
            <a:endParaRPr lang="en-US" dirty="0" smtClean="0"/>
          </a:p>
          <a:p>
            <a:pPr marL="0" indent="114300">
              <a:buFont typeface="Arial" pitchFamily="34" charset="0"/>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Manager</a:t>
            </a:r>
          </a:p>
        </p:txBody>
      </p:sp>
      <p:pic>
        <p:nvPicPr>
          <p:cNvPr id="1026" name="Picture 2"/>
          <p:cNvPicPr>
            <a:picLocks noChangeAspect="1" noChangeArrowheads="1"/>
          </p:cNvPicPr>
          <p:nvPr/>
        </p:nvPicPr>
        <p:blipFill>
          <a:blip r:embed="rId3" cstate="print">
            <a:clrChange>
              <a:clrFrom>
                <a:srgbClr val="FF00FF"/>
              </a:clrFrom>
              <a:clrTo>
                <a:srgbClr val="FF00FF">
                  <a:alpha val="0"/>
                </a:srgbClr>
              </a:clrTo>
            </a:clrChange>
          </a:blip>
          <a:srcRect/>
          <a:stretch>
            <a:fillRect/>
          </a:stretch>
        </p:blipFill>
        <p:spPr bwMode="auto">
          <a:xfrm>
            <a:off x="6781800" y="1524000"/>
            <a:ext cx="1730375" cy="3589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Relationships are assigned to faces. During a face move, Live Rules considers found relationships, persistent relationships and locked dimensions in the model. Live Rules allows you to control any or all of these during the operation. Found relationships are applied based on the geometric state of the model when the edit is being performed and on the Live Rules settings. Live Rules settings allow you to control what you want to look for.</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Face relationships overview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077200" cy="4572000"/>
          </a:xfrm>
        </p:spPr>
        <p:txBody>
          <a:bodyPr/>
          <a:lstStyle/>
          <a:p>
            <a:pPr marL="457200" indent="-457200" eaLnBrk="1" hangingPunct="1">
              <a:buClr>
                <a:schemeClr val="tx2"/>
              </a:buClr>
              <a:buFont typeface="+mj-lt"/>
              <a:buAutoNum type="arabicPeriod"/>
            </a:pPr>
            <a:r>
              <a:rPr lang="en-US" sz="1600" dirty="0" smtClean="0"/>
              <a:t>Select a face to edit</a:t>
            </a:r>
            <a:r>
              <a:rPr lang="en-US" sz="1600" dirty="0" smtClean="0"/>
              <a:t>.</a:t>
            </a:r>
            <a:br>
              <a:rPr lang="en-US" sz="1600" dirty="0" smtClean="0"/>
            </a:br>
            <a:endParaRPr lang="en-US" sz="1600" dirty="0" smtClean="0"/>
          </a:p>
          <a:p>
            <a:pPr marL="457200" indent="-457200" eaLnBrk="1" hangingPunct="1">
              <a:buClr>
                <a:schemeClr val="tx2"/>
              </a:buClr>
              <a:buFont typeface="+mj-lt"/>
              <a:buAutoNum type="arabicPeriod"/>
            </a:pPr>
            <a:r>
              <a:rPr lang="en-US" sz="1600" dirty="0" smtClean="0"/>
              <a:t>Click the primary axis on the steering wheel to start a synchronous edit operation.</a:t>
            </a:r>
            <a:r>
              <a:rPr lang="en-US" sz="1600" dirty="0" smtClean="0"/>
              <a:t> </a:t>
            </a:r>
            <a:r>
              <a:rPr lang="en-US" sz="1600" dirty="0" smtClean="0"/>
              <a:t> (Two </a:t>
            </a:r>
            <a:r>
              <a:rPr lang="en-US" sz="1600" dirty="0" smtClean="0"/>
              <a:t>solution conditions are possible (success or failure). </a:t>
            </a:r>
            <a:r>
              <a:rPr lang="en-US" sz="1600" dirty="0" smtClean="0"/>
              <a:t>You	can </a:t>
            </a:r>
            <a:r>
              <a:rPr lang="en-US" sz="1600" dirty="0" smtClean="0"/>
              <a:t>use the Solution Manager in both conditions</a:t>
            </a:r>
            <a:r>
              <a:rPr lang="en-US" sz="1600" dirty="0" smtClean="0"/>
              <a:t>.)</a:t>
            </a:r>
            <a:br>
              <a:rPr lang="en-US" sz="1600" dirty="0" smtClean="0"/>
            </a:br>
            <a:endParaRPr lang="en-US" sz="1600" dirty="0" smtClean="0"/>
          </a:p>
          <a:p>
            <a:pPr marL="457200" indent="-457200" eaLnBrk="1" hangingPunct="1">
              <a:buClr>
                <a:schemeClr val="tx2"/>
              </a:buClr>
              <a:buFont typeface="+mj-lt"/>
              <a:buAutoNum type="arabicPeriod"/>
            </a:pPr>
            <a:r>
              <a:rPr lang="en-US" sz="1600" dirty="0" smtClean="0"/>
              <a:t>Start </a:t>
            </a:r>
            <a:r>
              <a:rPr lang="en-US" sz="1600" dirty="0" smtClean="0"/>
              <a:t>Solution Manager by pressing the V key or by clicking the Solution Manager button on the Live Rules panel. </a:t>
            </a:r>
            <a:r>
              <a:rPr lang="en-US" sz="1600" dirty="0" smtClean="0"/>
              <a:t> (If </a:t>
            </a:r>
            <a:r>
              <a:rPr lang="en-US" sz="1600" dirty="0" smtClean="0"/>
              <a:t>Auto-Solution Manager is turned on, Solution Manager starts when you click to define a move distance</a:t>
            </a:r>
            <a:r>
              <a:rPr lang="en-US" sz="1600" dirty="0" smtClean="0"/>
              <a:t>.)</a:t>
            </a:r>
            <a:br>
              <a:rPr lang="en-US" sz="1600" dirty="0" smtClean="0"/>
            </a:br>
            <a:endParaRPr lang="en-US" sz="1600" dirty="0" smtClean="0"/>
          </a:p>
          <a:p>
            <a:pPr marL="457200" indent="-457200" eaLnBrk="1" hangingPunct="1">
              <a:buClr>
                <a:schemeClr val="tx2"/>
              </a:buClr>
              <a:buFont typeface="+mj-lt"/>
              <a:buAutoNum type="arabicPeriod"/>
            </a:pPr>
            <a:r>
              <a:rPr lang="en-US" sz="1600" dirty="0" smtClean="0"/>
              <a:t>While in Solution Manager mode, you graphically interact with the face relationships involved in the edit. You resolve over constrained relationships in failed conditions. You change relationships in a successful condition to produce the intended solution</a:t>
            </a:r>
            <a:r>
              <a:rPr lang="en-US" sz="1600" dirty="0" smtClean="0"/>
              <a:t>.</a:t>
            </a:r>
            <a:br>
              <a:rPr lang="en-US" sz="1600" dirty="0" smtClean="0"/>
            </a:br>
            <a:endParaRPr lang="en-US" sz="1600" dirty="0" smtClean="0"/>
          </a:p>
          <a:p>
            <a:pPr marL="457200" indent="-457200" eaLnBrk="1" hangingPunct="1">
              <a:buClr>
                <a:schemeClr val="tx2"/>
              </a:buClr>
              <a:buFont typeface="+mj-lt"/>
              <a:buAutoNum type="arabicPeriod"/>
            </a:pPr>
            <a:r>
              <a:rPr lang="en-US" sz="1600" dirty="0" smtClean="0"/>
              <a:t>When the synchronous edit is complete and no failed condition exists, you click the check box. This exits the Solution manager mode</a:t>
            </a:r>
            <a:r>
              <a:rPr lang="en-US" sz="1600" dirty="0" smtClean="0"/>
              <a:t>.</a:t>
            </a:r>
            <a:endParaRPr lang="en-US" sz="1600"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114300">
              <a:buFont typeface="Arial" pitchFamily="34" charset="0"/>
              <a:buChar char="•"/>
            </a:pPr>
            <a:endParaRPr lang="en-US" dirty="0" smtClean="0"/>
          </a:p>
          <a:p>
            <a:pPr marL="0" indent="114300">
              <a:buFont typeface="Arial" pitchFamily="34" charset="0"/>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r>
              <a:rPr lang="en-US" sz="3200" i="1" dirty="0" smtClean="0"/>
              <a:t>Solution </a:t>
            </a:r>
            <a:r>
              <a:rPr lang="en-US" sz="3200" i="1" dirty="0" smtClean="0"/>
              <a:t>Manager workflow</a:t>
            </a:r>
            <a:endParaRPr lang="en-US" sz="3200" i="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Using the variable table</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variables</a:t>
            </a:r>
            <a:endParaRPr lang="en-US" sz="2800" i="1" dirty="0" smtClean="0"/>
          </a:p>
        </p:txBody>
      </p:sp>
      <p:pic>
        <p:nvPicPr>
          <p:cNvPr id="19458" name="Picture 2" descr="C:\V103\selfPaced\se103\english\docs\graphics\bj\part_constraint\activity_variable19.gif"/>
          <p:cNvPicPr>
            <a:picLocks noChangeAspect="1" noChangeArrowheads="1"/>
          </p:cNvPicPr>
          <p:nvPr/>
        </p:nvPicPr>
        <p:blipFill>
          <a:blip r:embed="rId3" cstate="print"/>
          <a:srcRect/>
          <a:stretch>
            <a:fillRect/>
          </a:stretch>
        </p:blipFill>
        <p:spPr bwMode="auto">
          <a:xfrm>
            <a:off x="4648200" y="1905000"/>
            <a:ext cx="3352800" cy="402336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Use the relationship commands in the Face Relate Group (1) to apply face relationships to selected faces.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The relationship commands define how faces are related to each other.</a:t>
            </a:r>
          </a:p>
          <a:p>
            <a:pPr marL="177800" indent="-177800" eaLnBrk="1" hangingPunct="1">
              <a:buClr>
                <a:schemeClr val="tx2"/>
              </a:buClr>
              <a:buFont typeface="Wingdings" pitchFamily="2" charset="2"/>
              <a:buChar char="§"/>
            </a:pPr>
            <a:r>
              <a:rPr lang="en-US" dirty="0" smtClean="0"/>
              <a:t>You select a face to relate (seed face) and then select a face to relate to (target face).</a:t>
            </a:r>
          </a:p>
          <a:p>
            <a:pPr marL="177800" indent="-177800" eaLnBrk="1" hangingPunct="1">
              <a:buClr>
                <a:schemeClr val="tx2"/>
              </a:buClr>
              <a:buFont typeface="Wingdings" pitchFamily="2" charset="2"/>
              <a:buChar char="§"/>
            </a:pPr>
            <a:r>
              <a:rPr lang="en-US" dirty="0" smtClean="0"/>
              <a:t>The relationship is temporary by default. However, the relationship can be set to permanent (persist).</a:t>
            </a:r>
          </a:p>
          <a:p>
            <a:pPr marL="177800" indent="-177800" eaLnBrk="1" hangingPunct="1">
              <a:buClr>
                <a:schemeClr val="tx2"/>
              </a:buClr>
              <a:buFont typeface="Wingdings" pitchFamily="2" charset="2"/>
              <a:buChar char="§"/>
            </a:pPr>
            <a:r>
              <a:rPr lang="en-US" dirty="0" smtClean="0"/>
              <a:t>Default and persisted relationships detected can be ignored by the system during a solve of a geometric change.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Creating face relationships</a:t>
            </a:r>
            <a:endParaRPr lang="en-US" sz="2800" i="1" dirty="0" smtClean="0"/>
          </a:p>
        </p:txBody>
      </p:sp>
      <p:pic>
        <p:nvPicPr>
          <p:cNvPr id="1026" name="Picture 2"/>
          <p:cNvPicPr>
            <a:picLocks noChangeAspect="1" noChangeArrowheads="1"/>
          </p:cNvPicPr>
          <p:nvPr/>
        </p:nvPicPr>
        <p:blipFill>
          <a:blip r:embed="rId3" cstate="print">
            <a:clrChange>
              <a:clrFrom>
                <a:srgbClr val="FF00FF"/>
              </a:clrFrom>
              <a:clrTo>
                <a:srgbClr val="FF00FF">
                  <a:alpha val="0"/>
                </a:srgbClr>
              </a:clrTo>
            </a:clrChange>
          </a:blip>
          <a:srcRect/>
          <a:stretch>
            <a:fillRect/>
          </a:stretch>
        </p:blipFill>
        <p:spPr bwMode="auto">
          <a:xfrm>
            <a:off x="762000" y="2286000"/>
            <a:ext cx="1600200" cy="14432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04800"/>
            <a:ext cx="6553200" cy="808038"/>
          </a:xfrm>
        </p:spPr>
        <p:txBody>
          <a:bodyPr/>
          <a:lstStyle/>
          <a:p>
            <a:pPr eaLnBrk="1" hangingPunct="1"/>
            <a:r>
              <a:rPr lang="en-US" sz="3200" i="1" dirty="0" smtClean="0"/>
              <a:t>Relationship commands options</a:t>
            </a:r>
          </a:p>
        </p:txBody>
      </p:sp>
      <p:pic>
        <p:nvPicPr>
          <p:cNvPr id="2" name="Picture 2"/>
          <p:cNvPicPr>
            <a:picLocks noChangeAspect="1" noChangeArrowheads="1"/>
          </p:cNvPicPr>
          <p:nvPr/>
        </p:nvPicPr>
        <p:blipFill>
          <a:blip r:embed="rId3" cstate="print">
            <a:clrChange>
              <a:clrFrom>
                <a:srgbClr val="400040"/>
              </a:clrFrom>
              <a:clrTo>
                <a:srgbClr val="400040">
                  <a:alpha val="0"/>
                </a:srgbClr>
              </a:clrTo>
            </a:clrChange>
          </a:blip>
          <a:srcRect/>
          <a:stretch>
            <a:fillRect/>
          </a:stretch>
        </p:blipFill>
        <p:spPr bwMode="auto">
          <a:xfrm>
            <a:off x="1143000" y="2133600"/>
            <a:ext cx="4819650" cy="657225"/>
          </a:xfrm>
          <a:prstGeom prst="rect">
            <a:avLst/>
          </a:prstGeom>
          <a:noFill/>
          <a:ln w="9525">
            <a:noFill/>
            <a:miter lim="800000"/>
            <a:headEnd/>
            <a:tailEnd/>
          </a:ln>
        </p:spPr>
      </p:pic>
      <p:sp>
        <p:nvSpPr>
          <p:cNvPr id="7" name="Content Placeholder 2"/>
          <p:cNvSpPr>
            <a:spLocks noGrp="1"/>
          </p:cNvSpPr>
          <p:nvPr>
            <p:ph idx="1"/>
          </p:nvPr>
        </p:nvSpPr>
        <p:spPr>
          <a:xfrm>
            <a:off x="533400" y="1600200"/>
            <a:ext cx="8229600" cy="1371600"/>
          </a:xfrm>
        </p:spPr>
        <p:txBody>
          <a:bodyPr/>
          <a:lstStyle/>
          <a:p>
            <a:pPr marL="177800" indent="-177800" eaLnBrk="1" hangingPunct="1">
              <a:buClr>
                <a:schemeClr val="tx2"/>
              </a:buClr>
            </a:pPr>
            <a:r>
              <a:rPr lang="en-US" dirty="0" smtClean="0"/>
              <a:t>This example is the Coplanar Relationship command bar.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Understanding </a:t>
            </a:r>
            <a:r>
              <a:rPr lang="en-US" b="1" dirty="0" smtClean="0"/>
              <a:t>seed</a:t>
            </a:r>
            <a:r>
              <a:rPr lang="en-US" dirty="0" smtClean="0"/>
              <a:t> and </a:t>
            </a:r>
            <a:r>
              <a:rPr lang="en-US" b="1" dirty="0" smtClean="0"/>
              <a:t>target</a:t>
            </a:r>
            <a:r>
              <a:rPr lang="en-US" dirty="0" smtClean="0"/>
              <a:t> faces</a:t>
            </a:r>
          </a:p>
          <a:p>
            <a:endParaRPr lang="en-US" dirty="0" smtClean="0"/>
          </a:p>
          <a:p>
            <a:r>
              <a:rPr lang="en-US" b="1" dirty="0" smtClean="0"/>
              <a:t>Seed face</a:t>
            </a:r>
            <a:br>
              <a:rPr lang="en-US" b="1" dirty="0" smtClean="0"/>
            </a:br>
            <a:endParaRPr lang="en-US" b="1" dirty="0" smtClean="0"/>
          </a:p>
          <a:p>
            <a:pPr marL="177800" indent="-177800" eaLnBrk="1" hangingPunct="1">
              <a:buClr>
                <a:schemeClr val="tx2"/>
              </a:buClr>
              <a:buFont typeface="Wingdings" pitchFamily="2" charset="2"/>
              <a:buChar char="§"/>
            </a:pPr>
            <a:r>
              <a:rPr lang="en-US" dirty="0" smtClean="0"/>
              <a:t>The seed face refers to the initial face selected.</a:t>
            </a:r>
          </a:p>
          <a:p>
            <a:pPr marL="177800" indent="-177800" eaLnBrk="1" hangingPunct="1">
              <a:buClr>
                <a:schemeClr val="tx2"/>
              </a:buClr>
              <a:buFont typeface="Wingdings" pitchFamily="2" charset="2"/>
              <a:buChar char="§"/>
            </a:pPr>
            <a:r>
              <a:rPr lang="en-US" dirty="0" smtClean="0"/>
              <a:t>The seed face is the face to be related.</a:t>
            </a:r>
          </a:p>
          <a:p>
            <a:pPr marL="177800" indent="-177800" eaLnBrk="1" hangingPunct="1">
              <a:buClr>
                <a:schemeClr val="tx2"/>
              </a:buClr>
              <a:buFont typeface="Wingdings" pitchFamily="2" charset="2"/>
              <a:buChar char="§"/>
            </a:pPr>
            <a:r>
              <a:rPr lang="en-US" dirty="0" smtClean="0"/>
              <a:t>The seed face position changes.</a:t>
            </a:r>
          </a:p>
          <a:p>
            <a:pPr marL="177800" indent="-177800" eaLnBrk="1" hangingPunct="1">
              <a:buClr>
                <a:schemeClr val="tx2"/>
              </a:buClr>
              <a:buFont typeface="Wingdings" pitchFamily="2" charset="2"/>
              <a:buChar char="§"/>
            </a:pPr>
            <a:r>
              <a:rPr lang="en-US" dirty="0" smtClean="0"/>
              <a:t>The steering wheel locks onto the seed face.</a:t>
            </a:r>
          </a:p>
          <a:p>
            <a:pPr marL="177800" indent="-177800" eaLnBrk="1" hangingPunct="1">
              <a:buClr>
                <a:schemeClr val="tx2"/>
              </a:buClr>
              <a:buFont typeface="Wingdings" pitchFamily="2" charset="2"/>
              <a:buChar char="§"/>
            </a:pPr>
            <a:r>
              <a:rPr lang="en-US" dirty="0" smtClean="0"/>
              <a:t>More faces can be related simultaneously by adding the faces to a select set. The seed face definition remains.</a:t>
            </a:r>
          </a:p>
          <a:p>
            <a:pPr marL="177800" indent="-177800" eaLnBrk="1" hangingPunct="1">
              <a:buClr>
                <a:schemeClr val="tx2"/>
              </a:buClr>
            </a:pPr>
            <a:endParaRPr lang="en-US" dirty="0" smtClean="0"/>
          </a:p>
        </p:txBody>
      </p:sp>
      <p:sp>
        <p:nvSpPr>
          <p:cNvPr id="6" name="Title 1"/>
          <p:cNvSpPr>
            <a:spLocks noGrp="1"/>
          </p:cNvSpPr>
          <p:nvPr>
            <p:ph type="title"/>
          </p:nvPr>
        </p:nvSpPr>
        <p:spPr>
          <a:xfrm>
            <a:off x="457200" y="304800"/>
            <a:ext cx="6553200" cy="808038"/>
          </a:xfrm>
        </p:spPr>
        <p:txBody>
          <a:bodyPr/>
          <a:lstStyle/>
          <a:p>
            <a:pPr eaLnBrk="1" hangingPunct="1"/>
            <a:r>
              <a:rPr lang="en-US" sz="3200" i="1" dirty="0" smtClean="0"/>
              <a:t>Relationship commands options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Understanding </a:t>
            </a:r>
            <a:r>
              <a:rPr lang="en-US" b="1" dirty="0" smtClean="0"/>
              <a:t>seed</a:t>
            </a:r>
            <a:r>
              <a:rPr lang="en-US" dirty="0" smtClean="0"/>
              <a:t> and </a:t>
            </a:r>
            <a:r>
              <a:rPr lang="en-US" b="1" dirty="0" smtClean="0"/>
              <a:t>target</a:t>
            </a:r>
            <a:r>
              <a:rPr lang="en-US" dirty="0" smtClean="0"/>
              <a:t> faces</a:t>
            </a:r>
          </a:p>
          <a:p>
            <a:endParaRPr lang="en-US" dirty="0" smtClean="0"/>
          </a:p>
          <a:p>
            <a:r>
              <a:rPr lang="en-US" b="1" dirty="0" smtClean="0"/>
              <a:t>Target face</a:t>
            </a:r>
            <a:br>
              <a:rPr lang="en-US" b="1" dirty="0" smtClean="0"/>
            </a:br>
            <a:endParaRPr lang="en-US" b="1" dirty="0" smtClean="0"/>
          </a:p>
          <a:p>
            <a:pPr marL="177800" indent="-177800" eaLnBrk="1" hangingPunct="1">
              <a:buClr>
                <a:schemeClr val="tx2"/>
              </a:buClr>
              <a:buFont typeface="Wingdings" pitchFamily="2" charset="2"/>
              <a:buChar char="§"/>
            </a:pPr>
            <a:r>
              <a:rPr lang="en-US" dirty="0" smtClean="0"/>
              <a:t>The target face defines the relationship to be applied to the seed face.</a:t>
            </a:r>
          </a:p>
          <a:p>
            <a:pPr marL="177800" indent="-177800" eaLnBrk="1" hangingPunct="1">
              <a:buClr>
                <a:schemeClr val="tx2"/>
              </a:buClr>
              <a:buFont typeface="Wingdings" pitchFamily="2" charset="2"/>
              <a:buChar char="§"/>
            </a:pPr>
            <a:r>
              <a:rPr lang="en-US" dirty="0" smtClean="0"/>
              <a:t>The target face does not change during the relate command.</a:t>
            </a:r>
          </a:p>
          <a:p>
            <a:pPr marL="177800" indent="-177800" eaLnBrk="1" hangingPunct="1">
              <a:buClr>
                <a:schemeClr val="tx2"/>
              </a:buClr>
              <a:buFont typeface="Wingdings" pitchFamily="2" charset="2"/>
              <a:buChar char="§"/>
            </a:pPr>
            <a:r>
              <a:rPr lang="en-US" dirty="0" smtClean="0"/>
              <a:t>There can only be one target face.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5" name="Title 1"/>
          <p:cNvSpPr>
            <a:spLocks noGrp="1"/>
          </p:cNvSpPr>
          <p:nvPr>
            <p:ph type="title"/>
          </p:nvPr>
        </p:nvSpPr>
        <p:spPr>
          <a:xfrm>
            <a:off x="457200" y="304800"/>
            <a:ext cx="6553200" cy="808038"/>
          </a:xfrm>
        </p:spPr>
        <p:txBody>
          <a:bodyPr/>
          <a:lstStyle/>
          <a:p>
            <a:pPr eaLnBrk="1" hangingPunct="1"/>
            <a:r>
              <a:rPr lang="en-US" sz="3200" i="1" dirty="0" smtClean="0"/>
              <a:t>Relationship commands options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Face relationships applied are temporary by default.</a:t>
            </a:r>
          </a:p>
          <a:p>
            <a:pPr marL="177800" indent="-177800" eaLnBrk="1" hangingPunct="1">
              <a:buClr>
                <a:schemeClr val="tx2"/>
              </a:buClr>
              <a:buFont typeface="Wingdings" pitchFamily="2" charset="2"/>
              <a:buChar char="§"/>
            </a:pPr>
            <a:r>
              <a:rPr lang="en-US" dirty="0" smtClean="0"/>
              <a:t>These relationships are ignored if that specific relationship is not turned on in Live Rules.</a:t>
            </a:r>
          </a:p>
          <a:p>
            <a:pPr marL="177800" indent="-177800" eaLnBrk="1" hangingPunct="1">
              <a:buClr>
                <a:schemeClr val="tx2"/>
              </a:buClr>
              <a:buFont typeface="Wingdings" pitchFamily="2" charset="2"/>
              <a:buChar char="§"/>
            </a:pPr>
            <a:r>
              <a:rPr lang="en-US" dirty="0" smtClean="0"/>
              <a:t>The Persist option is located on the Face Relationship command bar.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177800" indent="-177800" eaLnBrk="1" hangingPunct="1">
              <a:buClr>
                <a:schemeClr val="tx2"/>
              </a:buClr>
              <a:buFont typeface="Wingdings" pitchFamily="2" charset="2"/>
              <a:buChar char="§"/>
            </a:pPr>
            <a:r>
              <a:rPr lang="en-US" dirty="0" smtClean="0"/>
              <a:t>A persistent relationship is always detected by the system during a synchronous command.</a:t>
            </a:r>
          </a:p>
          <a:p>
            <a:pPr marL="177800" indent="-177800" eaLnBrk="1" hangingPunct="1">
              <a:buClr>
                <a:schemeClr val="tx2"/>
              </a:buClr>
              <a:buFont typeface="Wingdings" pitchFamily="2" charset="2"/>
              <a:buChar char="§"/>
            </a:pPr>
            <a:r>
              <a:rPr lang="en-US" dirty="0" smtClean="0"/>
              <a:t>Persistent relationships are stored in the Relationships collector in </a:t>
            </a:r>
            <a:r>
              <a:rPr lang="en-US" dirty="0" err="1" smtClean="0"/>
              <a:t>PathFinder</a:t>
            </a:r>
            <a:r>
              <a:rPr lang="en-US" dirty="0" smtClean="0"/>
              <a: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6" name="Title 1"/>
          <p:cNvSpPr>
            <a:spLocks noGrp="1"/>
          </p:cNvSpPr>
          <p:nvPr>
            <p:ph type="title"/>
          </p:nvPr>
        </p:nvSpPr>
        <p:spPr>
          <a:xfrm>
            <a:off x="457200" y="355600"/>
            <a:ext cx="6553200" cy="808038"/>
          </a:xfrm>
        </p:spPr>
        <p:txBody>
          <a:bodyPr/>
          <a:lstStyle/>
          <a:p>
            <a:pPr eaLnBrk="1" hangingPunct="1"/>
            <a:r>
              <a:rPr lang="en-US" sz="3200" i="1" dirty="0" smtClean="0"/>
              <a:t>Relationship commands options</a:t>
            </a:r>
            <a:br>
              <a:rPr lang="en-US" sz="3200" i="1" dirty="0" smtClean="0"/>
            </a:br>
            <a:r>
              <a:rPr lang="en-US" sz="3200" i="1" dirty="0" smtClean="0"/>
              <a:t>(Persist)</a:t>
            </a:r>
          </a:p>
        </p:txBody>
      </p:sp>
      <p:pic>
        <p:nvPicPr>
          <p:cNvPr id="7" name="Picture 2"/>
          <p:cNvPicPr>
            <a:picLocks noChangeAspect="1" noChangeArrowheads="1"/>
          </p:cNvPicPr>
          <p:nvPr/>
        </p:nvPicPr>
        <p:blipFill>
          <a:blip r:embed="rId3" cstate="print">
            <a:clrChange>
              <a:clrFrom>
                <a:srgbClr val="400040"/>
              </a:clrFrom>
              <a:clrTo>
                <a:srgbClr val="400040">
                  <a:alpha val="0"/>
                </a:srgbClr>
              </a:clrTo>
            </a:clrChange>
          </a:blip>
          <a:srcRect/>
          <a:stretch>
            <a:fillRect/>
          </a:stretch>
        </p:blipFill>
        <p:spPr bwMode="auto">
          <a:xfrm>
            <a:off x="762000" y="2971800"/>
            <a:ext cx="4819650" cy="657225"/>
          </a:xfrm>
          <a:prstGeom prst="rect">
            <a:avLst/>
          </a:prstGeom>
          <a:noFill/>
          <a:ln w="9525">
            <a:noFill/>
            <a:miter lim="800000"/>
            <a:headEnd/>
            <a:tailEnd/>
          </a:ln>
        </p:spPr>
      </p:pic>
      <p:sp>
        <p:nvSpPr>
          <p:cNvPr id="8" name="Up Arrow 7"/>
          <p:cNvSpPr/>
          <p:nvPr/>
        </p:nvSpPr>
        <p:spPr bwMode="auto">
          <a:xfrm>
            <a:off x="3733800" y="3505200"/>
            <a:ext cx="304800" cy="457200"/>
          </a:xfrm>
          <a:prstGeom prst="up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 persistent relationship can be deleted using the relationships context menu in </a:t>
            </a:r>
            <a:r>
              <a:rPr lang="en-US" dirty="0" err="1" smtClean="0"/>
              <a:t>PathFinder</a:t>
            </a:r>
            <a:r>
              <a:rPr lang="en-US" dirty="0" smtClean="0"/>
              <a: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 persistent relationship on a face in a select set can be turned off in Live Rules.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Relate options (Persist)</a:t>
            </a:r>
          </a:p>
        </p:txBody>
      </p:sp>
      <p:pic>
        <p:nvPicPr>
          <p:cNvPr id="2" name="Picture 2" descr="C:\V103\selfPaced\se103\english\docs\graphics\bj\part_constraint\relationships_collector.gif"/>
          <p:cNvPicPr>
            <a:picLocks noChangeAspect="1" noChangeArrowheads="1"/>
          </p:cNvPicPr>
          <p:nvPr/>
        </p:nvPicPr>
        <p:blipFill>
          <a:blip r:embed="rId3" cstate="print"/>
          <a:srcRect/>
          <a:stretch>
            <a:fillRect/>
          </a:stretch>
        </p:blipFill>
        <p:spPr bwMode="auto">
          <a:xfrm>
            <a:off x="1295400" y="2438400"/>
            <a:ext cx="1647825" cy="175260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Working with face relationships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13154</TotalTime>
  <Words>1222</Words>
  <Application>Microsoft Office PowerPoint</Application>
  <PresentationFormat>On-screen Show (4:3)</PresentationFormat>
  <Paragraphs>284</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Siemens_PLM_Grey_Template</vt:lpstr>
      <vt:lpstr>Solid Edge ST5 Training  Working with face relationships </vt:lpstr>
      <vt:lpstr>Face relationships overview</vt:lpstr>
      <vt:lpstr>Face relationships overview</vt:lpstr>
      <vt:lpstr>Creating face relationships</vt:lpstr>
      <vt:lpstr>Relationship commands options</vt:lpstr>
      <vt:lpstr>Relationship commands options</vt:lpstr>
      <vt:lpstr>Relationship commands options</vt:lpstr>
      <vt:lpstr>Relationship commands options (Persist)</vt:lpstr>
      <vt:lpstr>Relate options (Persist)</vt:lpstr>
      <vt:lpstr>Relationship command options</vt:lpstr>
      <vt:lpstr>Face relationship options</vt:lpstr>
      <vt:lpstr>Relationships</vt:lpstr>
      <vt:lpstr>Workflow for relating faces</vt:lpstr>
      <vt:lpstr>Workflow for relating faces</vt:lpstr>
      <vt:lpstr>Relationships activities</vt:lpstr>
      <vt:lpstr>Live Rules</vt:lpstr>
      <vt:lpstr>Working with Live Rules</vt:lpstr>
      <vt:lpstr>Working with Live Rules</vt:lpstr>
      <vt:lpstr>Working with Live Rules</vt:lpstr>
      <vt:lpstr>Working with Live Rules</vt:lpstr>
      <vt:lpstr>Detected face relationships</vt:lpstr>
      <vt:lpstr>Solution Manager overview</vt:lpstr>
      <vt:lpstr>Solution Manager overview</vt:lpstr>
      <vt:lpstr>Solution Manager</vt:lpstr>
      <vt:lpstr>Solution Manager options</vt:lpstr>
      <vt:lpstr>Solution Manager options</vt:lpstr>
      <vt:lpstr>Solution Manager</vt:lpstr>
      <vt:lpstr>Solution Manager</vt:lpstr>
      <vt:lpstr>Solution Manager</vt:lpstr>
      <vt:lpstr>Solution Manager workflow</vt:lpstr>
      <vt:lpstr>Using variables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face relationships</dc:title>
  <dc:creator>Douglas C. Stainbrook</dc:creator>
  <cp:lastModifiedBy>alogan</cp:lastModifiedBy>
  <cp:revision>778</cp:revision>
  <cp:lastPrinted>2005-10-17T08:52:43Z</cp:lastPrinted>
  <dcterms:created xsi:type="dcterms:W3CDTF">2008-09-25T15:14:36Z</dcterms:created>
  <dcterms:modified xsi:type="dcterms:W3CDTF">2012-06-26T19:20:48Z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