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0"/>
  </p:notesMasterIdLst>
  <p:handoutMasterIdLst>
    <p:handoutMasterId r:id="rId21"/>
  </p:handoutMasterIdLst>
  <p:sldIdLst>
    <p:sldId id="350" r:id="rId6"/>
    <p:sldId id="408" r:id="rId7"/>
    <p:sldId id="404" r:id="rId8"/>
    <p:sldId id="405" r:id="rId9"/>
    <p:sldId id="406" r:id="rId10"/>
    <p:sldId id="409" r:id="rId11"/>
    <p:sldId id="410" r:id="rId12"/>
    <p:sldId id="407" r:id="rId13"/>
    <p:sldId id="411" r:id="rId14"/>
    <p:sldId id="412" r:id="rId15"/>
    <p:sldId id="413" r:id="rId16"/>
    <p:sldId id="414" r:id="rId17"/>
    <p:sldId id="415" r:id="rId18"/>
    <p:sldId id="418" r:id="rId19"/>
  </p:sldIdLst>
  <p:sldSz cx="9144000" cy="6858000" type="screen4x3"/>
  <p:notesSz cx="6858000" cy="9144000"/>
  <p:defaultTextStyle>
    <a:defPPr>
      <a:defRPr lang="de-DE"/>
    </a:defPPr>
    <a:lvl1pPr algn="l"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sz="1000" kern="1200">
        <a:solidFill>
          <a:schemeClr val="tx1"/>
        </a:solidFill>
        <a:latin typeface="Arial" charset="0"/>
        <a:ea typeface="+mn-ea"/>
        <a:cs typeface="+mn-cs"/>
      </a:defRPr>
    </a:lvl2pPr>
    <a:lvl3pPr marL="914400" algn="l" rtl="0" fontAlgn="base">
      <a:spcBef>
        <a:spcPct val="0"/>
      </a:spcBef>
      <a:spcAft>
        <a:spcPct val="0"/>
      </a:spcAft>
      <a:defRPr sz="1000" kern="1200">
        <a:solidFill>
          <a:schemeClr val="tx1"/>
        </a:solidFill>
        <a:latin typeface="Arial" charset="0"/>
        <a:ea typeface="+mn-ea"/>
        <a:cs typeface="+mn-cs"/>
      </a:defRPr>
    </a:lvl3pPr>
    <a:lvl4pPr marL="1371600" algn="l" rtl="0" fontAlgn="base">
      <a:spcBef>
        <a:spcPct val="0"/>
      </a:spcBef>
      <a:spcAft>
        <a:spcPct val="0"/>
      </a:spcAft>
      <a:defRPr sz="1000" kern="1200">
        <a:solidFill>
          <a:schemeClr val="tx1"/>
        </a:solidFill>
        <a:latin typeface="Arial" charset="0"/>
        <a:ea typeface="+mn-ea"/>
        <a:cs typeface="+mn-cs"/>
      </a:defRPr>
    </a:lvl4pPr>
    <a:lvl5pPr marL="1828800" algn="l" rtl="0" fontAlgn="base">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000" kern="1200">
        <a:solidFill>
          <a:schemeClr val="tx1"/>
        </a:solidFill>
        <a:latin typeface="Arial" charset="0"/>
        <a:ea typeface="+mn-ea"/>
        <a:cs typeface="+mn-cs"/>
      </a:defRPr>
    </a:lvl6pPr>
    <a:lvl7pPr marL="2743200" algn="l" defTabSz="914400" rtl="0" eaLnBrk="1" latinLnBrk="0" hangingPunct="1">
      <a:defRPr sz="1000" kern="1200">
        <a:solidFill>
          <a:schemeClr val="tx1"/>
        </a:solidFill>
        <a:latin typeface="Arial" charset="0"/>
        <a:ea typeface="+mn-ea"/>
        <a:cs typeface="+mn-cs"/>
      </a:defRPr>
    </a:lvl7pPr>
    <a:lvl8pPr marL="3200400" algn="l" defTabSz="914400" rtl="0" eaLnBrk="1" latinLnBrk="0" hangingPunct="1">
      <a:defRPr sz="1000" kern="1200">
        <a:solidFill>
          <a:schemeClr val="tx1"/>
        </a:solidFill>
        <a:latin typeface="Arial" charset="0"/>
        <a:ea typeface="+mn-ea"/>
        <a:cs typeface="+mn-cs"/>
      </a:defRPr>
    </a:lvl8pPr>
    <a:lvl9pPr marL="3657600" algn="l" defTabSz="914400" rtl="0" eaLnBrk="1" latinLnBrk="0" hangingPunct="1">
      <a:defRPr sz="1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00"/>
    <a:srgbClr val="1F1FE1"/>
    <a:srgbClr val="91AAAA"/>
    <a:srgbClr val="AFB9C3"/>
    <a:srgbClr val="919BA5"/>
    <a:srgbClr val="D0D3DA"/>
    <a:srgbClr val="A0B6C0"/>
    <a:srgbClr val="FFD5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82" autoAdjust="0"/>
    <p:restoredTop sz="94989" autoAdjust="0"/>
  </p:normalViewPr>
  <p:slideViewPr>
    <p:cSldViewPr>
      <p:cViewPr>
        <p:scale>
          <a:sx n="90" d="100"/>
          <a:sy n="90" d="100"/>
        </p:scale>
        <p:origin x="-258" y="-1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1680"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1730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1730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1730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200">
                <a:latin typeface="Siemens Sans" pitchFamily="2" charset="0"/>
              </a:defRPr>
            </a:lvl1pPr>
          </a:lstStyle>
          <a:p>
            <a:pPr>
              <a:defRPr/>
            </a:pPr>
            <a:fld id="{14030EA5-0D25-46AF-9CD1-31BA56CA32A5}" type="slidenum">
              <a:rPr lang="de-DE"/>
              <a:pPr>
                <a:defRPr/>
              </a:pPr>
              <a:t>‹#›</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778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78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78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778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Siemens Sans" pitchFamily="2" charset="0"/>
              </a:defRPr>
            </a:lvl1pPr>
          </a:lstStyle>
          <a:p>
            <a:pPr>
              <a:defRPr/>
            </a:pPr>
            <a:fld id="{9FC1193D-FE16-435B-A8A8-B7E9C7477BC6}" type="slidenum">
              <a:rPr lang="de-DE"/>
              <a:pPr>
                <a:defRPr/>
              </a:pPr>
              <a:t>‹#›</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Siemens Sans"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Siemens Sans"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Siemens Sans"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Siemens Sans"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Siemens Sans"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5AF9CA54-5C2B-43EA-A296-02BA50FAAC06}" type="slidenum">
              <a:rPr lang="de-DE" smtClean="0"/>
              <a:pPr/>
              <a:t>1</a:t>
            </a:fld>
            <a:endParaRPr 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10</a:t>
            </a:fld>
            <a:endParaRPr lang="de-D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11</a:t>
            </a:fld>
            <a:endParaRPr lang="de-D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12</a:t>
            </a:fld>
            <a:endParaRPr lang="de-D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13</a:t>
            </a:fld>
            <a:endParaRPr lang="de-DE"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14</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a:t>
            </a:fld>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a:t>
            </a:fld>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a:t>
            </a:fld>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5</a:t>
            </a:fld>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a:t>
            </a:fld>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a:t>
            </a:fld>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a:t>
            </a:fld>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9</a:t>
            </a:fld>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58"/>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tx2">
                    <a:lumMod val="50000"/>
                  </a:schemeClr>
                </a:solidFill>
              </a:rPr>
              <a:t>© </a:t>
            </a:r>
            <a:r>
              <a:rPr lang="en-US" dirty="0" smtClean="0">
                <a:solidFill>
                  <a:schemeClr val="tx2">
                    <a:lumMod val="50000"/>
                  </a:schemeClr>
                </a:solidFill>
              </a:rPr>
              <a:t>2012. </a:t>
            </a:r>
            <a:r>
              <a:rPr lang="en-US" dirty="0">
                <a:solidFill>
                  <a:schemeClr val="tx2">
                    <a:lumMod val="50000"/>
                  </a:schemeClr>
                </a:solidFill>
              </a:rPr>
              <a:t>Siemens Product Lifecycle Management Software Inc. All rights reserved</a:t>
            </a:r>
          </a:p>
        </p:txBody>
      </p:sp>
      <p:grpSp>
        <p:nvGrpSpPr>
          <p:cNvPr id="5" name="Group 164"/>
          <p:cNvGrpSpPr>
            <a:grpSpLocks/>
          </p:cNvGrpSpPr>
          <p:nvPr/>
        </p:nvGrpSpPr>
        <p:grpSpPr bwMode="auto">
          <a:xfrm>
            <a:off x="287338" y="260350"/>
            <a:ext cx="8856662" cy="973138"/>
            <a:chOff x="181" y="164"/>
            <a:chExt cx="5579" cy="613"/>
          </a:xfrm>
        </p:grpSpPr>
        <p:sp>
          <p:nvSpPr>
            <p:cNvPr id="6" name="Rectangle 160"/>
            <p:cNvSpPr>
              <a:spLocks noChangeArrowheads="1"/>
            </p:cNvSpPr>
            <p:nvPr>
              <p:custDataLst>
                <p:tags r:id="rId1"/>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7" name="Picture 163" descr="sie_logo_petrol_rgb_2"/>
            <p:cNvPicPr>
              <a:picLocks noChangeAspect="1" noChangeArrowheads="1"/>
            </p:cNvPicPr>
            <p:nvPr userDrawn="1"/>
          </p:nvPicPr>
          <p:blipFill>
            <a:blip r:embed="rId3" cstate="print"/>
            <a:srcRect/>
            <a:stretch>
              <a:fillRect/>
            </a:stretch>
          </p:blipFill>
          <p:spPr bwMode="auto">
            <a:xfrm>
              <a:off x="4536" y="267"/>
              <a:ext cx="1008" cy="202"/>
            </a:xfrm>
            <a:prstGeom prst="rect">
              <a:avLst/>
            </a:prstGeom>
            <a:noFill/>
            <a:ln w="9525">
              <a:noFill/>
              <a:miter lim="800000"/>
              <a:headEnd/>
              <a:tailEnd/>
            </a:ln>
          </p:spPr>
        </p:pic>
      </p:grpSp>
      <p:sp>
        <p:nvSpPr>
          <p:cNvPr id="8" name="Text Box 165"/>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
        <p:nvSpPr>
          <p:cNvPr id="4252" name="Rectangle 156"/>
          <p:cNvSpPr>
            <a:spLocks noGrp="1" noChangeArrowheads="1"/>
          </p:cNvSpPr>
          <p:nvPr>
            <p:ph type="ctrTitle" sz="quarter"/>
          </p:nvPr>
        </p:nvSpPr>
        <p:spPr>
          <a:xfrm>
            <a:off x="539750" y="1420813"/>
            <a:ext cx="8208963" cy="1246187"/>
          </a:xfrm>
        </p:spPr>
        <p:txBody>
          <a:bodyPr anchor="t"/>
          <a:lstStyle>
            <a:lvl1pPr>
              <a:lnSpc>
                <a:spcPts val="4800"/>
              </a:lnSpc>
              <a:defRPr sz="4000"/>
            </a:lvl1pPr>
          </a:lstStyle>
          <a:p>
            <a:r>
              <a:rPr lang="en-US" smtClean="0"/>
              <a:t>Click to edit Master title style</a:t>
            </a:r>
            <a:endParaRPr lang="en-US"/>
          </a:p>
        </p:txBody>
      </p:sp>
      <p:sp>
        <p:nvSpPr>
          <p:cNvPr id="4253" name="Rectangle 157"/>
          <p:cNvSpPr>
            <a:spLocks noGrp="1" noChangeArrowheads="1"/>
          </p:cNvSpPr>
          <p:nvPr>
            <p:ph type="subTitle" sz="quarter" idx="1"/>
          </p:nvPr>
        </p:nvSpPr>
        <p:spPr>
          <a:xfrm>
            <a:off x="539750" y="2770188"/>
            <a:ext cx="8208963" cy="1511300"/>
          </a:xfrm>
        </p:spPr>
        <p:txBody>
          <a:bodyPr/>
          <a:lstStyle>
            <a:lvl1pPr>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263525"/>
            <a:ext cx="2051050" cy="6010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9750" y="263525"/>
            <a:ext cx="6005513" cy="6010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592263"/>
            <a:ext cx="4027488"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9638" y="1592263"/>
            <a:ext cx="4029075"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77"/>
          <p:cNvGrpSpPr>
            <a:grpSpLocks/>
          </p:cNvGrpSpPr>
          <p:nvPr/>
        </p:nvGrpSpPr>
        <p:grpSpPr bwMode="auto">
          <a:xfrm>
            <a:off x="287338" y="260350"/>
            <a:ext cx="8856662" cy="973138"/>
            <a:chOff x="181" y="164"/>
            <a:chExt cx="5579" cy="613"/>
          </a:xfrm>
        </p:grpSpPr>
        <p:sp>
          <p:nvSpPr>
            <p:cNvPr id="1197" name="Rectangle 173"/>
            <p:cNvSpPr>
              <a:spLocks noChangeArrowheads="1"/>
            </p:cNvSpPr>
            <p:nvPr>
              <p:custDataLst>
                <p:tags r:id="rId13"/>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1033" name="Picture 176" descr="sie_logo_petrol_rgb_2"/>
            <p:cNvPicPr>
              <a:picLocks noChangeAspect="1" noChangeArrowheads="1"/>
            </p:cNvPicPr>
            <p:nvPr userDrawn="1"/>
          </p:nvPicPr>
          <p:blipFill>
            <a:blip r:embed="rId14" cstate="print"/>
            <a:srcRect/>
            <a:stretch>
              <a:fillRect/>
            </a:stretch>
          </p:blipFill>
          <p:spPr bwMode="auto">
            <a:xfrm>
              <a:off x="4536" y="267"/>
              <a:ext cx="1008" cy="202"/>
            </a:xfrm>
            <a:prstGeom prst="rect">
              <a:avLst/>
            </a:prstGeom>
            <a:noFill/>
            <a:ln w="9525">
              <a:noFill/>
              <a:miter lim="800000"/>
              <a:headEnd/>
              <a:tailEnd/>
            </a:ln>
          </p:spPr>
        </p:pic>
      </p:grpSp>
      <p:sp>
        <p:nvSpPr>
          <p:cNvPr id="1027" name="Rectangle 165"/>
          <p:cNvSpPr>
            <a:spLocks noGrp="1" noChangeArrowheads="1"/>
          </p:cNvSpPr>
          <p:nvPr>
            <p:ph type="body" idx="1"/>
          </p:nvPr>
        </p:nvSpPr>
        <p:spPr bwMode="auto">
          <a:xfrm>
            <a:off x="539750" y="1592263"/>
            <a:ext cx="8208963" cy="46815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190" name="Text Box 166"/>
          <p:cNvSpPr txBox="1">
            <a:spLocks noChangeArrowheads="1"/>
          </p:cNvSpPr>
          <p:nvPr/>
        </p:nvSpPr>
        <p:spPr bwMode="auto">
          <a:xfrm>
            <a:off x="554038" y="6488113"/>
            <a:ext cx="877887" cy="274637"/>
          </a:xfrm>
          <a:prstGeom prst="rect">
            <a:avLst/>
          </a:prstGeom>
          <a:noFill/>
          <a:ln w="9525">
            <a:noFill/>
            <a:miter lim="800000"/>
            <a:headEnd/>
            <a:tailEnd/>
          </a:ln>
        </p:spPr>
        <p:txBody>
          <a:bodyPr lIns="0" tIns="0" rIns="0" bIns="0" anchor="b"/>
          <a:lstStyle/>
          <a:p>
            <a:pPr eaLnBrk="0" hangingPunct="0">
              <a:defRPr/>
            </a:pPr>
            <a:r>
              <a:rPr lang="en-US" sz="1200">
                <a:solidFill>
                  <a:srgbClr val="000000"/>
                </a:solidFill>
              </a:rPr>
              <a:t>Page </a:t>
            </a:r>
            <a:fld id="{1DB5F747-68FE-44B2-BD76-9A4C5465C67D}" type="slidenum">
              <a:rPr lang="en-US" sz="1200">
                <a:solidFill>
                  <a:srgbClr val="000000"/>
                </a:solidFill>
              </a:rPr>
              <a:pPr eaLnBrk="0" hangingPunct="0">
                <a:defRPr/>
              </a:pPr>
              <a:t>‹#›</a:t>
            </a:fld>
            <a:endParaRPr lang="en-US" sz="1200">
              <a:solidFill>
                <a:srgbClr val="000000"/>
              </a:solidFill>
            </a:endParaRPr>
          </a:p>
        </p:txBody>
      </p:sp>
      <p:sp>
        <p:nvSpPr>
          <p:cNvPr id="1029" name="Rectangle 168"/>
          <p:cNvSpPr>
            <a:spLocks noGrp="1" noChangeArrowheads="1"/>
          </p:cNvSpPr>
          <p:nvPr>
            <p:ph type="title"/>
          </p:nvPr>
        </p:nvSpPr>
        <p:spPr bwMode="auto">
          <a:xfrm>
            <a:off x="539750" y="263525"/>
            <a:ext cx="6140450" cy="80803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193" name="Text Box 169"/>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tx2">
                    <a:lumMod val="50000"/>
                  </a:schemeClr>
                </a:solidFill>
              </a:rPr>
              <a:t>© </a:t>
            </a:r>
            <a:r>
              <a:rPr lang="en-US" dirty="0" smtClean="0">
                <a:solidFill>
                  <a:schemeClr val="tx2">
                    <a:lumMod val="50000"/>
                  </a:schemeClr>
                </a:solidFill>
              </a:rPr>
              <a:t>2012. </a:t>
            </a:r>
            <a:r>
              <a:rPr lang="en-US" dirty="0">
                <a:solidFill>
                  <a:schemeClr val="tx2">
                    <a:lumMod val="50000"/>
                  </a:schemeClr>
                </a:solidFill>
              </a:rPr>
              <a:t>Siemens Product Lifecycle Management Software Inc. All rights reserved</a:t>
            </a:r>
          </a:p>
        </p:txBody>
      </p:sp>
      <p:sp>
        <p:nvSpPr>
          <p:cNvPr id="1194" name="Text Box 170"/>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Tree>
  </p:cSld>
  <p:clrMap bg1="lt1" tx1="dk1" bg2="lt2" tx2="dk2" accent1="accent1" accent2="accent2" accent3="accent3" accent4="accent4" accent5="accent5" accent6="accent6" hlink="hlink" folHlink="folHlink"/>
  <p:sldLayoutIdLst>
    <p:sldLayoutId id="2147484535" r:id="rId1"/>
    <p:sldLayoutId id="2147484525" r:id="rId2"/>
    <p:sldLayoutId id="2147484526" r:id="rId3"/>
    <p:sldLayoutId id="2147484527" r:id="rId4"/>
    <p:sldLayoutId id="2147484528" r:id="rId5"/>
    <p:sldLayoutId id="2147484529" r:id="rId6"/>
    <p:sldLayoutId id="2147484530" r:id="rId7"/>
    <p:sldLayoutId id="2147484531" r:id="rId8"/>
    <p:sldLayoutId id="2147484532" r:id="rId9"/>
    <p:sldLayoutId id="2147484533" r:id="rId10"/>
    <p:sldLayoutId id="2147484534" r:id="rId11"/>
  </p:sldLayoutIdLst>
  <p:timing>
    <p:tnLst>
      <p:par>
        <p:cTn id="1" dur="indefinite" restart="never" nodeType="tmRoot"/>
      </p:par>
    </p:tnLst>
  </p:timing>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 charset="0"/>
        </a:defRPr>
      </a:lvl2pPr>
      <a:lvl3pPr algn="l" rtl="0" eaLnBrk="0" fontAlgn="base" hangingPunct="0">
        <a:spcBef>
          <a:spcPct val="0"/>
        </a:spcBef>
        <a:spcAft>
          <a:spcPct val="0"/>
        </a:spcAft>
        <a:defRPr sz="2000" b="1">
          <a:solidFill>
            <a:schemeClr val="tx1"/>
          </a:solidFill>
          <a:latin typeface="Arial" charset="0"/>
        </a:defRPr>
      </a:lvl3pPr>
      <a:lvl4pPr algn="l" rtl="0" eaLnBrk="0" fontAlgn="base" hangingPunct="0">
        <a:spcBef>
          <a:spcPct val="0"/>
        </a:spcBef>
        <a:spcAft>
          <a:spcPct val="0"/>
        </a:spcAft>
        <a:defRPr sz="2000" b="1">
          <a:solidFill>
            <a:schemeClr val="tx1"/>
          </a:solidFill>
          <a:latin typeface="Arial" charset="0"/>
        </a:defRPr>
      </a:lvl4pPr>
      <a:lvl5pPr algn="l" rtl="0" eaLnBrk="0" fontAlgn="base" hangingPunct="0">
        <a:spcBef>
          <a:spcPct val="0"/>
        </a:spcBef>
        <a:spcAft>
          <a:spcPct val="0"/>
        </a:spcAft>
        <a:defRPr sz="2000" b="1">
          <a:solidFill>
            <a:schemeClr val="tx1"/>
          </a:solidFill>
          <a:latin typeface="Arial" charset="0"/>
        </a:defRPr>
      </a:lvl5pPr>
      <a:lvl6pPr marL="457200" algn="l" rtl="0" eaLnBrk="1" fontAlgn="base" hangingPunct="1">
        <a:spcBef>
          <a:spcPct val="0"/>
        </a:spcBef>
        <a:spcAft>
          <a:spcPct val="0"/>
        </a:spcAft>
        <a:defRPr sz="2000" b="1">
          <a:solidFill>
            <a:schemeClr val="tx1"/>
          </a:solidFill>
          <a:latin typeface="Arial" charset="0"/>
        </a:defRPr>
      </a:lvl6pPr>
      <a:lvl7pPr marL="914400" algn="l" rtl="0" eaLnBrk="1" fontAlgn="base" hangingPunct="1">
        <a:spcBef>
          <a:spcPct val="0"/>
        </a:spcBef>
        <a:spcAft>
          <a:spcPct val="0"/>
        </a:spcAft>
        <a:defRPr sz="2000" b="1">
          <a:solidFill>
            <a:schemeClr val="tx1"/>
          </a:solidFill>
          <a:latin typeface="Arial" charset="0"/>
        </a:defRPr>
      </a:lvl7pPr>
      <a:lvl8pPr marL="1371600" algn="l" rtl="0" eaLnBrk="1" fontAlgn="base" hangingPunct="1">
        <a:spcBef>
          <a:spcPct val="0"/>
        </a:spcBef>
        <a:spcAft>
          <a:spcPct val="0"/>
        </a:spcAft>
        <a:defRPr sz="2000" b="1">
          <a:solidFill>
            <a:schemeClr val="tx1"/>
          </a:solidFill>
          <a:latin typeface="Arial" charset="0"/>
        </a:defRPr>
      </a:lvl8pPr>
      <a:lvl9pPr marL="1828800" algn="l" rtl="0" eaLnBrk="1" fontAlgn="base" hangingPunct="1">
        <a:spcBef>
          <a:spcPct val="0"/>
        </a:spcBef>
        <a:spcAft>
          <a:spcPct val="0"/>
        </a:spcAft>
        <a:defRPr sz="2000" b="1">
          <a:solidFill>
            <a:schemeClr val="tx1"/>
          </a:solidFill>
          <a:latin typeface="Arial" charset="0"/>
        </a:defRPr>
      </a:lvl9pPr>
    </p:titleStyle>
    <p:bodyStyle>
      <a:lvl1pPr marL="342900" indent="-342900" algn="l" rtl="0" eaLnBrk="0" fontAlgn="base" hangingPunct="0">
        <a:spcBef>
          <a:spcPct val="0"/>
        </a:spcBef>
        <a:spcAft>
          <a:spcPct val="0"/>
        </a:spcAft>
        <a:buFont typeface="Wingdings" pitchFamily="2" charset="2"/>
        <a:defRPr sz="2000">
          <a:solidFill>
            <a:schemeClr val="tx1"/>
          </a:solidFill>
          <a:latin typeface="+mn-lt"/>
          <a:ea typeface="+mn-ea"/>
          <a:cs typeface="+mn-cs"/>
        </a:defRPr>
      </a:lvl1pPr>
      <a:lvl2pPr marL="1905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2pPr>
      <a:lvl3pPr marL="3810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3pPr>
      <a:lvl4pPr marL="573088" indent="-190500"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4pPr>
      <a:lvl5pPr marL="763588"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5pPr>
      <a:lvl6pPr marL="12207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6pPr>
      <a:lvl7pPr marL="16779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7pPr>
      <a:lvl8pPr marL="21351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8pPr>
      <a:lvl9pPr marL="25923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828800"/>
            <a:ext cx="8208963" cy="1246187"/>
          </a:xfrm>
        </p:spPr>
        <p:txBody>
          <a:bodyPr/>
          <a:lstStyle/>
          <a:p>
            <a:pPr algn="ctr"/>
            <a:r>
              <a:rPr lang="en-US" i="1" dirty="0" smtClean="0"/>
              <a:t>Solid Edge </a:t>
            </a:r>
            <a:r>
              <a:rPr lang="en-US" i="1" dirty="0" smtClean="0"/>
              <a:t>ST5</a:t>
            </a:r>
            <a:r>
              <a:rPr lang="en-US" i="1" dirty="0" smtClean="0"/>
              <a:t/>
            </a:r>
            <a:br>
              <a:rPr lang="en-US" i="1" dirty="0" smtClean="0"/>
            </a:br>
            <a:r>
              <a:rPr lang="en-US" i="1" dirty="0" smtClean="0"/>
              <a:t>Training</a:t>
            </a:r>
            <a:br>
              <a:rPr lang="en-US" i="1" dirty="0" smtClean="0"/>
            </a:br>
            <a:r>
              <a:rPr lang="en-US" dirty="0" smtClean="0"/>
              <a:t/>
            </a:r>
            <a:br>
              <a:rPr lang="en-US" dirty="0" smtClean="0"/>
            </a:br>
            <a:r>
              <a:rPr lang="en-US" dirty="0" smtClean="0"/>
              <a:t>Constructing procedural features</a:t>
            </a:r>
            <a:br>
              <a:rPr lang="en-US" dirty="0" smtClean="0"/>
            </a:br>
            <a:endParaRPr lang="en-US" b="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1676400"/>
          </a:xfrm>
        </p:spPr>
        <p:txBody>
          <a:bodyPr/>
          <a:lstStyle/>
          <a:p>
            <a:pPr marL="177800" indent="-177800" eaLnBrk="1" hangingPunct="1">
              <a:buClr>
                <a:schemeClr val="tx2"/>
              </a:buClr>
              <a:buFont typeface="Wingdings" pitchFamily="2" charset="2"/>
              <a:buChar char="§"/>
            </a:pPr>
            <a:r>
              <a:rPr lang="en-US" dirty="0" smtClean="0"/>
              <a:t>Detach faces</a:t>
            </a:r>
          </a:p>
          <a:p>
            <a:pPr marL="177800" indent="-177800" eaLnBrk="1" hangingPunct="1">
              <a:buClr>
                <a:schemeClr val="tx2"/>
              </a:buClr>
              <a:buFont typeface="Wingdings" pitchFamily="2" charset="2"/>
              <a:buChar char="§"/>
            </a:pPr>
            <a:r>
              <a:rPr lang="en-US" dirty="0" smtClean="0"/>
              <a:t>Attach features</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r>
              <a:rPr lang="en-US" dirty="0" smtClean="0"/>
              <a:t>Activity: Detach and attach face sets</a:t>
            </a:r>
          </a:p>
          <a:p>
            <a:pPr marL="177800" indent="-177800" eaLnBrk="1" hangingPunct="1">
              <a:buClr>
                <a:schemeClr val="tx2"/>
              </a:buClr>
              <a:buFont typeface="Wingdings" pitchFamily="2" charset="2"/>
              <a:buChar char="§"/>
            </a:pPr>
            <a:r>
              <a:rPr lang="en-US" dirty="0" smtClean="0"/>
              <a:t>Activity: Attach</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80237" y="357962"/>
            <a:ext cx="6216650" cy="808038"/>
          </a:xfrm>
        </p:spPr>
        <p:txBody>
          <a:bodyPr/>
          <a:lstStyle/>
          <a:p>
            <a:pPr eaLnBrk="1" hangingPunct="1"/>
            <a:r>
              <a:rPr lang="en-US" sz="3200" i="1" dirty="0" smtClean="0"/>
              <a:t>Detaching and attaching</a:t>
            </a:r>
            <a:br>
              <a:rPr lang="en-US" sz="3200" i="1" dirty="0" smtClean="0"/>
            </a:br>
            <a:r>
              <a:rPr lang="en-US" sz="3200" i="1" dirty="0" smtClean="0"/>
              <a:t>faces and features</a:t>
            </a:r>
            <a:endParaRPr lang="en-US" sz="2800" i="1"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r>
              <a:rPr lang="en-US" dirty="0" smtClean="0"/>
              <a:t>Copying and cutting elements</a:t>
            </a:r>
          </a:p>
          <a:p>
            <a:pPr marL="177800" indent="-177800" eaLnBrk="1" hangingPunct="1">
              <a:buClr>
                <a:schemeClr val="tx2"/>
              </a:buClr>
              <a:buFont typeface="Wingdings" pitchFamily="2" charset="2"/>
              <a:buChar char="§"/>
            </a:pPr>
            <a:r>
              <a:rPr lang="en-US" dirty="0" smtClean="0"/>
              <a:t>Pasting elements</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r>
              <a:rPr lang="en-US" dirty="0" smtClean="0"/>
              <a:t>Activity: Copy and move face sets</a:t>
            </a:r>
          </a:p>
          <a:p>
            <a:pPr marL="177800" indent="-177800" eaLnBrk="1" hangingPunct="1">
              <a:buClr>
                <a:schemeClr val="tx2"/>
              </a:buClr>
              <a:buFont typeface="Wingdings" pitchFamily="2" charset="2"/>
              <a:buChar char="§"/>
            </a:pPr>
            <a:r>
              <a:rPr lang="en-US" dirty="0" smtClean="0"/>
              <a:t>Activity: Copy and paste face sets</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8972" y="373912"/>
            <a:ext cx="6216650" cy="808038"/>
          </a:xfrm>
        </p:spPr>
        <p:txBody>
          <a:bodyPr/>
          <a:lstStyle/>
          <a:p>
            <a:pPr eaLnBrk="1" hangingPunct="1"/>
            <a:r>
              <a:rPr lang="en-US" sz="3200" i="1" dirty="0" smtClean="0"/>
              <a:t>Cutting, copying, and pasting model elements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Constructs a mirror copy of selected elements about a plane you define.</a:t>
            </a:r>
          </a:p>
          <a:p>
            <a:r>
              <a:rPr lang="en-US" dirty="0" smtClean="0"/>
              <a:t>You can mirror any of the following</a:t>
            </a:r>
          </a:p>
          <a:p>
            <a:pPr marL="177800" indent="-177800" eaLnBrk="1" hangingPunct="1">
              <a:buClr>
                <a:schemeClr val="tx2"/>
              </a:buClr>
              <a:buFont typeface="Wingdings" pitchFamily="2" charset="2"/>
              <a:buChar char="§"/>
            </a:pPr>
            <a:r>
              <a:rPr lang="en-US" dirty="0" smtClean="0"/>
              <a:t>Faces of the model body</a:t>
            </a:r>
          </a:p>
          <a:p>
            <a:pPr marL="177800" indent="-177800" eaLnBrk="1" hangingPunct="1">
              <a:buClr>
                <a:schemeClr val="tx2"/>
              </a:buClr>
              <a:buFont typeface="Wingdings" pitchFamily="2" charset="2"/>
              <a:buChar char="§"/>
            </a:pPr>
            <a:r>
              <a:rPr lang="en-US" dirty="0" smtClean="0"/>
              <a:t>Face Sets</a:t>
            </a:r>
          </a:p>
          <a:p>
            <a:pPr marL="177800" indent="-177800" eaLnBrk="1" hangingPunct="1">
              <a:buClr>
                <a:schemeClr val="tx2"/>
              </a:buClr>
              <a:buFont typeface="Wingdings" pitchFamily="2" charset="2"/>
              <a:buChar char="§"/>
            </a:pPr>
            <a:r>
              <a:rPr lang="en-US" dirty="0" smtClean="0"/>
              <a:t>Surfaces</a:t>
            </a:r>
          </a:p>
          <a:p>
            <a:pPr marL="177800" indent="-177800" eaLnBrk="1" hangingPunct="1">
              <a:buClr>
                <a:schemeClr val="tx2"/>
              </a:buClr>
              <a:buFont typeface="Wingdings" pitchFamily="2" charset="2"/>
              <a:buChar char="§"/>
            </a:pPr>
            <a:r>
              <a:rPr lang="en-US" dirty="0" smtClean="0"/>
              <a:t>Procedural Features, such as Hole</a:t>
            </a:r>
            <a:br>
              <a:rPr lang="en-US" dirty="0" smtClean="0"/>
            </a:br>
            <a:r>
              <a:rPr lang="en-US" dirty="0" smtClean="0"/>
              <a:t>Occurrences and Patterns</a:t>
            </a:r>
          </a:p>
          <a:p>
            <a:pPr marL="177800" indent="-177800" eaLnBrk="1" hangingPunct="1">
              <a:buClr>
                <a:schemeClr val="tx2"/>
              </a:buClr>
              <a:buFont typeface="Wingdings" pitchFamily="2" charset="2"/>
              <a:buChar char="§"/>
            </a:pPr>
            <a:r>
              <a:rPr lang="en-US" dirty="0" smtClean="0"/>
              <a:t>Entire model body</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0" indent="0"/>
            <a:r>
              <a:rPr lang="en-US" dirty="0" smtClean="0"/>
              <a:t>The mirror plane can be a reference</a:t>
            </a:r>
            <a:br>
              <a:rPr lang="en-US" dirty="0" smtClean="0"/>
            </a:br>
            <a:r>
              <a:rPr lang="en-US" dirty="0" smtClean="0"/>
              <a:t>plane or a planar face.</a:t>
            </a:r>
            <a:br>
              <a:rPr lang="en-US" dirty="0" smtClean="0"/>
            </a:br>
            <a:endParaRPr lang="en-US" dirty="0" smtClean="0"/>
          </a:p>
          <a:p>
            <a:pPr marL="177800" indent="-177800" eaLnBrk="1" hangingPunct="1">
              <a:buClr>
                <a:schemeClr val="tx2"/>
              </a:buClr>
              <a:buFont typeface="Wingdings" pitchFamily="2" charset="2"/>
              <a:buChar char="§"/>
            </a:pPr>
            <a:r>
              <a:rPr lang="en-US" dirty="0" smtClean="0"/>
              <a:t>Activity: Mirror faces and features</a:t>
            </a:r>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Mirror</a:t>
            </a:r>
            <a:endParaRPr lang="en-US" sz="2800" i="1" dirty="0" smtClean="0"/>
          </a:p>
        </p:txBody>
      </p:sp>
      <p:pic>
        <p:nvPicPr>
          <p:cNvPr id="2" name="Picture 2" descr="C:\V103\selfPaced\se103\english\docs\graphics\bj\functional_features\ff_act_245.gif"/>
          <p:cNvPicPr>
            <a:picLocks noChangeAspect="1" noChangeArrowheads="1"/>
          </p:cNvPicPr>
          <p:nvPr/>
        </p:nvPicPr>
        <p:blipFill>
          <a:blip r:embed="rId3" cstate="print"/>
          <a:srcRect/>
          <a:stretch>
            <a:fillRect/>
          </a:stretch>
        </p:blipFill>
        <p:spPr bwMode="auto">
          <a:xfrm>
            <a:off x="5105400" y="2362200"/>
            <a:ext cx="2598623" cy="3033713"/>
          </a:xfrm>
          <a:prstGeom prst="rect">
            <a:avLst/>
          </a:prstGeom>
          <a:noFill/>
          <a:ln>
            <a:solidFill>
              <a:schemeClr val="accent4"/>
            </a:solidFill>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447800"/>
            <a:ext cx="8229600" cy="4876800"/>
          </a:xfrm>
        </p:spPr>
        <p:txBody>
          <a:bodyPr/>
          <a:lstStyle/>
          <a:p>
            <a:pPr marL="0" indent="0"/>
            <a:r>
              <a:rPr lang="en-US" dirty="0" smtClean="0"/>
              <a:t>Replaces selected faces on a part. The replacement face can be a construction surface, a reference plane, or another face on the part. When replacing more than one face, the faces being replaced cannot touch each other.</a:t>
            </a:r>
          </a:p>
          <a:p>
            <a:pPr marL="0" indent="0"/>
            <a:r>
              <a:rPr lang="en-US" dirty="0" smtClean="0"/>
              <a:t>When you replace a face using a construction surface, the construction surface is hidden automatically when you finish the feature.</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pPr marL="0" indent="0"/>
            <a:r>
              <a:rPr lang="en-US" dirty="0" smtClean="0"/>
              <a:t>If edges on the face you are replacing have rounds applied, the rounds are reapplied after you complete the replace face operation.</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Replace face command</a:t>
            </a:r>
            <a:endParaRPr lang="en-US" sz="2800" i="1" dirty="0" smtClean="0"/>
          </a:p>
        </p:txBody>
      </p:sp>
      <p:pic>
        <p:nvPicPr>
          <p:cNvPr id="5122" name="Picture 2" descr="C:\V103\selfPaced\se103\english\graphic_library\replac1.gif"/>
          <p:cNvPicPr>
            <a:picLocks noChangeAspect="1" noChangeArrowheads="1"/>
          </p:cNvPicPr>
          <p:nvPr/>
        </p:nvPicPr>
        <p:blipFill>
          <a:blip r:embed="rId3" cstate="print"/>
          <a:srcRect/>
          <a:stretch>
            <a:fillRect/>
          </a:stretch>
        </p:blipFill>
        <p:spPr bwMode="auto">
          <a:xfrm>
            <a:off x="2438400" y="3505200"/>
            <a:ext cx="3905250" cy="2076450"/>
          </a:xfrm>
          <a:prstGeom prst="rect">
            <a:avLst/>
          </a:prstGeom>
          <a:noFill/>
          <a:ln>
            <a:solidFill>
              <a:schemeClr val="accent4"/>
            </a:solid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r>
              <a:rPr lang="en-US" dirty="0" smtClean="0"/>
              <a:t>Rib command</a:t>
            </a:r>
            <a:br>
              <a:rPr lang="en-US" dirty="0" smtClean="0"/>
            </a:br>
            <a:endParaRPr lang="en-US" dirty="0" smtClean="0"/>
          </a:p>
          <a:p>
            <a:pPr marL="177800" indent="-177800" eaLnBrk="1" hangingPunct="1">
              <a:buClr>
                <a:schemeClr val="tx2"/>
              </a:buClr>
              <a:buFont typeface="Wingdings" pitchFamily="2" charset="2"/>
              <a:buChar char="§"/>
            </a:pPr>
            <a:r>
              <a:rPr lang="en-US" dirty="0" smtClean="0"/>
              <a:t>Web network command</a:t>
            </a:r>
            <a:br>
              <a:rPr lang="en-US" dirty="0" smtClean="0"/>
            </a:br>
            <a:endParaRPr lang="en-US" dirty="0" smtClean="0"/>
          </a:p>
          <a:p>
            <a:pPr marL="177800" indent="-177800" eaLnBrk="1" hangingPunct="1">
              <a:buClr>
                <a:schemeClr val="tx2"/>
              </a:buClr>
              <a:buFont typeface="Wingdings" pitchFamily="2" charset="2"/>
              <a:buChar char="§"/>
            </a:pPr>
            <a:r>
              <a:rPr lang="en-US" dirty="0" smtClean="0"/>
              <a:t>Vent command</a:t>
            </a:r>
            <a:br>
              <a:rPr lang="en-US" dirty="0" smtClean="0"/>
            </a:br>
            <a:endParaRPr lang="en-US" dirty="0" smtClean="0"/>
          </a:p>
          <a:p>
            <a:pPr marL="177800" indent="-177800" eaLnBrk="1" hangingPunct="1">
              <a:buClr>
                <a:schemeClr val="tx2"/>
              </a:buClr>
              <a:buFont typeface="Wingdings" pitchFamily="2" charset="2"/>
              <a:buChar char="§"/>
            </a:pPr>
            <a:r>
              <a:rPr lang="en-US" dirty="0" smtClean="0"/>
              <a:t>Lip command</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r>
              <a:rPr lang="en-US" dirty="0" smtClean="0"/>
              <a:t>Activity: Functional features in consumer products</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Plastics design features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229600" cy="4572000"/>
          </a:xfrm>
        </p:spPr>
        <p:txBody>
          <a:bodyPr/>
          <a:lstStyle/>
          <a:p>
            <a:pPr marL="0" indent="0"/>
            <a:r>
              <a:rPr lang="en-US" sz="1800" dirty="0" smtClean="0"/>
              <a:t>Procedural features are manufactured features which perform a particular function. Unlike rounds and drafted faces, procedural features generally come later in the design process and thus do not affect the form of the model. There are several types of procedural features available within Solid Edge, some of which are used extensively in the plastics industry. In this lesson, you will learn how to define the following features.</a:t>
            </a:r>
            <a:br>
              <a:rPr lang="en-US" sz="1800" dirty="0" smtClean="0"/>
            </a:br>
            <a:endParaRPr lang="en-US" sz="1800" dirty="0" smtClean="0"/>
          </a:p>
          <a:p>
            <a:pPr>
              <a:buFont typeface="Arial" pitchFamily="34" charset="0"/>
              <a:buChar char="•"/>
            </a:pPr>
            <a:r>
              <a:rPr lang="en-US" sz="1800" dirty="0" smtClean="0"/>
              <a:t>Hole</a:t>
            </a:r>
          </a:p>
          <a:p>
            <a:pPr>
              <a:buFont typeface="Arial" pitchFamily="34" charset="0"/>
              <a:buChar char="•"/>
            </a:pPr>
            <a:r>
              <a:rPr lang="en-US" sz="1800" dirty="0" smtClean="0"/>
              <a:t>Rib</a:t>
            </a:r>
          </a:p>
          <a:p>
            <a:pPr>
              <a:buFont typeface="Arial" pitchFamily="34" charset="0"/>
              <a:buChar char="•"/>
            </a:pPr>
            <a:r>
              <a:rPr lang="en-US" sz="1800" dirty="0" smtClean="0"/>
              <a:t>Vent</a:t>
            </a:r>
          </a:p>
          <a:p>
            <a:pPr>
              <a:buFont typeface="Arial" pitchFamily="34" charset="0"/>
              <a:buChar char="•"/>
            </a:pPr>
            <a:r>
              <a:rPr lang="en-US" sz="1800" dirty="0" smtClean="0"/>
              <a:t>Lip</a:t>
            </a:r>
            <a:br>
              <a:rPr lang="en-US" sz="1800" dirty="0" smtClean="0"/>
            </a:br>
            <a:endParaRPr lang="en-US" sz="1800" dirty="0" smtClean="0"/>
          </a:p>
          <a:p>
            <a:pPr marL="0" indent="0"/>
            <a:r>
              <a:rPr lang="en-US" sz="1800" dirty="0" smtClean="0"/>
              <a:t>Also in this lesson, you will define </a:t>
            </a:r>
            <a:r>
              <a:rPr lang="en-US" sz="1800" b="1" dirty="0" smtClean="0"/>
              <a:t>feature patterns</a:t>
            </a:r>
            <a:r>
              <a:rPr lang="en-US" sz="1800" dirty="0" smtClean="0"/>
              <a:t> for repetitive use, as well as learn the organizational aspects of </a:t>
            </a:r>
            <a:r>
              <a:rPr lang="en-US" sz="1800" b="1" dirty="0" smtClean="0"/>
              <a:t>feature libraries</a:t>
            </a:r>
            <a:r>
              <a:rPr lang="en-US" sz="1800" dirty="0" smtClean="0"/>
              <a:t>. You will learn how to manage features using standard Windows operations </a:t>
            </a:r>
            <a:r>
              <a:rPr lang="en-US" sz="1800" b="1" dirty="0" smtClean="0"/>
              <a:t>Cut, Copy and Paste</a:t>
            </a:r>
            <a:r>
              <a:rPr lang="en-US" sz="1800" dirty="0" smtClean="0"/>
              <a:t>. You will also learn about the </a:t>
            </a:r>
            <a:r>
              <a:rPr lang="en-US" sz="1800" b="1" dirty="0" smtClean="0"/>
              <a:t>Attach and Detach</a:t>
            </a:r>
            <a:r>
              <a:rPr lang="en-US" sz="1800" dirty="0" smtClean="0"/>
              <a:t> functionality. </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Procedural features</a:t>
            </a:r>
            <a:endParaRPr lang="en-US" sz="2800" i="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r>
              <a:rPr lang="en-US" dirty="0" smtClean="0"/>
              <a:t>Plane locking</a:t>
            </a:r>
          </a:p>
          <a:p>
            <a:pPr marL="177800" indent="-177800" eaLnBrk="1" hangingPunct="1">
              <a:buClr>
                <a:schemeClr val="tx2"/>
              </a:buClr>
              <a:buFont typeface="Wingdings" pitchFamily="2" charset="2"/>
              <a:buChar char="§"/>
            </a:pPr>
            <a:r>
              <a:rPr lang="en-US" dirty="0" smtClean="0"/>
              <a:t>Precise placement</a:t>
            </a:r>
          </a:p>
          <a:p>
            <a:pPr marL="177800" indent="-177800" eaLnBrk="1" hangingPunct="1">
              <a:buClr>
                <a:schemeClr val="tx2"/>
              </a:buClr>
              <a:buFont typeface="Wingdings" pitchFamily="2" charset="2"/>
              <a:buChar char="§"/>
            </a:pPr>
            <a:r>
              <a:rPr lang="en-US" dirty="0" smtClean="0"/>
              <a:t>Hole types</a:t>
            </a:r>
          </a:p>
          <a:p>
            <a:pPr marL="177800" indent="-177800" eaLnBrk="1" hangingPunct="1">
              <a:buClr>
                <a:schemeClr val="tx2"/>
              </a:buClr>
              <a:buFont typeface="Wingdings" pitchFamily="2" charset="2"/>
              <a:buChar char="§"/>
            </a:pPr>
            <a:r>
              <a:rPr lang="en-US" dirty="0" smtClean="0"/>
              <a:t>Threaded holes</a:t>
            </a:r>
          </a:p>
          <a:p>
            <a:pPr marL="177800" indent="-177800" eaLnBrk="1" hangingPunct="1">
              <a:buClr>
                <a:schemeClr val="tx2"/>
              </a:buClr>
              <a:buFont typeface="Wingdings" pitchFamily="2" charset="2"/>
              <a:buChar char="§"/>
            </a:pPr>
            <a:r>
              <a:rPr lang="en-US" dirty="0" smtClean="0"/>
              <a:t>Hole extents</a:t>
            </a:r>
          </a:p>
          <a:p>
            <a:pPr marL="177800" indent="-177800" eaLnBrk="1" hangingPunct="1">
              <a:buClr>
                <a:schemeClr val="tx2"/>
              </a:buClr>
              <a:buFont typeface="Wingdings" pitchFamily="2" charset="2"/>
              <a:buChar char="§"/>
            </a:pPr>
            <a:r>
              <a:rPr lang="en-US" dirty="0" smtClean="0"/>
              <a:t>V bottom angles</a:t>
            </a:r>
          </a:p>
          <a:p>
            <a:pPr marL="177800" indent="-177800" eaLnBrk="1" hangingPunct="1">
              <a:buClr>
                <a:schemeClr val="tx2"/>
              </a:buClr>
              <a:buFont typeface="Wingdings" pitchFamily="2" charset="2"/>
              <a:buChar char="§"/>
            </a:pPr>
            <a:r>
              <a:rPr lang="en-US" dirty="0" smtClean="0"/>
              <a:t>Hole edits</a:t>
            </a:r>
          </a:p>
          <a:p>
            <a:pPr marL="177800" indent="-177800" eaLnBrk="1" hangingPunct="1">
              <a:buClr>
                <a:schemeClr val="tx2"/>
              </a:buClr>
              <a:buFont typeface="Wingdings" pitchFamily="2" charset="2"/>
              <a:buChar char="§"/>
            </a:pPr>
            <a:r>
              <a:rPr lang="en-US" dirty="0" smtClean="0"/>
              <a:t>Holes.txt and Pipethreads.txt files</a:t>
            </a:r>
          </a:p>
          <a:p>
            <a:pPr marL="177800" indent="-177800" eaLnBrk="1" hangingPunct="1">
              <a:buClr>
                <a:schemeClr val="tx2"/>
              </a:buClr>
              <a:buFont typeface="Wingdings" pitchFamily="2" charset="2"/>
              <a:buChar char="§"/>
            </a:pPr>
            <a:r>
              <a:rPr lang="en-US" dirty="0" smtClean="0"/>
              <a:t>Saving commonly used hole parameters</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r>
              <a:rPr lang="en-US" dirty="0" smtClean="0"/>
              <a:t>Activity: Place holes</a:t>
            </a:r>
          </a:p>
          <a:p>
            <a:pPr marL="177800" indent="-177800" eaLnBrk="1" hangingPunct="1">
              <a:buClr>
                <a:schemeClr val="tx2"/>
              </a:buClr>
              <a:buFont typeface="Wingdings" pitchFamily="2" charset="2"/>
              <a:buChar char="§"/>
            </a:pPr>
            <a:r>
              <a:rPr lang="en-US" dirty="0" smtClean="0"/>
              <a:t>Activity: Edit holes</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Hole command</a:t>
            </a:r>
            <a:endParaRPr lang="en-US" sz="2800" i="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r>
              <a:rPr lang="en-US" dirty="0" smtClean="0"/>
              <a:t>Rectangular Pattern command</a:t>
            </a:r>
          </a:p>
          <a:p>
            <a:pPr marL="177800" indent="-177800" eaLnBrk="1" hangingPunct="1">
              <a:buClr>
                <a:schemeClr val="tx2"/>
              </a:buClr>
              <a:buFont typeface="Wingdings" pitchFamily="2" charset="2"/>
              <a:buChar char="§"/>
            </a:pPr>
            <a:r>
              <a:rPr lang="en-US" dirty="0" smtClean="0"/>
              <a:t>Activity: Rectangular Patterns</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r>
              <a:rPr lang="en-US" dirty="0" smtClean="0"/>
              <a:t>Circular Pattern command</a:t>
            </a:r>
          </a:p>
          <a:p>
            <a:pPr marL="177800" indent="-177800" eaLnBrk="1" hangingPunct="1">
              <a:buClr>
                <a:schemeClr val="tx2"/>
              </a:buClr>
              <a:buFont typeface="Wingdings" pitchFamily="2" charset="2"/>
              <a:buChar char="§"/>
            </a:pPr>
            <a:r>
              <a:rPr lang="en-US" dirty="0" smtClean="0"/>
              <a:t>Activity: Circular Patterns</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r>
              <a:rPr lang="en-US" dirty="0" smtClean="0"/>
              <a:t>Pattern Along Curve command</a:t>
            </a:r>
          </a:p>
          <a:p>
            <a:pPr marL="177800" indent="-177800" eaLnBrk="1" hangingPunct="1">
              <a:buClr>
                <a:schemeClr val="tx2"/>
              </a:buClr>
              <a:buFont typeface="Wingdings" pitchFamily="2" charset="2"/>
              <a:buChar char="§"/>
            </a:pPr>
            <a:r>
              <a:rPr lang="en-US" dirty="0" smtClean="0"/>
              <a:t>Activity: Pattern Along Curve</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r>
              <a:rPr lang="en-US" dirty="0" smtClean="0"/>
              <a:t>Fill pattern</a:t>
            </a:r>
          </a:p>
          <a:p>
            <a:pPr marL="177800" indent="-177800" eaLnBrk="1" hangingPunct="1">
              <a:buClr>
                <a:schemeClr val="tx2"/>
              </a:buClr>
              <a:buFont typeface="Wingdings" pitchFamily="2" charset="2"/>
              <a:buChar char="§"/>
            </a:pPr>
            <a:r>
              <a:rPr lang="en-US" dirty="0" smtClean="0"/>
              <a:t>Activity: Fill pattern</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Pattern features</a:t>
            </a:r>
            <a:endParaRPr lang="en-US" sz="2800" i="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0" indent="0"/>
            <a:r>
              <a:rPr lang="en-US" dirty="0" smtClean="0"/>
              <a:t>You can use many of the features used for modeling in Solid Edge in a similar fashion in other designs. The Feature Library page and </a:t>
            </a:r>
            <a:r>
              <a:rPr lang="en-US" dirty="0" err="1" smtClean="0"/>
              <a:t>Teamcenter</a:t>
            </a:r>
            <a:r>
              <a:rPr lang="en-US" dirty="0" smtClean="0"/>
              <a:t> Feature Library page provides a place for you to store commonly used part and sheet metal features in an easy to access location so you create new designs with less effort and more consistency</a:t>
            </a:r>
            <a:r>
              <a:rPr lang="en-US" dirty="0" smtClean="0"/>
              <a:t>.</a:t>
            </a:r>
            <a:br>
              <a:rPr lang="en-US" dirty="0" smtClean="0"/>
            </a:br>
            <a:endParaRPr lang="en-US" dirty="0" smtClean="0"/>
          </a:p>
          <a:p>
            <a:pPr marL="0" indent="0"/>
            <a:r>
              <a:rPr lang="en-US" dirty="0" smtClean="0"/>
              <a:t>For example, you can </a:t>
            </a:r>
            <a:endParaRPr lang="en-US" dirty="0" smtClean="0"/>
          </a:p>
          <a:p>
            <a:pPr marL="0" indent="0"/>
            <a:r>
              <a:rPr lang="en-US" dirty="0" smtClean="0"/>
              <a:t>construct </a:t>
            </a:r>
            <a:r>
              <a:rPr lang="en-US" dirty="0" smtClean="0"/>
              <a:t>a cutout feature </a:t>
            </a:r>
            <a:r>
              <a:rPr lang="en-US" dirty="0" smtClean="0"/>
              <a:t>in</a:t>
            </a:r>
            <a:br>
              <a:rPr lang="en-US" dirty="0" smtClean="0"/>
            </a:br>
            <a:r>
              <a:rPr lang="en-US" dirty="0" smtClean="0"/>
              <a:t>one </a:t>
            </a:r>
            <a:r>
              <a:rPr lang="en-US" dirty="0" smtClean="0"/>
              <a:t>part, store the feature </a:t>
            </a:r>
            <a:r>
              <a:rPr lang="en-US" dirty="0" smtClean="0"/>
              <a:t>in</a:t>
            </a:r>
            <a:br>
              <a:rPr lang="en-US" dirty="0" smtClean="0"/>
            </a:br>
            <a:r>
              <a:rPr lang="en-US" dirty="0" smtClean="0"/>
              <a:t>a </a:t>
            </a:r>
            <a:r>
              <a:rPr lang="en-US" dirty="0" smtClean="0"/>
              <a:t>feature library </a:t>
            </a:r>
            <a:r>
              <a:rPr lang="en-US" dirty="0" smtClean="0"/>
              <a:t>location,</a:t>
            </a:r>
            <a:br>
              <a:rPr lang="en-US" dirty="0" smtClean="0"/>
            </a:br>
            <a:r>
              <a:rPr lang="en-US" dirty="0" smtClean="0"/>
              <a:t>then </a:t>
            </a:r>
            <a:r>
              <a:rPr lang="en-US" dirty="0" smtClean="0"/>
              <a:t>reuse the feature in </a:t>
            </a:r>
            <a:r>
              <a:rPr lang="en-US" dirty="0" smtClean="0"/>
              <a:t>a</a:t>
            </a:r>
            <a:br>
              <a:rPr lang="en-US" dirty="0" smtClean="0"/>
            </a:br>
            <a:r>
              <a:rPr lang="en-US" dirty="0" smtClean="0"/>
              <a:t>new </a:t>
            </a:r>
            <a:r>
              <a:rPr lang="en-US" dirty="0" smtClean="0"/>
              <a:t>part later.</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Feature libraries</a:t>
            </a:r>
            <a:endParaRPr lang="en-US" sz="2800" i="1" dirty="0" smtClean="0"/>
          </a:p>
        </p:txBody>
      </p:sp>
      <p:pic>
        <p:nvPicPr>
          <p:cNvPr id="1026" name="Picture 2" descr="C:\V103\selfPaced\se103\english\graphic_library\ftlib1.gif"/>
          <p:cNvPicPr>
            <a:picLocks noChangeAspect="1" noChangeArrowheads="1"/>
          </p:cNvPicPr>
          <p:nvPr/>
        </p:nvPicPr>
        <p:blipFill>
          <a:blip r:embed="rId3" cstate="print"/>
          <a:srcRect/>
          <a:stretch>
            <a:fillRect/>
          </a:stretch>
        </p:blipFill>
        <p:spPr bwMode="auto">
          <a:xfrm>
            <a:off x="3810000" y="3352800"/>
            <a:ext cx="4991209" cy="2047875"/>
          </a:xfrm>
          <a:prstGeom prst="rect">
            <a:avLst/>
          </a:prstGeom>
          <a:noFill/>
          <a:ln>
            <a:solidFill>
              <a:schemeClr val="accent4"/>
            </a:solid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r>
              <a:rPr lang="en-US" dirty="0" smtClean="0"/>
              <a:t>Storing features in a library</a:t>
            </a:r>
          </a:p>
          <a:p>
            <a:pPr marL="177800" indent="-177800" eaLnBrk="1" hangingPunct="1">
              <a:buClr>
                <a:schemeClr val="tx2"/>
              </a:buClr>
              <a:buFont typeface="Wingdings" pitchFamily="2" charset="2"/>
              <a:buChar char="§"/>
            </a:pPr>
            <a:r>
              <a:rPr lang="en-US" dirty="0" smtClean="0"/>
              <a:t>Placing feature library members</a:t>
            </a:r>
          </a:p>
          <a:p>
            <a:pPr marL="177800" indent="-177800" eaLnBrk="1" hangingPunct="1">
              <a:buClr>
                <a:schemeClr val="tx2"/>
              </a:buClr>
              <a:buFont typeface="Wingdings" pitchFamily="2" charset="2"/>
              <a:buChar char="§"/>
            </a:pPr>
            <a:r>
              <a:rPr lang="en-US" dirty="0" smtClean="0"/>
              <a:t>Redefining parent edges</a:t>
            </a:r>
          </a:p>
          <a:p>
            <a:pPr marL="177800" indent="-177800" eaLnBrk="1" hangingPunct="1">
              <a:buClr>
                <a:schemeClr val="tx2"/>
              </a:buClr>
              <a:buFont typeface="Wingdings" pitchFamily="2" charset="2"/>
              <a:buChar char="§"/>
            </a:pPr>
            <a:r>
              <a:rPr lang="en-US" dirty="0" smtClean="0"/>
              <a:t>Feature library guidelines</a:t>
            </a:r>
          </a:p>
          <a:p>
            <a:pPr marL="177800" indent="-177800" eaLnBrk="1" hangingPunct="1">
              <a:buClr>
                <a:schemeClr val="tx2"/>
              </a:buClr>
              <a:buFont typeface="Wingdings" pitchFamily="2" charset="2"/>
              <a:buChar char="§"/>
            </a:pPr>
            <a:r>
              <a:rPr lang="en-US" dirty="0" smtClean="0"/>
              <a:t>Create an unmanaged feature library member</a:t>
            </a:r>
          </a:p>
          <a:p>
            <a:pPr marL="177800" indent="-177800" eaLnBrk="1" hangingPunct="1">
              <a:buClr>
                <a:schemeClr val="tx2"/>
              </a:buClr>
              <a:buFont typeface="Wingdings" pitchFamily="2" charset="2"/>
              <a:buChar char="§"/>
            </a:pPr>
            <a:r>
              <a:rPr lang="en-US" dirty="0" smtClean="0"/>
              <a:t>Place a feature library member into another document</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r>
              <a:rPr lang="en-US" dirty="0" smtClean="0"/>
              <a:t>Activity: Feature Libraries</a:t>
            </a:r>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Feature libraries</a:t>
            </a:r>
            <a:endParaRPr lang="en-US" sz="2800" i="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0" indent="0"/>
            <a:r>
              <a:rPr lang="en-US" dirty="0" smtClean="0"/>
              <a:t>You can modify synchronous models by detaching and attaching one or more faces or features. Detaching faces or features makes it possible to remove faces from the solid model without deleting them. This can be useful when you need to create a new variation of an existing model that does not contain some of the features on the existing model, but you want to maintain the features in the document for possible future needs.</a:t>
            </a:r>
            <a:br>
              <a:rPr lang="en-US" dirty="0" smtClean="0"/>
            </a:br>
            <a:endParaRPr lang="en-US" dirty="0" smtClean="0"/>
          </a:p>
          <a:p>
            <a:pPr marL="0" indent="0"/>
            <a:r>
              <a:rPr lang="en-US" dirty="0" smtClean="0"/>
              <a:t>Detaching faces or features also</a:t>
            </a:r>
            <a:br>
              <a:rPr lang="en-US" dirty="0" smtClean="0"/>
            </a:br>
            <a:r>
              <a:rPr lang="en-US" dirty="0" smtClean="0"/>
              <a:t>makes it possible for you to move or</a:t>
            </a:r>
            <a:br>
              <a:rPr lang="en-US" dirty="0" smtClean="0"/>
            </a:br>
            <a:r>
              <a:rPr lang="en-US" dirty="0" smtClean="0"/>
              <a:t>rotate the face set to a new position on</a:t>
            </a:r>
            <a:br>
              <a:rPr lang="en-US" dirty="0" smtClean="0"/>
            </a:br>
            <a:r>
              <a:rPr lang="en-US" dirty="0" smtClean="0"/>
              <a:t>the model and then reattach them in</a:t>
            </a:r>
            <a:br>
              <a:rPr lang="en-US" dirty="0" smtClean="0"/>
            </a:br>
            <a:r>
              <a:rPr lang="en-US" dirty="0" smtClean="0"/>
              <a:t>the new location.</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503274" y="373912"/>
            <a:ext cx="6216650" cy="808038"/>
          </a:xfrm>
        </p:spPr>
        <p:txBody>
          <a:bodyPr/>
          <a:lstStyle/>
          <a:p>
            <a:pPr eaLnBrk="1" hangingPunct="1"/>
            <a:r>
              <a:rPr lang="en-US" sz="3200" i="1" dirty="0" smtClean="0"/>
              <a:t>Detaching and attaching</a:t>
            </a:r>
            <a:br>
              <a:rPr lang="en-US" sz="3200" i="1" dirty="0" smtClean="0"/>
            </a:br>
            <a:r>
              <a:rPr lang="en-US" sz="3200" i="1" dirty="0" smtClean="0"/>
              <a:t>faces and features</a:t>
            </a:r>
          </a:p>
        </p:txBody>
      </p:sp>
      <p:pic>
        <p:nvPicPr>
          <p:cNvPr id="2050" name="Picture 2" descr="C:\V103\selfPaced\se103\english\graphic_library\bj\detach2.gif"/>
          <p:cNvPicPr>
            <a:picLocks noChangeAspect="1" noChangeArrowheads="1"/>
          </p:cNvPicPr>
          <p:nvPr/>
        </p:nvPicPr>
        <p:blipFill>
          <a:blip r:embed="rId3" cstate="print"/>
          <a:srcRect/>
          <a:stretch>
            <a:fillRect/>
          </a:stretch>
        </p:blipFill>
        <p:spPr bwMode="auto">
          <a:xfrm>
            <a:off x="5029200" y="3810000"/>
            <a:ext cx="3700424" cy="1809750"/>
          </a:xfrm>
          <a:prstGeom prst="rect">
            <a:avLst/>
          </a:prstGeom>
          <a:noFill/>
          <a:ln>
            <a:solidFill>
              <a:schemeClr val="accent4"/>
            </a:solid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0" indent="0"/>
            <a:r>
              <a:rPr lang="en-US" dirty="0" smtClean="0"/>
              <a:t>You can detach faces using the Detach command on the shortcut menu when one or more faces or features are selected, or you can use the Detach option available on the Move </a:t>
            </a:r>
            <a:r>
              <a:rPr lang="en-US" dirty="0" err="1" smtClean="0"/>
              <a:t>QuickBar</a:t>
            </a:r>
            <a:r>
              <a:rPr lang="en-US" dirty="0" smtClean="0"/>
              <a:t>. You can select the faces in the graphics window or in </a:t>
            </a:r>
            <a:r>
              <a:rPr lang="en-US" dirty="0" err="1" smtClean="0"/>
              <a:t>PathFinder</a:t>
            </a:r>
            <a:r>
              <a:rPr lang="en-US" dirty="0" smtClean="0"/>
              <a:t>.</a:t>
            </a:r>
            <a:br>
              <a:rPr lang="en-US" dirty="0" smtClean="0"/>
            </a:br>
            <a:endParaRPr lang="en-US" dirty="0" smtClean="0"/>
          </a:p>
          <a:p>
            <a:pPr marL="0" indent="0"/>
            <a:r>
              <a:rPr lang="en-US" dirty="0" smtClean="0"/>
              <a:t>When you use the Detach shortcut menu command, the detached faces are hidden automatically in the graphics window, and the color is changed to the construction color. You can use </a:t>
            </a:r>
            <a:r>
              <a:rPr lang="en-US" dirty="0" err="1" smtClean="0"/>
              <a:t>PathFinder</a:t>
            </a:r>
            <a:r>
              <a:rPr lang="en-US" dirty="0" smtClean="0"/>
              <a:t> to redisplay the faces.</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Detaching faces</a:t>
            </a:r>
          </a:p>
        </p:txBody>
      </p:sp>
      <p:pic>
        <p:nvPicPr>
          <p:cNvPr id="3074" name="Picture 2" descr="C:\V103\selfPaced\se103\english\graphic_library\bj\detach3.gif"/>
          <p:cNvPicPr>
            <a:picLocks noChangeAspect="1" noChangeArrowheads="1"/>
          </p:cNvPicPr>
          <p:nvPr/>
        </p:nvPicPr>
        <p:blipFill>
          <a:blip r:embed="rId3" cstate="print"/>
          <a:srcRect/>
          <a:stretch>
            <a:fillRect/>
          </a:stretch>
        </p:blipFill>
        <p:spPr bwMode="auto">
          <a:xfrm>
            <a:off x="2743200" y="4191000"/>
            <a:ext cx="5353050" cy="1885950"/>
          </a:xfrm>
          <a:prstGeom prst="rect">
            <a:avLst/>
          </a:prstGeom>
          <a:noFill/>
          <a:ln>
            <a:solidFill>
              <a:schemeClr val="accent4"/>
            </a:solid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1752600"/>
          </a:xfrm>
        </p:spPr>
        <p:txBody>
          <a:bodyPr/>
          <a:lstStyle/>
          <a:p>
            <a:pPr marL="0" indent="0"/>
            <a:r>
              <a:rPr lang="en-US" dirty="0" smtClean="0"/>
              <a:t>You can attach faces using the Attach command on the shortcut menu when detached faces are selected in </a:t>
            </a:r>
            <a:r>
              <a:rPr lang="en-US" dirty="0" err="1" smtClean="0"/>
              <a:t>PathFinder</a:t>
            </a:r>
            <a:r>
              <a:rPr lang="en-US" dirty="0" smtClean="0"/>
              <a:t> or the graphics window. To successfully attach, a valid solid body must be formed. If the faces you are trying to attach do not form a valid solid body, a message is displayed.</a:t>
            </a:r>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Attaching faces</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ags/tag2.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heme/theme1.xml><?xml version="1.0" encoding="utf-8"?>
<a:theme xmlns:a="http://schemas.openxmlformats.org/drawingml/2006/main" name="Siemens_PLM_Grey_Template">
  <a:themeElements>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fontScheme name="Siemens PLM Grey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spPr>
      <a:bodyPr vert="horz" wrap="square" lIns="0" tIns="0" rIns="0" bIns="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000" b="0" i="0" u="none" strike="noStrike" cap="none" normalizeH="0" baseline="0" smtClean="0">
            <a:ln>
              <a:noFill/>
            </a:ln>
            <a:solidFill>
              <a:schemeClr val="tx1"/>
            </a:solidFill>
            <a:effectLst/>
            <a:latin typeface="Arial" charset="0"/>
          </a:defRPr>
        </a:defPPr>
      </a:lstStyle>
    </a:spDef>
    <a:lnDef>
      <a:spPr bwMode="auto">
        <a:solidFill>
          <a:schemeClr val="accent1"/>
        </a:solidFill>
        <a:ln w="25400" cap="flat" cmpd="sng" algn="ctr">
          <a:solidFill>
            <a:srgbClr val="FF0000"/>
          </a:solidFill>
          <a:prstDash val="solid"/>
          <a:round/>
          <a:headEnd type="none" w="med" len="med"/>
          <a:tailEnd type="triangle"/>
        </a:ln>
        <a:effectLst>
          <a:outerShdw blurRad="50800" dist="38100" dir="2700000" algn="tl" rotWithShape="0">
            <a:prstClr val="black">
              <a:alpha val="40000"/>
            </a:prstClr>
          </a:outerShdw>
        </a:effectLst>
      </a:spPr>
      <a:bodyPr/>
      <a:lstStyle/>
    </a:lnDef>
  </a:objectDefaults>
  <a:extraClrSchemeLst>
    <a:extraClrScheme>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767CD561B52CA4E8ACB2552DF311DBD" ma:contentTypeVersion="0" ma:contentTypeDescription="Create a new document." ma:contentTypeScope="" ma:versionID="10e107eaf9d0837392c1f1a983e69498">
  <xsd:schema xmlns:xsd="http://www.w3.org/2001/XMLSchema" xmlns:p="http://schemas.microsoft.com/office/2006/metadata/properties" xmlns:ns2="56CD67F7-521B-4ECA-8ACB-2552DF311DBD" targetNamespace="http://schemas.microsoft.com/office/2006/metadata/properties" ma:root="true" ma:fieldsID="80dd823656e7c2657ada7ce637836d5a" ns2:_="">
    <xsd:import namespace="56CD67F7-521B-4ECA-8ACB-2552DF311DBD"/>
    <xsd:element name="properties">
      <xsd:complexType>
        <xsd:sequence>
          <xsd:element name="documentManagement">
            <xsd:complexType>
              <xsd:all>
                <xsd:element ref="ns2:Parent_x0020_ID" minOccurs="0"/>
                <xsd:element ref="ns2:Parent_x0020_Type"/>
                <xsd:element ref="ns2:Document_x0020_ID"/>
                <xsd:element ref="ns2:Rev"/>
                <xsd:element ref="ns2:Description0"/>
                <xsd:element ref="ns2:Document_x0020_Type"/>
                <xsd:element ref="ns2:SE_x0020_Release"/>
              </xsd:all>
            </xsd:complexType>
          </xsd:element>
        </xsd:sequence>
      </xsd:complexType>
    </xsd:element>
  </xsd:schema>
  <xsd:schema xmlns:xsd="http://www.w3.org/2001/XMLSchema" xmlns:dms="http://schemas.microsoft.com/office/2006/documentManagement/types" targetNamespace="56CD67F7-521B-4ECA-8ACB-2552DF311DBD" elementFormDefault="qualified">
    <xsd:import namespace="http://schemas.microsoft.com/office/2006/documentManagement/types"/>
    <xsd:element name="Parent_x0020_ID" ma:index="8" nillable="true" ma:displayName="Parent ID" ma:internalName="Parent_x0020_ID">
      <xsd:simpleType>
        <xsd:restriction base="dms:Number"/>
      </xsd:simpleType>
    </xsd:element>
    <xsd:element name="Parent_x0020_Type" ma:index="9" ma:displayName="Parent Type" ma:format="Dropdown" ma:internalName="Parent_x0020_Type">
      <xsd:simpleType>
        <xsd:restriction base="dms:Choice">
          <xsd:enumeration value="None"/>
          <xsd:enumeration value="Task"/>
          <xsd:enumeration value="Project"/>
          <xsd:enumeration value="Theme"/>
          <xsd:enumeration value="Release"/>
        </xsd:restriction>
      </xsd:simpleType>
    </xsd:element>
    <xsd:element name="Document_x0020_ID" ma:index="10" ma:displayName="Document ID" ma:decimals="0" ma:internalName="Document_x0020_ID">
      <xsd:simpleType>
        <xsd:restriction base="dms:Number"/>
      </xsd:simpleType>
    </xsd:element>
    <xsd:element name="Rev" ma:index="11" ma:displayName="Rev" ma:decimals="0" ma:internalName="Rev">
      <xsd:simpleType>
        <xsd:restriction base="dms:Number"/>
      </xsd:simpleType>
    </xsd:element>
    <xsd:element name="Description0" ma:index="12" ma:displayName="Description" ma:internalName="Description0">
      <xsd:simpleType>
        <xsd:restriction base="dms:Note"/>
      </xsd:simpleType>
    </xsd:element>
    <xsd:element name="Document_x0020_Type" ma:index="13" ma:displayName="Document Type" ma:format="Dropdown" ma:internalName="Document_x0020_Type">
      <xsd:simpleType>
        <xsd:restriction base="dms:Choice">
          <xsd:enumeration value="Plan-Concept"/>
          <xsd:enumeration value="Plan-CmdSpec"/>
          <xsd:enumeration value="Plan-ReqSpec"/>
          <xsd:enumeration value="Plan-EnvSpec"/>
          <xsd:enumeration value="Plan-UIQC"/>
          <xsd:enumeration value="Plan-UseTestPlan"/>
          <xsd:enumeration value="Plan-UseReport"/>
          <xsd:enumeration value="Plan-OvrSpec"/>
          <xsd:enumeration value="Dev-DgnSpec"/>
          <xsd:enumeration value="Dev-APISpec"/>
          <xsd:enumeration value="Dev-TechNote"/>
          <xsd:enumeration value="Cert-TestPlan"/>
          <xsd:enumeration value="Cert-Testcase"/>
          <xsd:enumeration value="Cert-ATPResults"/>
          <xsd:enumeration value="Cert-BetaReport"/>
          <xsd:enumeration value="Release"/>
          <xsd:enumeration value="Review"/>
          <xsd:enumeration value="Template"/>
          <xsd:enumeration value="Commitment"/>
        </xsd:restriction>
      </xsd:simpleType>
    </xsd:element>
    <xsd:element name="SE_x0020_Release" ma:index="14" ma:displayName="SE Release" ma:default="" ma:format="Dropdown" ma:internalName="SE_x0020_Release">
      <xsd:simpleType>
        <xsd:restriction base="dms:Choice">
          <xsd:enumeration value="None"/>
          <xsd:enumeration value="V103"/>
          <xsd:enumeration value="V102"/>
          <xsd:enumeration value="V21"/>
          <xsd:enumeration value="V20"/>
          <xsd:enumeration value="V19"/>
          <xsd:enumeration value="V18"/>
          <xsd:enumeration value="V17"/>
          <xsd:enumeration value="V16"/>
          <xsd:enumeration value="V15"/>
          <xsd:enumeration value="V14"/>
          <xsd:enumeration value="V12"/>
          <xsd:enumeration value="V11"/>
          <xsd:enumeration value="V10"/>
          <xsd:enumeration value="Futur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documentManagement>
    <Document_x0020_ID xmlns="56CD67F7-521B-4ECA-8ACB-2552DF311DBD"/>
    <Parent_x0020_ID xmlns="56CD67F7-521B-4ECA-8ACB-2552DF311DBD" xsi:nil="true"/>
    <Description0 xmlns="56CD67F7-521B-4ECA-8ACB-2552DF311DBD">Solid Edge Training - Constructing procedural features</Description0>
    <Parent_x0020_Type xmlns="56CD67F7-521B-4ECA-8ACB-2552DF311DBD">Release</Parent_x0020_Type>
    <SE_x0020_Release xmlns="56CD67F7-521B-4ECA-8ACB-2552DF311DBD">V103</SE_x0020_Release>
    <Document_x0020_Type xmlns="56CD67F7-521B-4ECA-8ACB-2552DF311DBD">Release</Document_x0020_Type>
    <Rev xmlns="56CD67F7-521B-4ECA-8ACB-2552DF311DBD">1</Rev>
  </documentManagement>
</p:properties>
</file>

<file path=customXml/itemProps1.xml><?xml version="1.0" encoding="utf-8"?>
<ds:datastoreItem xmlns:ds="http://schemas.openxmlformats.org/officeDocument/2006/customXml" ds:itemID="{072BBDA4-B85B-4330-A420-3A23C18FAB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CD67F7-521B-4ECA-8ACB-2552DF311DB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3EA8FBD1-1A24-411A-80C5-187D747F34A3}">
  <ds:schemaRefs>
    <ds:schemaRef ds:uri="http://schemas.microsoft.com/sharepoint/v3/contenttype/forms"/>
  </ds:schemaRefs>
</ds:datastoreItem>
</file>

<file path=customXml/itemProps3.xml><?xml version="1.0" encoding="utf-8"?>
<ds:datastoreItem xmlns:ds="http://schemas.openxmlformats.org/officeDocument/2006/customXml" ds:itemID="{2A7D46F4-7B95-4701-823E-869469091AC0}">
  <ds:schemaRefs>
    <ds:schemaRef ds:uri="http://schemas.microsoft.com/office/2006/metadata/longProperties"/>
  </ds:schemaRefs>
</ds:datastoreItem>
</file>

<file path=customXml/itemProps4.xml><?xml version="1.0" encoding="utf-8"?>
<ds:datastoreItem xmlns:ds="http://schemas.openxmlformats.org/officeDocument/2006/customXml" ds:itemID="{0035C548-D4C6-4EFA-BB7B-ECC8F7477B5B}">
  <ds:schemaRefs>
    <ds:schemaRef ds:uri="http://schemas.microsoft.com/office/2006/metadata/properties"/>
    <ds:schemaRef ds:uri="56CD67F7-521B-4ECA-8ACB-2552DF311DBD"/>
  </ds:schemaRefs>
</ds:datastoreItem>
</file>

<file path=docProps/app.xml><?xml version="1.0" encoding="utf-8"?>
<Properties xmlns="http://schemas.openxmlformats.org/officeDocument/2006/extended-properties" xmlns:vt="http://schemas.openxmlformats.org/officeDocument/2006/docPropsVTypes">
  <Template>Siemens_PLM_Grey_Template</Template>
  <TotalTime>12598</TotalTime>
  <Words>600</Words>
  <Application>Microsoft Office PowerPoint</Application>
  <PresentationFormat>On-screen Show (4:3)</PresentationFormat>
  <Paragraphs>111</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Siemens_PLM_Grey_Template</vt:lpstr>
      <vt:lpstr>Solid Edge ST5 Training  Constructing procedural features </vt:lpstr>
      <vt:lpstr>Procedural features</vt:lpstr>
      <vt:lpstr>Hole command</vt:lpstr>
      <vt:lpstr>Pattern features</vt:lpstr>
      <vt:lpstr>Feature libraries</vt:lpstr>
      <vt:lpstr>Feature libraries</vt:lpstr>
      <vt:lpstr>Detaching and attaching faces and features</vt:lpstr>
      <vt:lpstr>Detaching faces</vt:lpstr>
      <vt:lpstr>Attaching faces</vt:lpstr>
      <vt:lpstr>Detaching and attaching faces and features</vt:lpstr>
      <vt:lpstr>Cutting, copying, and pasting model elements</vt:lpstr>
      <vt:lpstr>Mirror</vt:lpstr>
      <vt:lpstr>Replace face command</vt:lpstr>
      <vt:lpstr>Plastics design features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Constructing procedural features</dc:title>
  <dc:creator>Douglas C. Stainbrook</dc:creator>
  <cp:lastModifiedBy>alogan</cp:lastModifiedBy>
  <cp:revision>734</cp:revision>
  <cp:lastPrinted>2005-10-17T08:52:43Z</cp:lastPrinted>
  <dcterms:created xsi:type="dcterms:W3CDTF">2008-09-25T15:14:36Z</dcterms:created>
  <dcterms:modified xsi:type="dcterms:W3CDTF">2012-06-26T19:34:33Z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