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handoutMasterIdLst>
    <p:handoutMasterId r:id="rId23"/>
  </p:handoutMasterIdLst>
  <p:sldIdLst>
    <p:sldId id="350" r:id="rId6"/>
    <p:sldId id="412" r:id="rId7"/>
    <p:sldId id="413" r:id="rId8"/>
    <p:sldId id="414" r:id="rId9"/>
    <p:sldId id="415" r:id="rId10"/>
    <p:sldId id="416" r:id="rId11"/>
    <p:sldId id="417" r:id="rId12"/>
    <p:sldId id="418" r:id="rId13"/>
    <p:sldId id="420" r:id="rId14"/>
    <p:sldId id="419" r:id="rId15"/>
    <p:sldId id="421" r:id="rId16"/>
    <p:sldId id="422" r:id="rId17"/>
    <p:sldId id="426" r:id="rId18"/>
    <p:sldId id="423" r:id="rId19"/>
    <p:sldId id="425" r:id="rId20"/>
    <p:sldId id="424" r:id="rId21"/>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82" autoAdjust="0"/>
    <p:restoredTop sz="94989" autoAdjust="0"/>
  </p:normalViewPr>
  <p:slideViewPr>
    <p:cSldViewPr>
      <p:cViewPr>
        <p:scale>
          <a:sx n="90" d="100"/>
          <a:sy n="90" d="100"/>
        </p:scale>
        <p:origin x="-186"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ST5</a:t>
            </a:r>
            <a:br>
              <a:rPr lang="en-US" i="1" dirty="0" smtClean="0"/>
            </a:br>
            <a:r>
              <a:rPr lang="en-US" i="1" dirty="0" smtClean="0"/>
              <a:t>Training</a:t>
            </a:r>
            <a:br>
              <a:rPr lang="en-US" i="1" dirty="0" smtClean="0"/>
            </a:br>
            <a:r>
              <a:rPr lang="en-US" dirty="0" smtClean="0"/>
              <a:t/>
            </a:r>
            <a:br>
              <a:rPr lang="en-US" dirty="0" smtClean="0"/>
            </a:br>
            <a:r>
              <a:rPr lang="en-US" dirty="0" smtClean="0"/>
              <a:t>Multi-body modeling</a:t>
            </a:r>
            <a:r>
              <a:rPr lang="en-US" dirty="0" smtClean="0"/>
              <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77800" indent="-177800" eaLnBrk="1" hangingPunct="1">
              <a:buClr>
                <a:schemeClr val="tx2"/>
              </a:buClr>
              <a:buFont typeface="Wingdings" pitchFamily="2" charset="2"/>
              <a:buChar char="§"/>
            </a:pPr>
            <a:r>
              <a:rPr lang="en-US" dirty="0" smtClean="0"/>
              <a:t>Add Body</a:t>
            </a:r>
            <a:br>
              <a:rPr lang="en-US" dirty="0" smtClean="0"/>
            </a:br>
            <a:endParaRPr lang="en-US" dirty="0" smtClean="0"/>
          </a:p>
          <a:p>
            <a:pPr marL="177800" indent="-177800" eaLnBrk="1" hangingPunct="1">
              <a:buClr>
                <a:schemeClr val="tx2"/>
              </a:buClr>
              <a:buFont typeface="Wingdings" pitchFamily="2" charset="2"/>
              <a:buChar char="§"/>
            </a:pPr>
            <a:r>
              <a:rPr lang="en-US" dirty="0" smtClean="0"/>
              <a:t>Activate Part </a:t>
            </a:r>
            <a:r>
              <a:rPr lang="en-US" dirty="0" smtClean="0"/>
              <a:t>Body</a:t>
            </a:r>
            <a:br>
              <a:rPr lang="en-US" dirty="0" smtClean="0"/>
            </a:br>
            <a:endParaRPr lang="en-US" dirty="0" smtClean="0"/>
          </a:p>
          <a:p>
            <a:pPr marL="177800" indent="-177800" eaLnBrk="1" hangingPunct="1">
              <a:buClr>
                <a:schemeClr val="tx2"/>
              </a:buClr>
              <a:buFont typeface="Wingdings" pitchFamily="2" charset="2"/>
              <a:buChar char="§"/>
            </a:pPr>
            <a:r>
              <a:rPr lang="en-US" dirty="0" smtClean="0"/>
              <a:t>Activate Assembly B</a:t>
            </a:r>
            <a:r>
              <a:rPr lang="en-US" dirty="0" smtClean="0"/>
              <a:t>ody</a:t>
            </a:r>
            <a:br>
              <a:rPr lang="en-US" dirty="0" smtClean="0"/>
            </a:br>
            <a:endParaRPr lang="en-US" dirty="0" smtClean="0"/>
          </a:p>
          <a:p>
            <a:pPr marL="177800" indent="-177800" eaLnBrk="1" hangingPunct="1">
              <a:buClr>
                <a:schemeClr val="tx2"/>
              </a:buClr>
              <a:buFont typeface="Wingdings" pitchFamily="2" charset="2"/>
              <a:buChar char="§"/>
            </a:pPr>
            <a:r>
              <a:rPr lang="en-US" dirty="0" smtClean="0"/>
              <a:t>Toggle Design/Construction </a:t>
            </a:r>
            <a:r>
              <a:rPr lang="en-US" dirty="0" smtClean="0"/>
              <a:t>Body</a:t>
            </a:r>
            <a:br>
              <a:rPr lang="en-US" dirty="0" smtClean="0"/>
            </a:br>
            <a:endParaRPr lang="en-US" dirty="0" smtClean="0"/>
          </a:p>
          <a:p>
            <a:pPr marL="177800" indent="-177800" eaLnBrk="1" hangingPunct="1">
              <a:buClr>
                <a:schemeClr val="tx2"/>
              </a:buClr>
              <a:buFont typeface="Wingdings" pitchFamily="2" charset="2"/>
              <a:buChar char="§"/>
            </a:pPr>
            <a:r>
              <a:rPr lang="en-US" dirty="0" smtClean="0"/>
              <a:t>Show Body Features</a:t>
            </a:r>
            <a:endParaRPr lang="en-US" dirty="0"/>
          </a:p>
        </p:txBody>
      </p:sp>
      <p:sp>
        <p:nvSpPr>
          <p:cNvPr id="3" name="Title 2"/>
          <p:cNvSpPr>
            <a:spLocks noGrp="1"/>
          </p:cNvSpPr>
          <p:nvPr>
            <p:ph type="title"/>
          </p:nvPr>
        </p:nvSpPr>
        <p:spPr/>
        <p:txBody>
          <a:bodyPr/>
          <a:lstStyle/>
          <a:p>
            <a:r>
              <a:rPr lang="en-US" sz="3200" i="1" dirty="0" smtClean="0"/>
              <a:t>Multi-body commands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r>
              <a:rPr lang="en-US" dirty="0" smtClean="0"/>
              <a:t>When more than one design body exists in a part or sheet metal file, PathFinder displays additional collectors. You use these collectors to manage design bodies. The main collector is named Design Bodies. All solid design bodies reside in this collector. When you change the design body type to construction, a Construction Bodies collector displays. You can turn the display on or off for any design or construction body.</a:t>
            </a:r>
            <a:endParaRPr lang="en-US" dirty="0"/>
          </a:p>
        </p:txBody>
      </p:sp>
      <p:sp>
        <p:nvSpPr>
          <p:cNvPr id="3" name="Title 2"/>
          <p:cNvSpPr>
            <a:spLocks noGrp="1"/>
          </p:cNvSpPr>
          <p:nvPr>
            <p:ph type="title"/>
          </p:nvPr>
        </p:nvSpPr>
        <p:spPr/>
        <p:txBody>
          <a:bodyPr/>
          <a:lstStyle/>
          <a:p>
            <a:r>
              <a:rPr lang="en-US" sz="3200" i="1" dirty="0" smtClean="0"/>
              <a:t>Multi-bodies in </a:t>
            </a:r>
            <a:r>
              <a:rPr lang="en-US" sz="3200" i="1" dirty="0" smtClean="0"/>
              <a:t>PathFinder</a:t>
            </a:r>
            <a:endParaRPr lang="en-US" dirty="0"/>
          </a:p>
        </p:txBody>
      </p:sp>
      <p:pic>
        <p:nvPicPr>
          <p:cNvPr id="2050" name="Picture 2"/>
          <p:cNvPicPr>
            <a:picLocks noChangeAspect="1" noChangeArrowheads="1"/>
          </p:cNvPicPr>
          <p:nvPr/>
        </p:nvPicPr>
        <p:blipFill>
          <a:blip r:embed="rId2" cstate="print">
            <a:clrChange>
              <a:clrFrom>
                <a:srgbClr val="00FF00"/>
              </a:clrFrom>
              <a:clrTo>
                <a:srgbClr val="00FF00">
                  <a:alpha val="0"/>
                </a:srgbClr>
              </a:clrTo>
            </a:clrChange>
          </a:blip>
          <a:srcRect/>
          <a:stretch>
            <a:fillRect/>
          </a:stretch>
        </p:blipFill>
        <p:spPr bwMode="auto">
          <a:xfrm>
            <a:off x="4343400" y="3810000"/>
            <a:ext cx="2400300" cy="2309813"/>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clrChange>
              <a:clrFrom>
                <a:srgbClr val="00FF00"/>
              </a:clrFrom>
              <a:clrTo>
                <a:srgbClr val="00FF00">
                  <a:alpha val="0"/>
                </a:srgbClr>
              </a:clrTo>
            </a:clrChange>
          </a:blip>
          <a:srcRect/>
          <a:stretch>
            <a:fillRect/>
          </a:stretch>
        </p:blipFill>
        <p:spPr bwMode="auto">
          <a:xfrm>
            <a:off x="1219200" y="3581400"/>
            <a:ext cx="2619375" cy="2789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4198937"/>
          </a:xfrm>
        </p:spPr>
        <p:txBody>
          <a:bodyPr/>
          <a:lstStyle/>
          <a:p>
            <a:pPr marL="0" indent="0"/>
            <a:r>
              <a:rPr lang="en-US" dirty="0" smtClean="0"/>
              <a:t>In </a:t>
            </a:r>
            <a:r>
              <a:rPr lang="en-US" dirty="0" smtClean="0"/>
              <a:t>multi-body modeling, you may want to have each design body reside in an individual file. There are a number of reasons for this</a:t>
            </a:r>
            <a:r>
              <a:rPr lang="en-US" dirty="0" smtClean="0"/>
              <a:t>.</a:t>
            </a:r>
          </a:p>
          <a:p>
            <a:pPr marL="0" indent="0"/>
            <a:endParaRPr lang="en-US" dirty="0" smtClean="0"/>
          </a:p>
          <a:p>
            <a:pPr marL="177800" indent="-177800" eaLnBrk="1" hangingPunct="1">
              <a:buClr>
                <a:schemeClr val="tx2"/>
              </a:buClr>
              <a:buFont typeface="Wingdings" pitchFamily="2" charset="2"/>
              <a:buChar char="§"/>
            </a:pPr>
            <a:r>
              <a:rPr lang="en-US" dirty="0" smtClean="0"/>
              <a:t>Account </a:t>
            </a:r>
            <a:r>
              <a:rPr lang="en-US" dirty="0" smtClean="0"/>
              <a:t>for the design body as a unique part number in an assembly bill of materials</a:t>
            </a:r>
          </a:p>
          <a:p>
            <a:pPr marL="177800" indent="-177800" eaLnBrk="1" hangingPunct="1">
              <a:buClr>
                <a:schemeClr val="tx2"/>
              </a:buClr>
              <a:buFont typeface="Wingdings" pitchFamily="2" charset="2"/>
              <a:buChar char="§"/>
            </a:pPr>
            <a:r>
              <a:rPr lang="en-US" dirty="0" smtClean="0"/>
              <a:t>Flatten a sheet metal model</a:t>
            </a:r>
          </a:p>
          <a:p>
            <a:pPr marL="177800" indent="-177800" eaLnBrk="1" hangingPunct="1">
              <a:buClr>
                <a:schemeClr val="tx2"/>
              </a:buClr>
              <a:buFont typeface="Wingdings" pitchFamily="2" charset="2"/>
              <a:buChar char="§"/>
            </a:pPr>
            <a:r>
              <a:rPr lang="en-US" dirty="0" smtClean="0"/>
              <a:t>Reuse the individual model in another context</a:t>
            </a:r>
          </a:p>
          <a:p>
            <a:pPr marL="177800" indent="-177800" eaLnBrk="1" hangingPunct="1">
              <a:buClr>
                <a:schemeClr val="tx2"/>
              </a:buClr>
              <a:buFont typeface="Wingdings" pitchFamily="2" charset="2"/>
              <a:buChar char="§"/>
            </a:pPr>
            <a:r>
              <a:rPr lang="en-US" dirty="0" smtClean="0"/>
              <a:t>Build an assembly from the multi-body part models</a:t>
            </a:r>
          </a:p>
          <a:p>
            <a:pPr marL="177800" indent="-177800" eaLnBrk="1" hangingPunct="1">
              <a:buClr>
                <a:schemeClr val="tx2"/>
              </a:buClr>
              <a:buFont typeface="Wingdings" pitchFamily="2" charset="2"/>
              <a:buChar char="§"/>
            </a:pPr>
            <a:r>
              <a:rPr lang="en-US" dirty="0" smtClean="0"/>
              <a:t>Apply assembly features on all bodies</a:t>
            </a:r>
          </a:p>
          <a:p>
            <a:pPr marL="177800" indent="-177800" eaLnBrk="1" hangingPunct="1">
              <a:buClr>
                <a:schemeClr val="tx2"/>
              </a:buClr>
            </a:pPr>
            <a:endParaRPr lang="en-US" dirty="0" smtClean="0"/>
          </a:p>
          <a:p>
            <a:pPr marL="0" indent="0"/>
            <a:r>
              <a:rPr lang="en-US" dirty="0" smtClean="0"/>
              <a:t>Use the </a:t>
            </a:r>
            <a:r>
              <a:rPr lang="en-US" b="1" dirty="0" smtClean="0"/>
              <a:t>Multi-body Publish </a:t>
            </a:r>
            <a:r>
              <a:rPr lang="en-US" dirty="0" smtClean="0"/>
              <a:t>command to </a:t>
            </a:r>
            <a:r>
              <a:rPr lang="en-US" dirty="0" smtClean="0"/>
              <a:t>write each design body of a multi-body file into a separate file. The command also provides the option to create an assembly using the multi-body published parts</a:t>
            </a:r>
            <a:r>
              <a:rPr lang="en-US" dirty="0" smtClean="0"/>
              <a:t>.</a:t>
            </a:r>
            <a:endParaRPr lang="en-US" dirty="0" smtClean="0"/>
          </a:p>
        </p:txBody>
      </p:sp>
      <p:sp>
        <p:nvSpPr>
          <p:cNvPr id="3" name="Title 2"/>
          <p:cNvSpPr>
            <a:spLocks noGrp="1"/>
          </p:cNvSpPr>
          <p:nvPr>
            <p:ph type="title"/>
          </p:nvPr>
        </p:nvSpPr>
        <p:spPr/>
        <p:txBody>
          <a:bodyPr/>
          <a:lstStyle/>
          <a:p>
            <a:r>
              <a:rPr lang="en-US" sz="3200" i="1" dirty="0" smtClean="0"/>
              <a:t>Multi-body </a:t>
            </a:r>
            <a:r>
              <a:rPr lang="en-US" sz="3200" i="1" dirty="0" smtClean="0"/>
              <a:t>publish</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i="1" dirty="0" smtClean="0"/>
              <a:t>Multi-body Publish dialog</a:t>
            </a:r>
          </a:p>
        </p:txBody>
      </p:sp>
      <p:pic>
        <p:nvPicPr>
          <p:cNvPr id="3074" name="Picture 2"/>
          <p:cNvPicPr>
            <a:picLocks noChangeAspect="1" noChangeArrowheads="1"/>
          </p:cNvPicPr>
          <p:nvPr/>
        </p:nvPicPr>
        <p:blipFill>
          <a:blip r:embed="rId2" cstate="print">
            <a:clrChange>
              <a:clrFrom>
                <a:srgbClr val="00FF00"/>
              </a:clrFrom>
              <a:clrTo>
                <a:srgbClr val="00FF00">
                  <a:alpha val="0"/>
                </a:srgbClr>
              </a:clrTo>
            </a:clrChange>
          </a:blip>
          <a:srcRect/>
          <a:stretch>
            <a:fillRect/>
          </a:stretch>
        </p:blipFill>
        <p:spPr bwMode="auto">
          <a:xfrm>
            <a:off x="1720850" y="1738313"/>
            <a:ext cx="5700713" cy="3379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dirty="0" smtClean="0"/>
              <a:t>Open </a:t>
            </a:r>
            <a:r>
              <a:rPr lang="en-US" dirty="0" smtClean="0"/>
              <a:t>a part or sheet metal file which contains more than one design body.</a:t>
            </a:r>
          </a:p>
          <a:p>
            <a:pPr marL="457200" indent="-457200">
              <a:buFont typeface="+mj-lt"/>
              <a:buAutoNum type="arabicPeriod"/>
            </a:pPr>
            <a:r>
              <a:rPr lang="en-US" dirty="0" smtClean="0"/>
              <a:t>Do one of the following:</a:t>
            </a:r>
          </a:p>
          <a:p>
            <a:pPr lvl="3"/>
            <a:r>
              <a:rPr lang="en-US" dirty="0" smtClean="0"/>
              <a:t>In the part environment, choose the Home </a:t>
            </a:r>
            <a:r>
              <a:rPr lang="en-US" dirty="0" err="1" smtClean="0"/>
              <a:t>tab→Solids</a:t>
            </a:r>
            <a:r>
              <a:rPr lang="en-US" dirty="0" smtClean="0"/>
              <a:t> </a:t>
            </a:r>
            <a:r>
              <a:rPr lang="en-US" dirty="0" err="1" smtClean="0"/>
              <a:t>group→Add</a:t>
            </a:r>
            <a:r>
              <a:rPr lang="en-US" dirty="0" smtClean="0"/>
              <a:t> Body </a:t>
            </a:r>
            <a:r>
              <a:rPr lang="en-US" dirty="0" err="1" smtClean="0"/>
              <a:t>list→Multi</a:t>
            </a:r>
            <a:r>
              <a:rPr lang="en-US" dirty="0" smtClean="0"/>
              <a:t>-body Publish command.</a:t>
            </a:r>
          </a:p>
          <a:p>
            <a:pPr lvl="3"/>
            <a:r>
              <a:rPr lang="en-US" dirty="0" smtClean="0"/>
              <a:t>In the sheet metal environment, choose the Home </a:t>
            </a:r>
            <a:r>
              <a:rPr lang="en-US" dirty="0" err="1" smtClean="0"/>
              <a:t>tab→Sheet</a:t>
            </a:r>
            <a:r>
              <a:rPr lang="en-US" dirty="0" smtClean="0"/>
              <a:t> Metal </a:t>
            </a:r>
            <a:r>
              <a:rPr lang="en-US" dirty="0" err="1" smtClean="0"/>
              <a:t>group→Add</a:t>
            </a:r>
            <a:r>
              <a:rPr lang="en-US" dirty="0" smtClean="0"/>
              <a:t> Body </a:t>
            </a:r>
            <a:r>
              <a:rPr lang="en-US" dirty="0" err="1" smtClean="0"/>
              <a:t>list→Multi</a:t>
            </a:r>
            <a:r>
              <a:rPr lang="en-US" dirty="0" smtClean="0"/>
              <a:t>-body Publish command.</a:t>
            </a:r>
          </a:p>
          <a:p>
            <a:r>
              <a:rPr lang="en-US" dirty="0" smtClean="0"/>
              <a:t/>
            </a:r>
            <a:br>
              <a:rPr lang="en-US" dirty="0" smtClean="0"/>
            </a:br>
            <a:r>
              <a:rPr lang="en-US" dirty="0" smtClean="0"/>
              <a:t>The </a:t>
            </a:r>
            <a:r>
              <a:rPr lang="en-US" dirty="0" smtClean="0"/>
              <a:t>Multi-Body Publish dialog box displays</a:t>
            </a:r>
            <a:r>
              <a:rPr lang="en-US" dirty="0" smtClean="0"/>
              <a:t>.</a:t>
            </a:r>
            <a:br>
              <a:rPr lang="en-US" dirty="0" smtClean="0"/>
            </a:br>
            <a:endParaRPr lang="en-US" dirty="0" smtClean="0"/>
          </a:p>
          <a:p>
            <a:pPr marL="457200" indent="-457200">
              <a:buFont typeface="+mj-lt"/>
              <a:buAutoNum type="arabicPeriod" startAt="3"/>
            </a:pPr>
            <a:r>
              <a:rPr lang="en-US" dirty="0" smtClean="0"/>
              <a:t>If you want to create an assembly file using the published file components, select the Create Assembly check </a:t>
            </a:r>
            <a:r>
              <a:rPr lang="en-US" dirty="0" smtClean="0"/>
              <a:t>box.</a:t>
            </a:r>
          </a:p>
          <a:p>
            <a:pPr marL="457200" indent="-457200">
              <a:buFont typeface="+mj-lt"/>
              <a:buAutoNum type="arabicPeriod" startAt="3"/>
            </a:pPr>
            <a:r>
              <a:rPr lang="en-US" dirty="0" smtClean="0"/>
              <a:t>Click </a:t>
            </a:r>
            <a:r>
              <a:rPr lang="en-US" dirty="0" smtClean="0"/>
              <a:t>Save Files</a:t>
            </a:r>
            <a:r>
              <a:rPr lang="en-US" dirty="0" smtClean="0"/>
              <a:t>.</a:t>
            </a:r>
            <a:endParaRPr lang="en-US" dirty="0" smtClean="0"/>
          </a:p>
        </p:txBody>
      </p:sp>
      <p:sp>
        <p:nvSpPr>
          <p:cNvPr id="3" name="Title 2"/>
          <p:cNvSpPr>
            <a:spLocks noGrp="1"/>
          </p:cNvSpPr>
          <p:nvPr>
            <p:ph type="title"/>
          </p:nvPr>
        </p:nvSpPr>
        <p:spPr/>
        <p:txBody>
          <a:bodyPr/>
          <a:lstStyle/>
          <a:p>
            <a:r>
              <a:rPr lang="en-US" sz="3200" i="1" dirty="0" smtClean="0"/>
              <a:t>Publish a multi-body part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3284537"/>
          </a:xfrm>
        </p:spPr>
        <p:txBody>
          <a:bodyPr/>
          <a:lstStyle/>
          <a:p>
            <a:endParaRPr lang="en-US" dirty="0" smtClean="0"/>
          </a:p>
          <a:p>
            <a:pPr marL="457200" indent="-457200">
              <a:buFont typeface="+mj-lt"/>
              <a:buAutoNum type="arabicPeriod" startAt="5"/>
            </a:pPr>
            <a:r>
              <a:rPr lang="en-US" dirty="0" smtClean="0"/>
              <a:t>If </a:t>
            </a:r>
            <a:r>
              <a:rPr lang="en-US" dirty="0" smtClean="0"/>
              <a:t>you are working in a managed environment, update the property data in the Edit Profile (Insight) or New Document dialog box (Insight XT or </a:t>
            </a:r>
            <a:r>
              <a:rPr lang="en-US" dirty="0" err="1" smtClean="0"/>
              <a:t>Teamcenter</a:t>
            </a:r>
            <a:r>
              <a:rPr lang="en-US" dirty="0" smtClean="0"/>
              <a:t>), and then click </a:t>
            </a:r>
            <a:r>
              <a:rPr lang="en-US" dirty="0" smtClean="0"/>
              <a:t>OK.</a:t>
            </a:r>
            <a:br>
              <a:rPr lang="en-US" dirty="0" smtClean="0"/>
            </a:br>
            <a:r>
              <a:rPr lang="en-US" dirty="0" smtClean="0"/>
              <a:t/>
            </a:r>
            <a:br>
              <a:rPr lang="en-US" dirty="0" smtClean="0"/>
            </a:br>
            <a:r>
              <a:rPr lang="en-US" dirty="0" smtClean="0"/>
              <a:t>The </a:t>
            </a:r>
            <a:r>
              <a:rPr lang="en-US" dirty="0" smtClean="0"/>
              <a:t>file name for each component is determined upon check in to the database. The file names are replaced by the Item ID in the Multi-Body Publish dialog box.</a:t>
            </a:r>
          </a:p>
          <a:p>
            <a:pPr marL="457200" indent="-457200">
              <a:buFont typeface="+mj-lt"/>
              <a:buAutoNum type="arabicPeriod" startAt="5"/>
            </a:pPr>
            <a:endParaRPr lang="en-US" dirty="0" smtClean="0"/>
          </a:p>
          <a:p>
            <a:pPr marL="457200" indent="-457200">
              <a:buFont typeface="+mj-lt"/>
              <a:buAutoNum type="arabicPeriod" startAt="5"/>
            </a:pPr>
            <a:r>
              <a:rPr lang="en-US" dirty="0" smtClean="0"/>
              <a:t>Click </a:t>
            </a:r>
            <a:r>
              <a:rPr lang="en-US" dirty="0" smtClean="0"/>
              <a:t>Close.</a:t>
            </a:r>
          </a:p>
          <a:p>
            <a:endParaRPr lang="en-US" dirty="0"/>
          </a:p>
        </p:txBody>
      </p:sp>
      <p:sp>
        <p:nvSpPr>
          <p:cNvPr id="3" name="Title 2"/>
          <p:cNvSpPr>
            <a:spLocks noGrp="1"/>
          </p:cNvSpPr>
          <p:nvPr>
            <p:ph type="title"/>
          </p:nvPr>
        </p:nvSpPr>
        <p:spPr/>
        <p:txBody>
          <a:bodyPr/>
          <a:lstStyle/>
          <a:p>
            <a:r>
              <a:rPr lang="en-US" sz="3200" i="1" dirty="0" smtClean="0"/>
              <a:t>Publish a multi-body part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998537"/>
          </a:xfrm>
        </p:spPr>
        <p:txBody>
          <a:bodyPr/>
          <a:lstStyle/>
          <a:p>
            <a:pPr marL="177800" indent="-177800" eaLnBrk="1" hangingPunct="1">
              <a:buClr>
                <a:schemeClr val="tx2"/>
              </a:buClr>
              <a:buFont typeface="Wingdings" pitchFamily="2" charset="2"/>
              <a:buChar char="§"/>
            </a:pPr>
            <a:r>
              <a:rPr lang="en-US" dirty="0" smtClean="0"/>
              <a:t>Multi-body modeling</a:t>
            </a:r>
          </a:p>
          <a:p>
            <a:pPr marL="177800" indent="-177800" eaLnBrk="1" hangingPunct="1">
              <a:buClr>
                <a:schemeClr val="tx2"/>
              </a:buClr>
              <a:buFont typeface="Wingdings" pitchFamily="2" charset="2"/>
              <a:buChar char="§"/>
            </a:pPr>
            <a:r>
              <a:rPr lang="en-US" dirty="0" smtClean="0"/>
              <a:t>Multi-body </a:t>
            </a:r>
            <a:r>
              <a:rPr lang="en-US" dirty="0" smtClean="0"/>
              <a:t>publishing</a:t>
            </a:r>
            <a:endParaRPr lang="en-US" dirty="0" smtClean="0"/>
          </a:p>
        </p:txBody>
      </p:sp>
      <p:sp>
        <p:nvSpPr>
          <p:cNvPr id="3" name="Title 2"/>
          <p:cNvSpPr>
            <a:spLocks noGrp="1"/>
          </p:cNvSpPr>
          <p:nvPr>
            <p:ph type="title"/>
          </p:nvPr>
        </p:nvSpPr>
        <p:spPr/>
        <p:txBody>
          <a:bodyPr/>
          <a:lstStyle/>
          <a:p>
            <a:r>
              <a:rPr lang="en-US" sz="3200" i="1" dirty="0" smtClean="0"/>
              <a:t>Activities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2827337"/>
          </a:xfrm>
        </p:spPr>
        <p:txBody>
          <a:bodyPr/>
          <a:lstStyle/>
          <a:p>
            <a:pPr marL="0" indent="0"/>
            <a:r>
              <a:rPr lang="en-US" dirty="0" smtClean="0"/>
              <a:t>Multi-body</a:t>
            </a:r>
            <a:r>
              <a:rPr lang="en-US" dirty="0" smtClean="0"/>
              <a:t> modeling is a design method which uses more than one solid design body in a single file. In multi-body modeling, you can design </a:t>
            </a:r>
            <a:r>
              <a:rPr lang="en-US" dirty="0" smtClean="0"/>
              <a:t>more than one </a:t>
            </a:r>
            <a:r>
              <a:rPr lang="en-US" dirty="0" smtClean="0"/>
              <a:t>in the same space and according to the same set of </a:t>
            </a:r>
            <a:r>
              <a:rPr lang="en-US" dirty="0" smtClean="0"/>
              <a:t>rules.</a:t>
            </a:r>
          </a:p>
          <a:p>
            <a:pPr marL="0" indent="0"/>
            <a:endParaRPr lang="en-US" dirty="0" smtClean="0"/>
          </a:p>
          <a:p>
            <a:pPr marL="0" indent="0"/>
            <a:r>
              <a:rPr lang="en-US" dirty="0" smtClean="0"/>
              <a:t>This </a:t>
            </a:r>
            <a:r>
              <a:rPr lang="en-US" dirty="0" smtClean="0"/>
              <a:t>modeling method provides the ability to model many components of an assembly as a single part or sheet metal file. When placing a multi-body part into an assembly, the resulting multiple bodies are represented as a single entry in Assembly PathFinder and on a bill of materials. An entire assembly could be represented as a single multi-body part</a:t>
            </a:r>
            <a:r>
              <a:rPr lang="en-US" dirty="0" smtClean="0"/>
              <a:t>.</a:t>
            </a:r>
          </a:p>
        </p:txBody>
      </p:sp>
      <p:sp>
        <p:nvSpPr>
          <p:cNvPr id="3" name="Title 2"/>
          <p:cNvSpPr>
            <a:spLocks noGrp="1"/>
          </p:cNvSpPr>
          <p:nvPr>
            <p:ph type="title"/>
          </p:nvPr>
        </p:nvSpPr>
        <p:spPr/>
        <p:txBody>
          <a:bodyPr/>
          <a:lstStyle/>
          <a:p>
            <a:r>
              <a:rPr lang="en-US" sz="3200" i="1" dirty="0" smtClean="0"/>
              <a:t>Multi-body modeling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3208337"/>
          </a:xfrm>
        </p:spPr>
        <p:txBody>
          <a:bodyPr/>
          <a:lstStyle/>
          <a:p>
            <a:pPr marL="177800" indent="-177800" eaLnBrk="1" hangingPunct="1">
              <a:buClr>
                <a:schemeClr val="tx2"/>
              </a:buClr>
              <a:buFont typeface="Wingdings" pitchFamily="2" charset="2"/>
              <a:buChar char="§"/>
            </a:pPr>
            <a:r>
              <a:rPr lang="en-US" dirty="0" smtClean="0"/>
              <a:t>Can </a:t>
            </a:r>
            <a:r>
              <a:rPr lang="en-US" dirty="0" smtClean="0"/>
              <a:t>be a part or sheet metal model </a:t>
            </a:r>
            <a:r>
              <a:rPr lang="en-US" dirty="0" smtClean="0"/>
              <a:t>type</a:t>
            </a:r>
            <a:br>
              <a:rPr lang="en-US" dirty="0" smtClean="0"/>
            </a:br>
            <a:endParaRPr lang="en-US" dirty="0" smtClean="0"/>
          </a:p>
          <a:p>
            <a:pPr marL="177800" indent="-177800" eaLnBrk="1" hangingPunct="1">
              <a:buClr>
                <a:schemeClr val="tx2"/>
              </a:buClr>
              <a:buFont typeface="Wingdings" pitchFamily="2" charset="2"/>
              <a:buChar char="§"/>
            </a:pPr>
            <a:r>
              <a:rPr lang="en-US" dirty="0" smtClean="0"/>
              <a:t>Can contain both ordered and synchronous </a:t>
            </a:r>
            <a:r>
              <a:rPr lang="en-US" dirty="0" smtClean="0"/>
              <a:t>features</a:t>
            </a:r>
            <a:br>
              <a:rPr lang="en-US" dirty="0" smtClean="0"/>
            </a:br>
            <a:endParaRPr lang="en-US" dirty="0" smtClean="0"/>
          </a:p>
          <a:p>
            <a:pPr marL="177800" indent="-177800" eaLnBrk="1" hangingPunct="1">
              <a:buClr>
                <a:schemeClr val="tx2"/>
              </a:buClr>
              <a:buFont typeface="Wingdings" pitchFamily="2" charset="2"/>
              <a:buChar char="§"/>
            </a:pPr>
            <a:r>
              <a:rPr lang="en-US" dirty="0" smtClean="0"/>
              <a:t>A part design body can contain a single solid or disjoint </a:t>
            </a:r>
            <a:r>
              <a:rPr lang="en-US" dirty="0" smtClean="0"/>
              <a:t>solids</a:t>
            </a:r>
            <a:br>
              <a:rPr lang="en-US" dirty="0" smtClean="0"/>
            </a:br>
            <a:endParaRPr lang="en-US" dirty="0" smtClean="0"/>
          </a:p>
          <a:p>
            <a:pPr marL="177800" indent="-177800" eaLnBrk="1" hangingPunct="1">
              <a:buClr>
                <a:schemeClr val="tx2"/>
              </a:buClr>
              <a:buFont typeface="Wingdings" pitchFamily="2" charset="2"/>
              <a:buChar char="§"/>
            </a:pPr>
            <a:r>
              <a:rPr lang="en-US" dirty="0" smtClean="0"/>
              <a:t>Sheet </a:t>
            </a:r>
            <a:r>
              <a:rPr lang="en-US" dirty="0" smtClean="0"/>
              <a:t>metal design bodies do not support disjoint </a:t>
            </a:r>
            <a:r>
              <a:rPr lang="en-US" dirty="0" smtClean="0"/>
              <a:t>solids</a:t>
            </a:r>
            <a:br>
              <a:rPr lang="en-US" dirty="0" smtClean="0"/>
            </a:br>
            <a:endParaRPr lang="en-US" dirty="0" smtClean="0"/>
          </a:p>
          <a:p>
            <a:pPr marL="177800" indent="-177800" eaLnBrk="1" hangingPunct="1">
              <a:buClr>
                <a:schemeClr val="tx2"/>
              </a:buClr>
              <a:buFont typeface="Wingdings" pitchFamily="2" charset="2"/>
              <a:buChar char="§"/>
            </a:pPr>
            <a:r>
              <a:rPr lang="en-US" dirty="0" smtClean="0"/>
              <a:t>New design bodies share the existing material properties of the initial design </a:t>
            </a:r>
            <a:r>
              <a:rPr lang="en-US" dirty="0" smtClean="0"/>
              <a:t>body</a:t>
            </a:r>
            <a:endParaRPr lang="en-US" dirty="0" smtClean="0"/>
          </a:p>
        </p:txBody>
      </p:sp>
      <p:sp>
        <p:nvSpPr>
          <p:cNvPr id="3" name="Title 2"/>
          <p:cNvSpPr>
            <a:spLocks noGrp="1"/>
          </p:cNvSpPr>
          <p:nvPr>
            <p:ph type="title"/>
          </p:nvPr>
        </p:nvSpPr>
        <p:spPr/>
        <p:txBody>
          <a:bodyPr/>
          <a:lstStyle/>
          <a:p>
            <a:r>
              <a:rPr lang="en-US" sz="3200" i="1" dirty="0" smtClean="0"/>
              <a:t>Design bodies</a:t>
            </a:r>
            <a:endParaRPr lang="en-US" sz="32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1684337"/>
          </a:xfrm>
        </p:spPr>
        <p:txBody>
          <a:bodyPr/>
          <a:lstStyle/>
          <a:p>
            <a:pPr marL="177800" indent="-177800" eaLnBrk="1" hangingPunct="1">
              <a:buClr>
                <a:schemeClr val="tx2"/>
              </a:buClr>
              <a:buFont typeface="Wingdings" pitchFamily="2" charset="2"/>
              <a:buChar char="§"/>
            </a:pPr>
            <a:r>
              <a:rPr lang="en-US" dirty="0" smtClean="0"/>
              <a:t>You </a:t>
            </a:r>
            <a:r>
              <a:rPr lang="en-US" dirty="0" smtClean="0"/>
              <a:t>can switch a design body to a construction body</a:t>
            </a:r>
            <a:r>
              <a:rPr lang="en-US" dirty="0" smtClean="0"/>
              <a:t>.</a:t>
            </a:r>
            <a:endParaRPr lang="en-US" dirty="0" smtClean="0"/>
          </a:p>
          <a:p>
            <a:pPr marL="177800" indent="-177800" eaLnBrk="1" hangingPunct="1">
              <a:buClr>
                <a:schemeClr val="tx2"/>
              </a:buClr>
              <a:buFont typeface="Wingdings" pitchFamily="2" charset="2"/>
              <a:buChar char="§"/>
            </a:pPr>
            <a:r>
              <a:rPr lang="en-US" dirty="0" smtClean="0"/>
              <a:t>A construction body </a:t>
            </a:r>
            <a:r>
              <a:rPr lang="en-US" dirty="0" smtClean="0"/>
              <a:t>display is turned off by default in an assembly or draft file</a:t>
            </a:r>
            <a:r>
              <a:rPr lang="en-US" dirty="0" smtClean="0"/>
              <a:t>.</a:t>
            </a:r>
            <a:endParaRPr lang="en-US" dirty="0" smtClean="0"/>
          </a:p>
          <a:p>
            <a:pPr marL="177800" indent="-177800" eaLnBrk="1" hangingPunct="1">
              <a:buClr>
                <a:schemeClr val="tx2"/>
              </a:buClr>
              <a:buFont typeface="Wingdings" pitchFamily="2" charset="2"/>
              <a:buChar char="§"/>
            </a:pPr>
            <a:r>
              <a:rPr lang="en-US" dirty="0" smtClean="0"/>
              <a:t>Construction bodies display with the construction color (purple</a:t>
            </a:r>
            <a:r>
              <a:rPr lang="en-US" dirty="0" smtClean="0"/>
              <a:t>).</a:t>
            </a:r>
          </a:p>
          <a:p>
            <a:pPr marL="177800" indent="-177800" eaLnBrk="1" hangingPunct="1">
              <a:buClr>
                <a:schemeClr val="tx2"/>
              </a:buClr>
              <a:buFont typeface="Wingdings" pitchFamily="2" charset="2"/>
              <a:buChar char="§"/>
            </a:pPr>
            <a:r>
              <a:rPr lang="en-US" dirty="0" smtClean="0"/>
              <a:t>Construction bodies do not publish</a:t>
            </a:r>
            <a:r>
              <a:rPr lang="en-US" dirty="0" smtClean="0"/>
              <a:t>.</a:t>
            </a:r>
            <a:endParaRPr lang="en-US" dirty="0" smtClean="0"/>
          </a:p>
        </p:txBody>
      </p:sp>
      <p:sp>
        <p:nvSpPr>
          <p:cNvPr id="3" name="Title 2"/>
          <p:cNvSpPr>
            <a:spLocks noGrp="1"/>
          </p:cNvSpPr>
          <p:nvPr>
            <p:ph type="title"/>
          </p:nvPr>
        </p:nvSpPr>
        <p:spPr/>
        <p:txBody>
          <a:bodyPr/>
          <a:lstStyle/>
          <a:p>
            <a:r>
              <a:rPr lang="en-US" sz="3200" i="1" dirty="0" smtClean="0"/>
              <a:t>Construction bodies</a:t>
            </a:r>
            <a:endParaRPr lang="en-US" sz="3200" i="1" dirty="0" smtClean="0"/>
          </a:p>
        </p:txBody>
      </p:sp>
      <p:pic>
        <p:nvPicPr>
          <p:cNvPr id="1027" name="Picture 3"/>
          <p:cNvPicPr>
            <a:picLocks noChangeAspect="1" noChangeArrowheads="1"/>
          </p:cNvPicPr>
          <p:nvPr/>
        </p:nvPicPr>
        <p:blipFill>
          <a:blip r:embed="rId2" cstate="print">
            <a:clrChange>
              <a:clrFrom>
                <a:srgbClr val="00FF00"/>
              </a:clrFrom>
              <a:clrTo>
                <a:srgbClr val="00FF00">
                  <a:alpha val="0"/>
                </a:srgbClr>
              </a:clrTo>
            </a:clrChange>
          </a:blip>
          <a:srcRect/>
          <a:stretch>
            <a:fillRect/>
          </a:stretch>
        </p:blipFill>
        <p:spPr bwMode="auto">
          <a:xfrm>
            <a:off x="4724400" y="3048000"/>
            <a:ext cx="4040187" cy="3179763"/>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clrChange>
              <a:clrFrom>
                <a:srgbClr val="00FF00"/>
              </a:clrFrom>
              <a:clrTo>
                <a:srgbClr val="00FF00">
                  <a:alpha val="0"/>
                </a:srgbClr>
              </a:clrTo>
            </a:clrChange>
          </a:blip>
          <a:srcRect/>
          <a:stretch>
            <a:fillRect/>
          </a:stretch>
        </p:blipFill>
        <p:spPr bwMode="auto">
          <a:xfrm>
            <a:off x="2300740" y="3581400"/>
            <a:ext cx="2456997" cy="204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3589337"/>
          </a:xfrm>
        </p:spPr>
        <p:txBody>
          <a:bodyPr/>
          <a:lstStyle/>
          <a:p>
            <a:pPr marL="177800" indent="-177800" eaLnBrk="1" hangingPunct="1">
              <a:buClr>
                <a:schemeClr val="tx2"/>
              </a:buClr>
              <a:buFont typeface="Wingdings" pitchFamily="2" charset="2"/>
              <a:buChar char="§"/>
            </a:pPr>
            <a:r>
              <a:rPr lang="en-US" dirty="0" smtClean="0"/>
              <a:t>Only </a:t>
            </a:r>
            <a:r>
              <a:rPr lang="en-US" dirty="0" smtClean="0"/>
              <a:t>one design body can be active, all other bodies are inactive</a:t>
            </a:r>
            <a:r>
              <a:rPr lang="en-US" dirty="0" smtClean="0"/>
              <a:t>.</a:t>
            </a:r>
            <a:br>
              <a:rPr lang="en-US" dirty="0" smtClean="0"/>
            </a:br>
            <a:endParaRPr lang="en-US" dirty="0" smtClean="0"/>
          </a:p>
          <a:p>
            <a:pPr marL="177800" indent="-177800" eaLnBrk="1" hangingPunct="1">
              <a:buClr>
                <a:schemeClr val="tx2"/>
              </a:buClr>
              <a:buFont typeface="Wingdings" pitchFamily="2" charset="2"/>
              <a:buChar char="§"/>
            </a:pPr>
            <a:r>
              <a:rPr lang="en-US" dirty="0" smtClean="0"/>
              <a:t>You can only add or remove features on the active design body</a:t>
            </a:r>
            <a:r>
              <a:rPr lang="en-US" dirty="0" smtClean="0"/>
              <a:t>.</a:t>
            </a:r>
            <a:br>
              <a:rPr lang="en-US" dirty="0" smtClean="0"/>
            </a:br>
            <a:endParaRPr lang="en-US" dirty="0" smtClean="0"/>
          </a:p>
          <a:p>
            <a:pPr marL="177800" indent="-177800" eaLnBrk="1" hangingPunct="1">
              <a:buClr>
                <a:schemeClr val="tx2"/>
              </a:buClr>
              <a:buFont typeface="Wingdings" pitchFamily="2" charset="2"/>
              <a:buChar char="§"/>
            </a:pPr>
            <a:r>
              <a:rPr lang="en-US" dirty="0" smtClean="0"/>
              <a:t>When performing a synchronous move on a face of the active design body, the inactive synchronous design bodies also participate in move operations in which Live Rules controls</a:t>
            </a:r>
            <a:r>
              <a:rPr lang="en-US" dirty="0" smtClean="0"/>
              <a:t>.</a:t>
            </a:r>
            <a:br>
              <a:rPr lang="en-US" dirty="0" smtClean="0"/>
            </a:br>
            <a:endParaRPr lang="en-US" dirty="0" smtClean="0"/>
          </a:p>
          <a:p>
            <a:pPr marL="177800" indent="-177800" eaLnBrk="1" hangingPunct="1">
              <a:buClr>
                <a:schemeClr val="tx2"/>
              </a:buClr>
              <a:buFont typeface="Wingdings" pitchFamily="2" charset="2"/>
              <a:buChar char="§"/>
            </a:pPr>
            <a:r>
              <a:rPr lang="en-US" dirty="0" smtClean="0"/>
              <a:t>If </a:t>
            </a:r>
            <a:r>
              <a:rPr lang="en-US" dirty="0" smtClean="0"/>
              <a:t>you do not want a design body to change, ground the design body</a:t>
            </a:r>
            <a:r>
              <a:rPr lang="en-US" dirty="0" smtClean="0"/>
              <a:t>.</a:t>
            </a:r>
            <a:br>
              <a:rPr lang="en-US" dirty="0" smtClean="0"/>
            </a:br>
            <a:endParaRPr lang="en-US" dirty="0" smtClean="0"/>
          </a:p>
          <a:p>
            <a:pPr marL="177800" indent="-177800" eaLnBrk="1" hangingPunct="1">
              <a:buClr>
                <a:schemeClr val="tx2"/>
              </a:buClr>
              <a:buFont typeface="Wingdings" pitchFamily="2" charset="2"/>
              <a:buChar char="§"/>
            </a:pPr>
            <a:r>
              <a:rPr lang="en-US" dirty="0" smtClean="0"/>
              <a:t>Dimensions </a:t>
            </a:r>
            <a:r>
              <a:rPr lang="en-US" dirty="0" smtClean="0"/>
              <a:t>can be placed between all design body faces.</a:t>
            </a:r>
          </a:p>
          <a:p>
            <a:pPr marL="177800" indent="-177800" eaLnBrk="1" hangingPunct="1">
              <a:buClr>
                <a:schemeClr val="tx2"/>
              </a:buClr>
              <a:buFont typeface="Wingdings" pitchFamily="2" charset="2"/>
              <a:buChar char="§"/>
            </a:pPr>
            <a:endParaRPr lang="en-US" dirty="0" smtClean="0"/>
          </a:p>
          <a:p>
            <a:endParaRPr lang="en-US" dirty="0"/>
          </a:p>
        </p:txBody>
      </p:sp>
      <p:sp>
        <p:nvSpPr>
          <p:cNvPr id="3" name="Title 2"/>
          <p:cNvSpPr>
            <a:spLocks noGrp="1"/>
          </p:cNvSpPr>
          <p:nvPr>
            <p:ph type="title"/>
          </p:nvPr>
        </p:nvSpPr>
        <p:spPr/>
        <p:txBody>
          <a:bodyPr/>
          <a:lstStyle/>
          <a:p>
            <a:r>
              <a:rPr lang="en-US" sz="3200" i="1" dirty="0" smtClean="0"/>
              <a:t>Editing a multi-body </a:t>
            </a:r>
            <a:r>
              <a:rPr lang="en-US" sz="3200" i="1" dirty="0" smtClean="0"/>
              <a:t>file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77800" indent="-177800" eaLnBrk="1" hangingPunct="1">
              <a:buClr>
                <a:schemeClr val="tx2"/>
              </a:buClr>
              <a:buFont typeface="Wingdings" pitchFamily="2" charset="2"/>
              <a:buChar char="§"/>
            </a:pPr>
            <a:r>
              <a:rPr lang="en-US" dirty="0" smtClean="0"/>
              <a:t>You </a:t>
            </a:r>
            <a:r>
              <a:rPr lang="en-US" dirty="0" smtClean="0"/>
              <a:t>can make the selected design body active using the Activate Part Body command</a:t>
            </a:r>
            <a:r>
              <a:rPr lang="en-US" dirty="0" smtClean="0"/>
              <a:t>.</a:t>
            </a:r>
            <a:br>
              <a:rPr lang="en-US" dirty="0" smtClean="0"/>
            </a:br>
            <a:endParaRPr lang="en-US" dirty="0" smtClean="0"/>
          </a:p>
          <a:p>
            <a:pPr marL="177800" indent="-177800" eaLnBrk="1" hangingPunct="1">
              <a:buClr>
                <a:schemeClr val="tx2"/>
              </a:buClr>
              <a:buFont typeface="Wingdings" pitchFamily="2" charset="2"/>
              <a:buChar char="§"/>
            </a:pPr>
            <a:r>
              <a:rPr lang="en-US" dirty="0" smtClean="0"/>
              <a:t>The environment shifts and displays the tool ribbon for the active body type</a:t>
            </a:r>
            <a:r>
              <a:rPr lang="en-US" dirty="0" smtClean="0"/>
              <a:t>.</a:t>
            </a:r>
            <a:br>
              <a:rPr lang="en-US" dirty="0" smtClean="0"/>
            </a:br>
            <a:r>
              <a:rPr lang="en-US" dirty="0" smtClean="0"/>
              <a:t> </a:t>
            </a:r>
          </a:p>
          <a:p>
            <a:pPr marL="177800" indent="-177800" eaLnBrk="1" hangingPunct="1">
              <a:buClr>
                <a:schemeClr val="tx2"/>
              </a:buClr>
              <a:buFont typeface="Wingdings" pitchFamily="2" charset="2"/>
              <a:buChar char="§"/>
            </a:pPr>
            <a:r>
              <a:rPr lang="en-US" dirty="0" smtClean="0"/>
              <a:t>The </a:t>
            </a:r>
            <a:r>
              <a:rPr lang="en-US" dirty="0" smtClean="0"/>
              <a:t>active design body displays in the normal part colors. Inactive design bodies display with an opaque color</a:t>
            </a:r>
            <a:r>
              <a:rPr lang="en-US" dirty="0" smtClean="0"/>
              <a:t>.</a:t>
            </a:r>
          </a:p>
          <a:p>
            <a:pPr marL="177800" indent="-177800" eaLnBrk="1" hangingPunct="1">
              <a:buClr>
                <a:schemeClr val="tx2"/>
              </a:buClr>
              <a:buFont typeface="Wingdings" pitchFamily="2" charset="2"/>
              <a:buChar char="§"/>
            </a:pPr>
            <a:endParaRPr lang="en-US" dirty="0" smtClean="0"/>
          </a:p>
          <a:p>
            <a:pPr marL="690563" indent="-690563"/>
            <a:r>
              <a:rPr lang="en-US" dirty="0" smtClean="0"/>
              <a:t>Note: The </a:t>
            </a:r>
            <a:r>
              <a:rPr lang="en-US" dirty="0" smtClean="0"/>
              <a:t>inactive solid body face style opacity is set by the adjustable setting accessed in Solid Edge </a:t>
            </a:r>
            <a:r>
              <a:rPr lang="en-US" dirty="0" err="1" smtClean="0"/>
              <a:t>options→View</a:t>
            </a:r>
            <a:r>
              <a:rPr lang="en-US" dirty="0" smtClean="0"/>
              <a:t> tab. If the option dim surrounding assemblies when in place activated is off, then the inactive body is shown in full opacity. If the option is on, then the inactive body is shown dimmed by percentage controlled by the slider.</a:t>
            </a:r>
          </a:p>
          <a:p>
            <a:endParaRPr lang="en-US" dirty="0"/>
          </a:p>
        </p:txBody>
      </p:sp>
      <p:sp>
        <p:nvSpPr>
          <p:cNvPr id="3" name="Title 2"/>
          <p:cNvSpPr>
            <a:spLocks noGrp="1"/>
          </p:cNvSpPr>
          <p:nvPr>
            <p:ph type="title"/>
          </p:nvPr>
        </p:nvSpPr>
        <p:spPr/>
        <p:txBody>
          <a:bodyPr/>
          <a:lstStyle/>
          <a:p>
            <a:r>
              <a:rPr lang="en-US" sz="3200" i="1" dirty="0" smtClean="0"/>
              <a:t>Active design </a:t>
            </a:r>
            <a:r>
              <a:rPr lang="en-US" sz="3200" i="1" dirty="0" smtClean="0"/>
              <a:t>body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2598737"/>
          </a:xfrm>
        </p:spPr>
        <p:txBody>
          <a:bodyPr/>
          <a:lstStyle/>
          <a:p>
            <a:pPr marL="177800" indent="-177800" eaLnBrk="1" hangingPunct="1">
              <a:buClr>
                <a:schemeClr val="tx2"/>
              </a:buClr>
              <a:buFont typeface="Wingdings" pitchFamily="2" charset="2"/>
              <a:buChar char="§"/>
            </a:pPr>
            <a:r>
              <a:rPr lang="en-US" dirty="0" smtClean="0"/>
              <a:t>Sheet </a:t>
            </a:r>
            <a:r>
              <a:rPr lang="en-US" dirty="0" smtClean="0"/>
              <a:t>metal files support both part and sheet metal design bodies</a:t>
            </a:r>
            <a:r>
              <a:rPr lang="en-US" dirty="0" smtClean="0"/>
              <a:t>.</a:t>
            </a:r>
            <a:br>
              <a:rPr lang="en-US" dirty="0" smtClean="0"/>
            </a:br>
            <a:endParaRPr lang="en-US" dirty="0" smtClean="0"/>
          </a:p>
          <a:p>
            <a:pPr marL="177800" indent="-177800" eaLnBrk="1" hangingPunct="1">
              <a:buClr>
                <a:schemeClr val="tx2"/>
              </a:buClr>
              <a:buFont typeface="Wingdings" pitchFamily="2" charset="2"/>
              <a:buChar char="§"/>
            </a:pPr>
            <a:r>
              <a:rPr lang="en-US" dirty="0" smtClean="0"/>
              <a:t>All synchronous bodies are held together by geometric relationships and are considered to be one body in any synchronous editing of the file. </a:t>
            </a:r>
            <a:br>
              <a:rPr lang="en-US" dirty="0" smtClean="0"/>
            </a:br>
            <a:endParaRPr lang="en-US" dirty="0" smtClean="0"/>
          </a:p>
          <a:p>
            <a:pPr marL="177800" indent="-177800" eaLnBrk="1" hangingPunct="1">
              <a:buClr>
                <a:schemeClr val="tx2"/>
              </a:buClr>
              <a:buFont typeface="Wingdings" pitchFamily="2" charset="2"/>
              <a:buChar char="§"/>
            </a:pPr>
            <a:r>
              <a:rPr lang="en-US" dirty="0" smtClean="0"/>
              <a:t>Inactive </a:t>
            </a:r>
            <a:r>
              <a:rPr lang="en-US" dirty="0" smtClean="0"/>
              <a:t>design </a:t>
            </a:r>
            <a:r>
              <a:rPr lang="en-US" dirty="0" smtClean="0"/>
              <a:t>body faces participate when a synchronous edit is made </a:t>
            </a:r>
            <a:r>
              <a:rPr lang="en-US" dirty="0" smtClean="0"/>
              <a:t>to the active design </a:t>
            </a:r>
            <a:r>
              <a:rPr lang="en-US" dirty="0" smtClean="0"/>
              <a:t>body.</a:t>
            </a:r>
            <a:endParaRPr lang="en-US" dirty="0" smtClean="0"/>
          </a:p>
          <a:p>
            <a:pPr marL="177800" indent="-177800" eaLnBrk="1" hangingPunct="1">
              <a:buClr>
                <a:schemeClr val="tx2"/>
              </a:buClr>
              <a:buFont typeface="Wingdings" pitchFamily="2" charset="2"/>
              <a:buChar char="§"/>
            </a:pPr>
            <a:endParaRPr lang="en-US" dirty="0" smtClean="0"/>
          </a:p>
          <a:p>
            <a:endParaRPr lang="en-US" dirty="0" smtClean="0"/>
          </a:p>
        </p:txBody>
      </p:sp>
      <p:sp>
        <p:nvSpPr>
          <p:cNvPr id="3" name="Title 2"/>
          <p:cNvSpPr>
            <a:spLocks noGrp="1"/>
          </p:cNvSpPr>
          <p:nvPr>
            <p:ph type="title"/>
          </p:nvPr>
        </p:nvSpPr>
        <p:spPr/>
        <p:txBody>
          <a:bodyPr/>
          <a:lstStyle/>
          <a:p>
            <a:r>
              <a:rPr lang="en-US" sz="3200" i="1" dirty="0" smtClean="0"/>
              <a:t>Sheet metal design bodies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4198937"/>
          </a:xfrm>
        </p:spPr>
        <p:txBody>
          <a:bodyPr/>
          <a:lstStyle/>
          <a:p>
            <a:pPr marL="177800" indent="-177800" eaLnBrk="1" hangingPunct="1">
              <a:buClr>
                <a:schemeClr val="tx2"/>
              </a:buClr>
              <a:buFont typeface="Wingdings" pitchFamily="2" charset="2"/>
              <a:buChar char="§"/>
            </a:pPr>
            <a:r>
              <a:rPr lang="en-US" dirty="0" smtClean="0"/>
              <a:t>You </a:t>
            </a:r>
            <a:r>
              <a:rPr lang="en-US" dirty="0" smtClean="0"/>
              <a:t>can add sheet metal attributes to a file by</a:t>
            </a:r>
            <a:r>
              <a:rPr lang="en-US" dirty="0" smtClean="0"/>
              <a:t>:</a:t>
            </a:r>
            <a:br>
              <a:rPr lang="en-US" dirty="0" smtClean="0"/>
            </a:br>
            <a:r>
              <a:rPr lang="en-US" dirty="0" smtClean="0"/>
              <a:t/>
            </a:r>
            <a:br>
              <a:rPr lang="en-US" dirty="0" smtClean="0"/>
            </a:br>
            <a:r>
              <a:rPr lang="en-US" dirty="0" smtClean="0"/>
              <a:t>	</a:t>
            </a:r>
            <a:r>
              <a:rPr lang="en-US" dirty="0" smtClean="0"/>
              <a:t>Switching to the sheet metal </a:t>
            </a:r>
            <a:r>
              <a:rPr lang="en-US" dirty="0" smtClean="0"/>
              <a:t>environment</a:t>
            </a:r>
            <a:br>
              <a:rPr lang="en-US" dirty="0" smtClean="0"/>
            </a:br>
            <a:r>
              <a:rPr lang="en-US" dirty="0" smtClean="0"/>
              <a:t>	</a:t>
            </a:r>
            <a:r>
              <a:rPr lang="en-US" dirty="0" smtClean="0"/>
              <a:t>Adding a new sheet metal </a:t>
            </a:r>
            <a:r>
              <a:rPr lang="en-US" dirty="0" smtClean="0"/>
              <a:t>body</a:t>
            </a:r>
            <a:br>
              <a:rPr lang="en-US" dirty="0" smtClean="0"/>
            </a:br>
            <a:endParaRPr lang="en-US" dirty="0" smtClean="0"/>
          </a:p>
          <a:p>
            <a:pPr marL="177800" indent="-177800" eaLnBrk="1" hangingPunct="1">
              <a:buClr>
                <a:schemeClr val="tx2"/>
              </a:buClr>
              <a:buFont typeface="Wingdings" pitchFamily="2" charset="2"/>
              <a:buChar char="§"/>
            </a:pPr>
            <a:r>
              <a:rPr lang="en-US" dirty="0" smtClean="0"/>
              <a:t>Once </a:t>
            </a:r>
            <a:r>
              <a:rPr lang="en-US" dirty="0" smtClean="0"/>
              <a:t>the sheet metal attributes are added to the file, they are maintained, even if no sheet metal bodies exist in the </a:t>
            </a:r>
            <a:r>
              <a:rPr lang="en-US" dirty="0" smtClean="0"/>
              <a:t>file.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When </a:t>
            </a:r>
            <a:r>
              <a:rPr lang="en-US" dirty="0" smtClean="0"/>
              <a:t>you add a sheet metal body to a file, the sheet metal attribute variables are added to the variable </a:t>
            </a:r>
            <a:r>
              <a:rPr lang="en-US" dirty="0" smtClean="0"/>
              <a:t>table.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If </a:t>
            </a:r>
            <a:r>
              <a:rPr lang="en-US" dirty="0" smtClean="0"/>
              <a:t>the file previously contained sheet metal bodies, those sheet metal variables are kept within the variable table</a:t>
            </a:r>
            <a:r>
              <a:rPr lang="en-US" dirty="0" smtClean="0"/>
              <a:t>.</a:t>
            </a:r>
            <a:endParaRPr lang="en-US" dirty="0" smtClean="0"/>
          </a:p>
          <a:p>
            <a:endParaRPr lang="en-US" sz="3200" b="1" i="1" dirty="0" smtClean="0">
              <a:latin typeface="+mj-lt"/>
              <a:ea typeface="+mj-ea"/>
              <a:cs typeface="+mj-cs"/>
            </a:endParaRPr>
          </a:p>
        </p:txBody>
      </p:sp>
      <p:sp>
        <p:nvSpPr>
          <p:cNvPr id="3" name="Title 2"/>
          <p:cNvSpPr>
            <a:spLocks noGrp="1"/>
          </p:cNvSpPr>
          <p:nvPr>
            <p:ph type="title"/>
          </p:nvPr>
        </p:nvSpPr>
        <p:spPr/>
        <p:txBody>
          <a:bodyPr/>
          <a:lstStyle/>
          <a:p>
            <a:r>
              <a:rPr lang="en-US" sz="3200" i="1" dirty="0" smtClean="0"/>
              <a:t>Sheet metal design bodies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592263"/>
            <a:ext cx="8208963" cy="4427537"/>
          </a:xfrm>
        </p:spPr>
        <p:txBody>
          <a:bodyPr/>
          <a:lstStyle/>
          <a:p>
            <a:pPr marL="177800" indent="-177800" eaLnBrk="1" hangingPunct="1">
              <a:buClr>
                <a:schemeClr val="tx2"/>
              </a:buClr>
              <a:buFont typeface="Wingdings" pitchFamily="2" charset="2"/>
              <a:buChar char="§"/>
            </a:pPr>
            <a:r>
              <a:rPr lang="en-US" dirty="0" smtClean="0"/>
              <a:t>All sheet metal design bodies residing in the same file have the same set of attributes</a:t>
            </a:r>
            <a:r>
              <a:rPr lang="en-US" dirty="0" smtClean="0"/>
              <a:t>:</a:t>
            </a:r>
          </a:p>
          <a:p>
            <a:pPr lvl="3"/>
            <a:r>
              <a:rPr lang="en-US" dirty="0" smtClean="0"/>
              <a:t>Material </a:t>
            </a:r>
            <a:r>
              <a:rPr lang="en-US" dirty="0" smtClean="0"/>
              <a:t>Thickness</a:t>
            </a:r>
          </a:p>
          <a:p>
            <a:pPr lvl="3"/>
            <a:r>
              <a:rPr lang="en-US" dirty="0" smtClean="0"/>
              <a:t>Bend Radius</a:t>
            </a:r>
          </a:p>
          <a:p>
            <a:pPr lvl="3"/>
            <a:r>
              <a:rPr lang="en-US" dirty="0" smtClean="0"/>
              <a:t>Neutral Factor</a:t>
            </a:r>
          </a:p>
          <a:p>
            <a:pPr lvl="3"/>
            <a:r>
              <a:rPr lang="en-US" dirty="0" smtClean="0"/>
              <a:t>Bend </a:t>
            </a:r>
            <a:r>
              <a:rPr lang="en-US" dirty="0" smtClean="0"/>
              <a:t>Relief Parameter</a:t>
            </a:r>
          </a:p>
          <a:p>
            <a:pPr marL="598488" lvl="4" indent="-177800" eaLnBrk="1" hangingPunct="1"/>
            <a:endParaRPr lang="en-US" dirty="0" smtClean="0"/>
          </a:p>
          <a:p>
            <a:pPr marL="169863" lvl="1" indent="-169863" eaLnBrk="1" hangingPunct="1"/>
            <a:r>
              <a:rPr lang="en-US" dirty="0" smtClean="0">
                <a:ea typeface="+mn-ea"/>
                <a:cs typeface="+mn-cs"/>
              </a:rPr>
              <a:t>If you add a sheet metal design body to a part file, the Gage tab appears on the Material dialog box.</a:t>
            </a:r>
          </a:p>
          <a:p>
            <a:pPr marL="169863" lvl="1" indent="-169863" eaLnBrk="1" hangingPunct="1"/>
            <a:r>
              <a:rPr lang="en-US" dirty="0" smtClean="0">
                <a:ea typeface="+mn-ea"/>
                <a:cs typeface="+mn-cs"/>
              </a:rPr>
              <a:t>All sheet metal design bodies share the same gage and bend properties within the same file.</a:t>
            </a:r>
          </a:p>
          <a:p>
            <a:pPr marL="169863" lvl="1" indent="-169863" eaLnBrk="1" hangingPunct="1"/>
            <a:r>
              <a:rPr lang="en-US" dirty="0" smtClean="0">
                <a:ea typeface="+mn-ea"/>
                <a:cs typeface="+mn-cs"/>
              </a:rPr>
              <a:t>When you select the Apply to Model button on the Material dialog box, all sheet metal bodies in the file </a:t>
            </a:r>
            <a:r>
              <a:rPr lang="en-US" dirty="0" err="1" smtClean="0">
                <a:ea typeface="+mn-ea"/>
                <a:cs typeface="+mn-cs"/>
              </a:rPr>
              <a:t>recompute</a:t>
            </a:r>
            <a:r>
              <a:rPr lang="en-US" dirty="0" smtClean="0">
                <a:ea typeface="+mn-ea"/>
                <a:cs typeface="+mn-cs"/>
              </a:rPr>
              <a:t> to accept the new sheet metal parameters.</a:t>
            </a:r>
          </a:p>
          <a:p>
            <a:pPr marL="25400" lvl="1" indent="-177800" eaLnBrk="1" hangingPunct="1"/>
            <a:endParaRPr lang="en-US" dirty="0" smtClean="0"/>
          </a:p>
          <a:p>
            <a:pPr marL="25400" lvl="1" indent="-177800" eaLnBrk="1" hangingPunct="1"/>
            <a:r>
              <a:rPr lang="en-US" dirty="0" smtClean="0"/>
              <a:t/>
            </a:r>
            <a:br>
              <a:rPr lang="en-US" dirty="0" smtClean="0"/>
            </a:br>
            <a:endParaRPr lang="en-US" dirty="0" smtClean="0"/>
          </a:p>
          <a:p>
            <a:endParaRPr lang="en-US" sz="3200" b="1" i="1" dirty="0" smtClean="0">
              <a:latin typeface="+mj-lt"/>
              <a:ea typeface="+mj-ea"/>
              <a:cs typeface="+mj-cs"/>
            </a:endParaRPr>
          </a:p>
        </p:txBody>
      </p:sp>
      <p:sp>
        <p:nvSpPr>
          <p:cNvPr id="3" name="Title 2"/>
          <p:cNvSpPr>
            <a:spLocks noGrp="1"/>
          </p:cNvSpPr>
          <p:nvPr>
            <p:ph type="title"/>
          </p:nvPr>
        </p:nvSpPr>
        <p:spPr/>
        <p:txBody>
          <a:bodyPr/>
          <a:lstStyle/>
          <a:p>
            <a:r>
              <a:rPr lang="en-US" sz="3200" i="1" dirty="0" smtClean="0"/>
              <a:t>Sheet metal design bodies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base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13191</TotalTime>
  <Words>641</Words>
  <Application>Microsoft Office PowerPoint</Application>
  <PresentationFormat>On-screen Show (4:3)</PresentationFormat>
  <Paragraphs>87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Siemens_PLM_Grey_Template</vt:lpstr>
      <vt:lpstr>Solid Edge ST5 Training  Multi-body modeling </vt:lpstr>
      <vt:lpstr>Multi-body modeling</vt:lpstr>
      <vt:lpstr>Design bodies</vt:lpstr>
      <vt:lpstr>Construction bodies</vt:lpstr>
      <vt:lpstr>Editing a multi-body file</vt:lpstr>
      <vt:lpstr>Active design body</vt:lpstr>
      <vt:lpstr>Sheet metal design bodies</vt:lpstr>
      <vt:lpstr>Sheet metal design bodies</vt:lpstr>
      <vt:lpstr>Sheet metal design bodies</vt:lpstr>
      <vt:lpstr>Multi-body commands</vt:lpstr>
      <vt:lpstr>Multi-bodies in PathFinder</vt:lpstr>
      <vt:lpstr>Multi-body publish</vt:lpstr>
      <vt:lpstr>Multi-body Publish dialog</vt:lpstr>
      <vt:lpstr>Publish a multi-body part</vt:lpstr>
      <vt:lpstr>Publish a multi-body part</vt:lpstr>
      <vt:lpstr>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base features</dc:title>
  <dc:creator>Douglas C. Stainbrook</dc:creator>
  <cp:lastModifiedBy>alogan</cp:lastModifiedBy>
  <cp:revision>789</cp:revision>
  <cp:lastPrinted>2005-10-17T08:52:43Z</cp:lastPrinted>
  <dcterms:created xsi:type="dcterms:W3CDTF">2008-09-25T15:14:36Z</dcterms:created>
  <dcterms:modified xsi:type="dcterms:W3CDTF">2012-06-28T18:51:23Z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