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0"/>
  </p:notesMasterIdLst>
  <p:handoutMasterIdLst>
    <p:handoutMasterId r:id="rId21"/>
  </p:handoutMasterIdLst>
  <p:sldIdLst>
    <p:sldId id="350" r:id="rId6"/>
    <p:sldId id="408" r:id="rId7"/>
    <p:sldId id="409" r:id="rId8"/>
    <p:sldId id="404" r:id="rId9"/>
    <p:sldId id="405" r:id="rId10"/>
    <p:sldId id="406" r:id="rId11"/>
    <p:sldId id="410" r:id="rId12"/>
    <p:sldId id="407" r:id="rId13"/>
    <p:sldId id="416" r:id="rId14"/>
    <p:sldId id="411" r:id="rId15"/>
    <p:sldId id="412" r:id="rId16"/>
    <p:sldId id="413" r:id="rId17"/>
    <p:sldId id="417" r:id="rId18"/>
    <p:sldId id="415" r:id="rId19"/>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p:scale>
          <a:sx n="90" d="100"/>
          <a:sy n="90" d="100"/>
        </p:scale>
        <p:origin x="-18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Creating detailed drawings</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sz="1800" b="1" dirty="0" smtClean="0"/>
              <a:t>PMI overview</a:t>
            </a:r>
            <a:br>
              <a:rPr lang="en-US" sz="1800" b="1" dirty="0" smtClean="0"/>
            </a:br>
            <a:endParaRPr lang="en-US" sz="1800" b="1" dirty="0" smtClean="0"/>
          </a:p>
          <a:p>
            <a:pPr marL="0" indent="0"/>
            <a:r>
              <a:rPr lang="en-US" sz="1800" dirty="0" smtClean="0"/>
              <a:t>Product Manufacturing Information, or PMI, consists of dimensions and annotations that are added to the 3D model and can be used in the review, manufacturing, and inspection processes.</a:t>
            </a:r>
            <a:br>
              <a:rPr lang="en-US" sz="1800" dirty="0" smtClean="0"/>
            </a:br>
            <a:endParaRPr lang="en-US" sz="1800" dirty="0" smtClean="0"/>
          </a:p>
          <a:p>
            <a:pPr marL="0" indent="0"/>
            <a:r>
              <a:rPr lang="en-US" sz="1800" dirty="0" smtClean="0"/>
              <a:t>In synchronous and ordered modeling, PMI dimensions also provide an important design modification tool. By editing dimension values you can make changes to the model. You can lock and unlock dimensions to control how connected model faces respond to dimension value edits. And you can control the direction in which dimension edits are applied. This greatly simplifies the process of design, testing, and update.</a:t>
            </a:r>
            <a:br>
              <a:rPr lang="en-US" sz="1800" dirty="0" smtClean="0"/>
            </a:br>
            <a:endParaRPr lang="en-US" sz="1800" dirty="0" smtClean="0"/>
          </a:p>
          <a:p>
            <a:pPr marL="0" indent="0"/>
            <a:r>
              <a:rPr lang="en-US" sz="1800" dirty="0" smtClean="0"/>
              <a:t>The Solid Edge PMI application combines the functionality of adding dimensions and annotations, generating fully rendered 3D model views with 3D section views, drawing formatting, and publishing the information.</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64288" y="373912"/>
            <a:ext cx="6216650" cy="808038"/>
          </a:xfrm>
        </p:spPr>
        <p:txBody>
          <a:bodyPr/>
          <a:lstStyle/>
          <a:p>
            <a:pPr eaLnBrk="1" hangingPunct="1"/>
            <a:r>
              <a:rPr lang="en-US" sz="3200" i="1" dirty="0" smtClean="0"/>
              <a:t>Product Manufacturing Information (PMI)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You can add these types of PMI:</a:t>
            </a:r>
          </a:p>
          <a:p>
            <a:pPr indent="-3175"/>
            <a:r>
              <a:rPr lang="en-US" b="1" dirty="0" smtClean="0"/>
              <a:t>Dimensions</a:t>
            </a:r>
            <a:r>
              <a:rPr lang="en-US" dirty="0" smtClean="0"/>
              <a:t>—Smart Dimension, Distance Between, Angle Between, Coordinate Dimension, Angular Coordinate Dimension, Symmetric Dimension.</a:t>
            </a:r>
          </a:p>
          <a:p>
            <a:pPr indent="-3175"/>
            <a:r>
              <a:rPr lang="en-US" b="1" dirty="0" smtClean="0"/>
              <a:t>Annotations</a:t>
            </a:r>
            <a:r>
              <a:rPr lang="en-US" dirty="0" smtClean="0"/>
              <a:t>—Leader, Balloon, Callout, Surface Texture Symbol, Weld Symbol, Edge Condition, Feature Control Frame, Datum Frame, Datum Target.</a:t>
            </a:r>
          </a:p>
          <a:p>
            <a:pPr marL="177800" indent="-177800" eaLnBrk="1" hangingPunct="1">
              <a:buClr>
                <a:schemeClr val="tx2"/>
              </a:buClr>
              <a:buFont typeface="Wingdings" pitchFamily="2" charset="2"/>
              <a:buChar char="§"/>
            </a:pPr>
            <a:endParaRPr lang="en-US" dirty="0" smtClean="0"/>
          </a:p>
          <a:p>
            <a:r>
              <a:rPr lang="en-US" dirty="0" smtClean="0"/>
              <a:t>You can create these types of views:</a:t>
            </a:r>
          </a:p>
          <a:p>
            <a:pPr indent="-3175"/>
            <a:r>
              <a:rPr lang="en-US" dirty="0" smtClean="0"/>
              <a:t>3D section views, which can be added to or removed from</a:t>
            </a:r>
          </a:p>
          <a:p>
            <a:pPr indent="-3175"/>
            <a:r>
              <a:rPr lang="en-US" dirty="0" smtClean="0"/>
              <a:t>3D model views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PMI</a:t>
            </a:r>
            <a:endParaRPr lang="en-US" sz="2800"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PMI commands</a:t>
            </a:r>
          </a:p>
          <a:p>
            <a:pPr marL="177800" indent="-177800" eaLnBrk="1" hangingPunct="1">
              <a:buClr>
                <a:schemeClr val="tx2"/>
              </a:buClr>
              <a:buFont typeface="Wingdings" pitchFamily="2" charset="2"/>
              <a:buChar char="§"/>
            </a:pPr>
            <a:r>
              <a:rPr lang="en-US" dirty="0" err="1" smtClean="0"/>
              <a:t>PathFinder</a:t>
            </a:r>
            <a:r>
              <a:rPr lang="en-US" dirty="0" smtClean="0"/>
              <a:t>, PMI, and model views</a:t>
            </a:r>
          </a:p>
          <a:p>
            <a:pPr marL="177800" indent="-177800" eaLnBrk="1" hangingPunct="1">
              <a:buClr>
                <a:schemeClr val="tx2"/>
              </a:buClr>
              <a:buFont typeface="Wingdings" pitchFamily="2" charset="2"/>
              <a:buChar char="§"/>
            </a:pPr>
            <a:r>
              <a:rPr lang="en-US" dirty="0" smtClean="0"/>
              <a:t>Reviewing a PMI model</a:t>
            </a:r>
          </a:p>
          <a:p>
            <a:pPr marL="177800" indent="-177800" eaLnBrk="1" hangingPunct="1">
              <a:buClr>
                <a:schemeClr val="tx2"/>
              </a:buClr>
              <a:buFont typeface="Wingdings" pitchFamily="2" charset="2"/>
              <a:buChar char="§"/>
            </a:pPr>
            <a:r>
              <a:rPr lang="en-US" dirty="0" smtClean="0"/>
              <a:t>Sharing a PMI model</a:t>
            </a:r>
          </a:p>
          <a:p>
            <a:pPr marL="177800" indent="-177800" eaLnBrk="1" hangingPunct="1">
              <a:buClr>
                <a:schemeClr val="tx2"/>
              </a:buClr>
              <a:buFont typeface="Wingdings" pitchFamily="2" charset="2"/>
              <a:buChar char="§"/>
            </a:pPr>
            <a:r>
              <a:rPr lang="en-US" dirty="0" smtClean="0"/>
              <a:t>Creating drawings of a PMI model</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PMI</a:t>
            </a:r>
            <a:endParaRPr lang="en-US" sz="2800"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Model view creation workflow</a:t>
            </a:r>
          </a:p>
          <a:p>
            <a:pPr marL="177800" indent="-177800" eaLnBrk="1" hangingPunct="1">
              <a:buClr>
                <a:schemeClr val="tx2"/>
              </a:buClr>
              <a:buFont typeface="Wingdings" pitchFamily="2" charset="2"/>
              <a:buChar char="§"/>
            </a:pPr>
            <a:r>
              <a:rPr lang="en-US" dirty="0" smtClean="0"/>
              <a:t>PMI dimensions and annotations</a:t>
            </a:r>
          </a:p>
          <a:p>
            <a:pPr marL="177800" indent="-177800" eaLnBrk="1" hangingPunct="1">
              <a:buClr>
                <a:schemeClr val="tx2"/>
              </a:buClr>
              <a:buFont typeface="Wingdings" pitchFamily="2" charset="2"/>
              <a:buChar char="§"/>
            </a:pPr>
            <a:r>
              <a:rPr lang="en-US" dirty="0" smtClean="0"/>
              <a:t>Creating 3D model views with PMI</a:t>
            </a:r>
          </a:p>
          <a:p>
            <a:pPr marL="177800" indent="-177800" eaLnBrk="1" hangingPunct="1">
              <a:buClr>
                <a:schemeClr val="tx2"/>
              </a:buClr>
              <a:buFont typeface="Wingdings" pitchFamily="2" charset="2"/>
              <a:buChar char="§"/>
            </a:pPr>
            <a:r>
              <a:rPr lang="en-US" dirty="0" smtClean="0"/>
              <a:t>Publishing PMI and model views to View and Markup</a:t>
            </a:r>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PMI</a:t>
            </a:r>
            <a:endParaRPr lang="en-US" sz="280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Activity: Retrieving and placing dimensions</a:t>
            </a:r>
          </a:p>
          <a:p>
            <a:pPr marL="177800" indent="-177800" eaLnBrk="1" hangingPunct="1">
              <a:buClr>
                <a:schemeClr val="tx2"/>
              </a:buClr>
              <a:buFont typeface="Wingdings" pitchFamily="2" charset="2"/>
              <a:buChar char="§"/>
            </a:pPr>
            <a:r>
              <a:rPr lang="en-US" dirty="0" smtClean="0"/>
              <a:t>Activity: Placing annotations</a:t>
            </a:r>
          </a:p>
          <a:p>
            <a:pPr marL="177800" indent="-177800" eaLnBrk="1" hangingPunct="1">
              <a:buClr>
                <a:schemeClr val="tx2"/>
              </a:buClr>
              <a:buFont typeface="Wingdings" pitchFamily="2" charset="2"/>
              <a:buChar char="§"/>
            </a:pPr>
            <a:r>
              <a:rPr lang="en-US" smtClean="0"/>
              <a:t>Activity: Placing a parts list</a:t>
            </a: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Annotations activities</a:t>
            </a:r>
            <a:endParaRPr lang="en-US" sz="2800"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Course Overview</a:t>
            </a:r>
            <a:br>
              <a:rPr lang="en-US" dirty="0" smtClean="0"/>
            </a:br>
            <a:endParaRPr lang="en-US" dirty="0" smtClean="0"/>
          </a:p>
          <a:p>
            <a:pPr marL="0" indent="339725"/>
            <a:r>
              <a:rPr lang="en-US" dirty="0" smtClean="0"/>
              <a:t>The Drafting course focuses on creating and editing drawings of 3D models. Upon completion of this course, you will be able to:</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r>
              <a:rPr lang="en-US" dirty="0" smtClean="0"/>
              <a:t>Create drawings</a:t>
            </a:r>
          </a:p>
          <a:p>
            <a:pPr marL="177800" indent="-177800" eaLnBrk="1" hangingPunct="1">
              <a:buClr>
                <a:schemeClr val="tx2"/>
              </a:buClr>
              <a:buFont typeface="Wingdings" pitchFamily="2" charset="2"/>
              <a:buChar char="§"/>
            </a:pPr>
            <a:r>
              <a:rPr lang="en-US" dirty="0" smtClean="0"/>
              <a:t>Add views to a drawing</a:t>
            </a:r>
          </a:p>
          <a:p>
            <a:pPr marL="177800" indent="-177800" eaLnBrk="1" hangingPunct="1">
              <a:buClr>
                <a:schemeClr val="tx2"/>
              </a:buClr>
              <a:buFont typeface="Wingdings" pitchFamily="2" charset="2"/>
              <a:buChar char="§"/>
            </a:pPr>
            <a:r>
              <a:rPr lang="en-US" dirty="0" smtClean="0"/>
              <a:t>Create dimensions</a:t>
            </a:r>
          </a:p>
          <a:p>
            <a:pPr marL="177800" indent="-177800" eaLnBrk="1" hangingPunct="1">
              <a:buClr>
                <a:schemeClr val="tx2"/>
              </a:buClr>
              <a:buFont typeface="Wingdings" pitchFamily="2" charset="2"/>
              <a:buChar char="§"/>
            </a:pPr>
            <a:r>
              <a:rPr lang="en-US" dirty="0" smtClean="0"/>
              <a:t>Create annotations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Drafting</a:t>
            </a:r>
            <a:endParaRPr lang="en-US" sz="2800" i="1" dirty="0" smtClean="0"/>
          </a:p>
        </p:txBody>
      </p:sp>
      <p:pic>
        <p:nvPicPr>
          <p:cNvPr id="1026" name="Picture 2" descr="C:\V103\selfPaced\se103\english\graphic_library\drwgsample.gif"/>
          <p:cNvPicPr>
            <a:picLocks noChangeAspect="1" noChangeArrowheads="1"/>
          </p:cNvPicPr>
          <p:nvPr/>
        </p:nvPicPr>
        <p:blipFill>
          <a:blip r:embed="rId3" cstate="print"/>
          <a:srcRect/>
          <a:stretch>
            <a:fillRect/>
          </a:stretch>
        </p:blipFill>
        <p:spPr bwMode="auto">
          <a:xfrm>
            <a:off x="4267200" y="3124200"/>
            <a:ext cx="3019425" cy="21431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When working from a 3D model, you can create the</a:t>
            </a:r>
            <a:br>
              <a:rPr lang="en-US" dirty="0" smtClean="0"/>
            </a:br>
            <a:r>
              <a:rPr lang="en-US" dirty="0" smtClean="0"/>
              <a:t>following types of drawing views:</a:t>
            </a:r>
            <a:br>
              <a:rPr lang="en-US" dirty="0" smtClean="0"/>
            </a:br>
            <a:endParaRPr lang="en-US" dirty="0" smtClean="0"/>
          </a:p>
          <a:p>
            <a:pPr marL="177800" indent="-177800" eaLnBrk="1" hangingPunct="1">
              <a:buClr>
                <a:schemeClr val="tx2"/>
              </a:buClr>
              <a:buFont typeface="Wingdings" pitchFamily="2" charset="2"/>
              <a:buChar char="§"/>
            </a:pPr>
            <a:r>
              <a:rPr lang="en-US" dirty="0" smtClean="0"/>
              <a:t>Principal views</a:t>
            </a:r>
          </a:p>
          <a:p>
            <a:pPr marL="177800" indent="-177800" eaLnBrk="1" hangingPunct="1">
              <a:buClr>
                <a:schemeClr val="tx2"/>
              </a:buClr>
              <a:buFont typeface="Wingdings" pitchFamily="2" charset="2"/>
              <a:buChar char="§"/>
            </a:pPr>
            <a:r>
              <a:rPr lang="en-US" dirty="0" smtClean="0"/>
              <a:t>Auxiliary views</a:t>
            </a:r>
          </a:p>
          <a:p>
            <a:pPr marL="177800" indent="-177800" eaLnBrk="1" hangingPunct="1">
              <a:buClr>
                <a:schemeClr val="tx2"/>
              </a:buClr>
              <a:buFont typeface="Wingdings" pitchFamily="2" charset="2"/>
              <a:buChar char="§"/>
            </a:pPr>
            <a:r>
              <a:rPr lang="en-US" dirty="0" smtClean="0"/>
              <a:t>Perspective views</a:t>
            </a:r>
          </a:p>
          <a:p>
            <a:pPr marL="177800" indent="-177800" eaLnBrk="1" hangingPunct="1">
              <a:buClr>
                <a:schemeClr val="tx2"/>
              </a:buClr>
              <a:buFont typeface="Wingdings" pitchFamily="2" charset="2"/>
              <a:buChar char="§"/>
            </a:pPr>
            <a:r>
              <a:rPr lang="en-US" dirty="0" smtClean="0"/>
              <a:t>Detail views (dependent and independent) </a:t>
            </a:r>
          </a:p>
          <a:p>
            <a:pPr marL="177800" indent="-177800" eaLnBrk="1" hangingPunct="1">
              <a:buClr>
                <a:schemeClr val="tx2"/>
              </a:buClr>
              <a:buFont typeface="Wingdings" pitchFamily="2" charset="2"/>
              <a:buChar char="§"/>
            </a:pPr>
            <a:r>
              <a:rPr lang="en-US" dirty="0" smtClean="0"/>
              <a:t>Section views</a:t>
            </a:r>
          </a:p>
          <a:p>
            <a:pPr marL="177800" indent="-177800" eaLnBrk="1" hangingPunct="1">
              <a:buClr>
                <a:schemeClr val="tx2"/>
              </a:buClr>
              <a:buFont typeface="Wingdings" pitchFamily="2" charset="2"/>
              <a:buChar char="§"/>
            </a:pPr>
            <a:r>
              <a:rPr lang="en-US" dirty="0" smtClean="0"/>
              <a:t>Broken views</a:t>
            </a:r>
          </a:p>
          <a:p>
            <a:pPr marL="177800" indent="-177800" eaLnBrk="1" hangingPunct="1">
              <a:buClr>
                <a:schemeClr val="tx2"/>
              </a:buClr>
              <a:buFont typeface="Wingdings" pitchFamily="2" charset="2"/>
              <a:buChar char="§"/>
            </a:pPr>
            <a:r>
              <a:rPr lang="en-US" dirty="0" smtClean="0"/>
              <a:t>Draft quality or high quality views</a:t>
            </a:r>
          </a:p>
          <a:p>
            <a:pPr marL="177800" indent="-177800" eaLnBrk="1" hangingPunct="1">
              <a:buClr>
                <a:schemeClr val="tx2"/>
              </a:buClr>
              <a:buFont typeface="Wingdings" pitchFamily="2" charset="2"/>
              <a:buChar char="§"/>
            </a:pPr>
            <a:r>
              <a:rPr lang="en-US" dirty="0" smtClean="0"/>
              <a:t>Exploded assembly drawings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Drawing View Types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Workflow to create a part drawing</a:t>
            </a:r>
          </a:p>
          <a:p>
            <a:pPr marL="177800" indent="-177800" eaLnBrk="1" hangingPunct="1">
              <a:buClr>
                <a:schemeClr val="tx2"/>
              </a:buClr>
              <a:buFont typeface="Wingdings" pitchFamily="2" charset="2"/>
              <a:buChar char="§"/>
            </a:pPr>
            <a:r>
              <a:rPr lang="en-US" dirty="0" smtClean="0"/>
              <a:t>Workflow to create an assembly drawing</a:t>
            </a:r>
          </a:p>
          <a:p>
            <a:pPr marL="177800" indent="-177800" eaLnBrk="1" hangingPunct="1">
              <a:buClr>
                <a:schemeClr val="tx2"/>
              </a:buClr>
              <a:buFont typeface="Wingdings" pitchFamily="2" charset="2"/>
              <a:buChar char="§"/>
            </a:pPr>
            <a:r>
              <a:rPr lang="en-US" dirty="0" smtClean="0"/>
              <a:t>Opening and saving draft documents</a:t>
            </a:r>
          </a:p>
          <a:p>
            <a:pPr marL="177800" indent="-177800" eaLnBrk="1" hangingPunct="1">
              <a:buClr>
                <a:schemeClr val="tx2"/>
              </a:buClr>
              <a:buFont typeface="Wingdings" pitchFamily="2" charset="2"/>
              <a:buChar char="§"/>
            </a:pPr>
            <a:r>
              <a:rPr lang="en-US" dirty="0" smtClean="0"/>
              <a:t>Drawing sheets</a:t>
            </a:r>
          </a:p>
          <a:p>
            <a:pPr marL="177800" indent="-177800" eaLnBrk="1" hangingPunct="1">
              <a:buClr>
                <a:schemeClr val="tx2"/>
              </a:buClr>
              <a:buFont typeface="Wingdings" pitchFamily="2" charset="2"/>
              <a:buChar char="§"/>
            </a:pPr>
            <a:r>
              <a:rPr lang="en-US" dirty="0" smtClean="0"/>
              <a:t>Drawing view manipulation</a:t>
            </a:r>
          </a:p>
          <a:p>
            <a:pPr marL="177800" indent="-177800" eaLnBrk="1" hangingPunct="1">
              <a:buClr>
                <a:schemeClr val="tx2"/>
              </a:buClr>
              <a:buFont typeface="Wingdings" pitchFamily="2" charset="2"/>
              <a:buChar char="§"/>
            </a:pPr>
            <a:r>
              <a:rPr lang="en-US" dirty="0" smtClean="0"/>
              <a:t>Drawing view updates</a:t>
            </a:r>
          </a:p>
          <a:p>
            <a:pPr marL="177800" indent="-177800" eaLnBrk="1" hangingPunct="1">
              <a:buClr>
                <a:schemeClr val="tx2"/>
              </a:buClr>
              <a:buFont typeface="Wingdings" pitchFamily="2" charset="2"/>
              <a:buChar char="§"/>
            </a:pPr>
            <a:r>
              <a:rPr lang="en-US" dirty="0" smtClean="0"/>
              <a:t>Drawing properties</a:t>
            </a:r>
          </a:p>
          <a:p>
            <a:pPr marL="177800" indent="-177800" eaLnBrk="1" hangingPunct="1">
              <a:buClr>
                <a:schemeClr val="tx2"/>
              </a:buClr>
              <a:buFont typeface="Wingdings" pitchFamily="2" charset="2"/>
              <a:buChar char="§"/>
            </a:pPr>
            <a:r>
              <a:rPr lang="en-US" dirty="0" smtClean="0"/>
              <a:t>Defining Drawing Standards</a:t>
            </a:r>
          </a:p>
          <a:p>
            <a:pPr marL="177800" indent="-177800" eaLnBrk="1" hangingPunct="1">
              <a:buClr>
                <a:schemeClr val="tx2"/>
              </a:buClr>
              <a:buFont typeface="Wingdings" pitchFamily="2" charset="2"/>
              <a:buChar char="§"/>
            </a:pPr>
            <a:r>
              <a:rPr lang="en-US" dirty="0" smtClean="0"/>
              <a:t>2D drawing views and 2D model views</a:t>
            </a:r>
          </a:p>
          <a:p>
            <a:pPr marL="177800" indent="-177800" eaLnBrk="1" hangingPunct="1">
              <a:buClr>
                <a:schemeClr val="tx2"/>
              </a:buClr>
              <a:buFont typeface="Wingdings" pitchFamily="2" charset="2"/>
              <a:buChar char="§"/>
            </a:pPr>
            <a:r>
              <a:rPr lang="en-US" dirty="0" smtClean="0"/>
              <a:t>Schematic Diagramming using Blocks and Connectors</a:t>
            </a:r>
          </a:p>
          <a:p>
            <a:pPr marL="177800" indent="-177800" eaLnBrk="1" hangingPunct="1">
              <a:buClr>
                <a:schemeClr val="tx2"/>
              </a:buClr>
              <a:buFont typeface="Wingdings" pitchFamily="2" charset="2"/>
              <a:buChar char="§"/>
            </a:pPr>
            <a:r>
              <a:rPr lang="en-US" dirty="0" smtClean="0"/>
              <a:t>Symbols overview</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Drawing production</a:t>
            </a:r>
            <a:endParaRPr lang="en-US" sz="28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Activity: Drawing view placement</a:t>
            </a:r>
          </a:p>
          <a:p>
            <a:pPr marL="177800" indent="-177800" eaLnBrk="1" hangingPunct="1">
              <a:buClr>
                <a:schemeClr val="tx2"/>
              </a:buClr>
              <a:buFont typeface="Wingdings" pitchFamily="2" charset="2"/>
              <a:buChar char="§"/>
            </a:pPr>
            <a:r>
              <a:rPr lang="en-US" dirty="0" smtClean="0"/>
              <a:t>Activity: Assembly drawing creation</a:t>
            </a:r>
          </a:p>
          <a:p>
            <a:pPr marL="177800" indent="-177800" eaLnBrk="1" hangingPunct="1">
              <a:buClr>
                <a:schemeClr val="tx2"/>
              </a:buClr>
              <a:buFont typeface="Wingdings" pitchFamily="2" charset="2"/>
              <a:buChar char="§"/>
            </a:pPr>
            <a:r>
              <a:rPr lang="en-US" dirty="0" smtClean="0"/>
              <a:t>Activity: </a:t>
            </a:r>
            <a:r>
              <a:rPr lang="en-US" dirty="0" err="1" smtClean="0"/>
              <a:t>Quicksheet</a:t>
            </a:r>
            <a:endParaRPr lang="en-US" dirty="0" smtClean="0"/>
          </a:p>
          <a:p>
            <a:pPr marL="177800" indent="-177800" eaLnBrk="1" hangingPunct="1">
              <a:buClr>
                <a:schemeClr val="tx2"/>
              </a:buClr>
              <a:buFont typeface="Wingdings" pitchFamily="2" charset="2"/>
              <a:buChar char="§"/>
            </a:pPr>
            <a:r>
              <a:rPr lang="en-US" dirty="0" smtClean="0"/>
              <a:t>Activity: Broken view creation</a:t>
            </a:r>
          </a:p>
          <a:p>
            <a:pPr marL="177800" indent="-177800" eaLnBrk="1" hangingPunct="1">
              <a:buClr>
                <a:schemeClr val="tx2"/>
              </a:buClr>
              <a:buFont typeface="Wingdings" pitchFamily="2" charset="2"/>
              <a:buChar char="§"/>
            </a:pPr>
            <a:r>
              <a:rPr lang="en-US" dirty="0" smtClean="0"/>
              <a:t>Activity: Broken-out section creation</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err="1" smtClean="0"/>
              <a:t>TBDrawing</a:t>
            </a:r>
            <a:r>
              <a:rPr lang="en-US" sz="3200" i="1" dirty="0" smtClean="0"/>
              <a:t> views activities</a:t>
            </a:r>
            <a:endParaRPr lang="en-US" sz="2800"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pPr>
            <a:r>
              <a:rPr lang="en-US" b="1" dirty="0" smtClean="0"/>
              <a:t>Dimensioning overview</a:t>
            </a:r>
            <a:br>
              <a:rPr lang="en-US" b="1" dirty="0" smtClean="0"/>
            </a:br>
            <a:endParaRPr lang="en-US" b="1" dirty="0" smtClean="0"/>
          </a:p>
          <a:p>
            <a:pPr marL="177800" indent="-177800" eaLnBrk="1" hangingPunct="1">
              <a:buClr>
                <a:schemeClr val="tx2"/>
              </a:buClr>
              <a:buFont typeface="Wingdings" pitchFamily="2" charset="2"/>
              <a:buChar char="§"/>
            </a:pPr>
            <a:r>
              <a:rPr lang="en-US" dirty="0" smtClean="0"/>
              <a:t>Using dimensions to control elements</a:t>
            </a:r>
          </a:p>
          <a:p>
            <a:pPr marL="177800" indent="-177800" eaLnBrk="1" hangingPunct="1">
              <a:buClr>
                <a:schemeClr val="tx2"/>
              </a:buClr>
              <a:buFont typeface="Wingdings" pitchFamily="2" charset="2"/>
              <a:buChar char="§"/>
            </a:pPr>
            <a:r>
              <a:rPr lang="en-US" dirty="0" smtClean="0"/>
              <a:t>Locking and unlocking dimensions</a:t>
            </a:r>
          </a:p>
          <a:p>
            <a:pPr marL="177800" indent="-177800" eaLnBrk="1" hangingPunct="1">
              <a:buClr>
                <a:schemeClr val="tx2"/>
              </a:buClr>
              <a:buFont typeface="Wingdings" pitchFamily="2" charset="2"/>
              <a:buChar char="§"/>
            </a:pPr>
            <a:r>
              <a:rPr lang="en-US" dirty="0" smtClean="0"/>
              <a:t>Dimension color</a:t>
            </a:r>
          </a:p>
          <a:p>
            <a:pPr marL="177800" indent="-177800" eaLnBrk="1" hangingPunct="1">
              <a:buClr>
                <a:schemeClr val="tx2"/>
              </a:buClr>
              <a:buFont typeface="Wingdings" pitchFamily="2" charset="2"/>
              <a:buChar char="§"/>
            </a:pPr>
            <a:r>
              <a:rPr lang="en-US" dirty="0" smtClean="0"/>
              <a:t>Changing dimension color in Draft</a:t>
            </a:r>
          </a:p>
          <a:p>
            <a:pPr marL="177800" indent="-177800" eaLnBrk="1" hangingPunct="1">
              <a:buClr>
                <a:schemeClr val="tx2"/>
              </a:buClr>
              <a:buFont typeface="Wingdings" pitchFamily="2" charset="2"/>
              <a:buChar char="§"/>
            </a:pPr>
            <a:r>
              <a:rPr lang="en-US" dirty="0" smtClean="0"/>
              <a:t>Not-to-scale dimensions</a:t>
            </a:r>
          </a:p>
          <a:p>
            <a:pPr marL="177800" indent="-177800" eaLnBrk="1" hangingPunct="1">
              <a:buClr>
                <a:schemeClr val="tx2"/>
              </a:buClr>
              <a:buFont typeface="Wingdings" pitchFamily="2" charset="2"/>
              <a:buChar char="§"/>
            </a:pPr>
            <a:r>
              <a:rPr lang="en-US" dirty="0" smtClean="0"/>
              <a:t>Placing dimensions</a:t>
            </a:r>
          </a:p>
          <a:p>
            <a:pPr marL="177800" indent="-177800" eaLnBrk="1" hangingPunct="1">
              <a:buClr>
                <a:schemeClr val="tx2"/>
              </a:buClr>
              <a:buFont typeface="Wingdings" pitchFamily="2" charset="2"/>
              <a:buChar char="§"/>
            </a:pPr>
            <a:r>
              <a:rPr lang="en-US" dirty="0" smtClean="0"/>
              <a:t>Snapping to </a:t>
            </a:r>
            <a:r>
              <a:rPr lang="en-US" dirty="0" err="1" smtClean="0"/>
              <a:t>keypoints</a:t>
            </a:r>
            <a:r>
              <a:rPr lang="en-US" dirty="0" smtClean="0"/>
              <a:t> and intersection points</a:t>
            </a:r>
          </a:p>
          <a:p>
            <a:pPr marL="177800" indent="-177800" eaLnBrk="1" hangingPunct="1">
              <a:buClr>
                <a:schemeClr val="tx2"/>
              </a:buClr>
              <a:buFont typeface="Wingdings" pitchFamily="2" charset="2"/>
              <a:buChar char="§"/>
            </a:pPr>
            <a:r>
              <a:rPr lang="en-US" dirty="0" smtClean="0"/>
              <a:t>Placing driving dimensions to an intersection</a:t>
            </a:r>
          </a:p>
          <a:p>
            <a:pPr marL="177800" indent="-177800" eaLnBrk="1" hangingPunct="1">
              <a:buClr>
                <a:schemeClr val="tx2"/>
              </a:buClr>
              <a:buFont typeface="Wingdings" pitchFamily="2" charset="2"/>
              <a:buChar char="§"/>
            </a:pPr>
            <a:r>
              <a:rPr lang="en-US" dirty="0" smtClean="0"/>
              <a:t>Placing dimensions with the dimension axis</a:t>
            </a:r>
          </a:p>
          <a:p>
            <a:pPr marL="177800" indent="-177800" eaLnBrk="1" hangingPunct="1">
              <a:buClr>
                <a:schemeClr val="tx2"/>
              </a:buClr>
              <a:buFont typeface="Wingdings" pitchFamily="2" charset="2"/>
              <a:buChar char="§"/>
            </a:pPr>
            <a:r>
              <a:rPr lang="en-US" dirty="0" smtClean="0"/>
              <a:t>Dimensioning with a grid</a:t>
            </a:r>
          </a:p>
          <a:p>
            <a:pPr marL="177800" indent="-177800" eaLnBrk="1" hangingPunct="1">
              <a:buClr>
                <a:schemeClr val="tx2"/>
              </a:buClr>
              <a:buFont typeface="Wingdings" pitchFamily="2" charset="2"/>
              <a:buChar char="§"/>
            </a:pPr>
            <a:r>
              <a:rPr lang="en-US" dirty="0" smtClean="0"/>
              <a:t>Dimensioning automatically</a:t>
            </a:r>
          </a:p>
        </p:txBody>
      </p:sp>
      <p:sp>
        <p:nvSpPr>
          <p:cNvPr id="4099" name="Title 1"/>
          <p:cNvSpPr>
            <a:spLocks noGrp="1"/>
          </p:cNvSpPr>
          <p:nvPr>
            <p:ph type="title"/>
          </p:nvPr>
        </p:nvSpPr>
        <p:spPr>
          <a:xfrm>
            <a:off x="499730" y="382772"/>
            <a:ext cx="6216650" cy="808038"/>
          </a:xfrm>
        </p:spPr>
        <p:txBody>
          <a:bodyPr/>
          <a:lstStyle/>
          <a:p>
            <a:pPr eaLnBrk="1" hangingPunct="1"/>
            <a:r>
              <a:rPr lang="en-US" sz="3200" i="1" dirty="0" smtClean="0"/>
              <a:t>Dimensions, Annotations</a:t>
            </a:r>
            <a:br>
              <a:rPr lang="en-US" sz="3200" i="1" dirty="0" smtClean="0"/>
            </a:br>
            <a:r>
              <a:rPr lang="en-US" sz="3200" i="1" dirty="0" smtClean="0"/>
              <a:t>and PMI</a:t>
            </a:r>
            <a:endParaRPr lang="en-US" sz="28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Using the Relationship Assistant </a:t>
            </a:r>
          </a:p>
          <a:p>
            <a:pPr marL="177800" indent="-177800" eaLnBrk="1" hangingPunct="1">
              <a:buClr>
                <a:schemeClr val="tx2"/>
              </a:buClr>
              <a:buFont typeface="Wingdings" pitchFamily="2" charset="2"/>
              <a:buChar char="§"/>
            </a:pPr>
            <a:r>
              <a:rPr lang="en-US" dirty="0" smtClean="0"/>
              <a:t>Formatting dimensions</a:t>
            </a:r>
          </a:p>
          <a:p>
            <a:pPr marL="177800" indent="-177800" eaLnBrk="1" hangingPunct="1">
              <a:buClr>
                <a:schemeClr val="tx2"/>
              </a:buClr>
              <a:buFont typeface="Wingdings" pitchFamily="2" charset="2"/>
              <a:buChar char="§"/>
            </a:pPr>
            <a:r>
              <a:rPr lang="en-US" dirty="0" smtClean="0"/>
              <a:t>Adding breaks to dimension projection lines</a:t>
            </a:r>
          </a:p>
          <a:p>
            <a:pPr marL="177800" indent="-177800" eaLnBrk="1" hangingPunct="1">
              <a:buClr>
                <a:schemeClr val="tx2"/>
              </a:buClr>
              <a:buFont typeface="Wingdings" pitchFamily="2" charset="2"/>
              <a:buChar char="§"/>
            </a:pPr>
            <a:r>
              <a:rPr lang="en-US" dirty="0" smtClean="0"/>
              <a:t>Copying dimension data</a:t>
            </a:r>
          </a:p>
          <a:p>
            <a:pPr marL="177800" indent="-177800" eaLnBrk="1" hangingPunct="1">
              <a:buClr>
                <a:schemeClr val="tx2"/>
              </a:buClr>
              <a:buFont typeface="Wingdings" pitchFamily="2" charset="2"/>
              <a:buChar char="§"/>
            </a:pPr>
            <a:r>
              <a:rPr lang="en-US" dirty="0" smtClean="0"/>
              <a:t>Using the mouse scroll wheel to change dimensions</a:t>
            </a:r>
          </a:p>
          <a:p>
            <a:pPr marL="177800" indent="-177800" eaLnBrk="1" hangingPunct="1">
              <a:buClr>
                <a:schemeClr val="tx2"/>
              </a:buClr>
              <a:buFont typeface="Wingdings" pitchFamily="2" charset="2"/>
              <a:buChar char="§"/>
            </a:pPr>
            <a:r>
              <a:rPr lang="en-US" dirty="0" smtClean="0"/>
              <a:t>Using expressions in dimensions</a:t>
            </a:r>
          </a:p>
          <a:p>
            <a:pPr marL="177800" indent="-177800" eaLnBrk="1" hangingPunct="1">
              <a:buClr>
                <a:schemeClr val="tx2"/>
              </a:buClr>
              <a:buFont typeface="Wingdings" pitchFamily="2" charset="2"/>
              <a:buChar char="§"/>
            </a:pPr>
            <a:r>
              <a:rPr lang="en-US" dirty="0" smtClean="0"/>
              <a:t>Setting or modifying units of measure</a:t>
            </a:r>
          </a:p>
          <a:p>
            <a:pPr marL="177800" indent="-177800" eaLnBrk="1" hangingPunct="1">
              <a:buClr>
                <a:schemeClr val="tx2"/>
              </a:buClr>
              <a:buFont typeface="Wingdings" pitchFamily="2" charset="2"/>
              <a:buChar char="§"/>
            </a:pPr>
            <a:r>
              <a:rPr lang="en-US" dirty="0" smtClean="0"/>
              <a:t>Showing variability</a:t>
            </a:r>
          </a:p>
          <a:p>
            <a:pPr marL="177800" indent="-177800" eaLnBrk="1" hangingPunct="1">
              <a:buClr>
                <a:schemeClr val="tx2"/>
              </a:buClr>
              <a:buFont typeface="Wingdings" pitchFamily="2" charset="2"/>
              <a:buChar char="§"/>
            </a:pPr>
            <a:r>
              <a:rPr lang="en-US" dirty="0" smtClean="0"/>
              <a:t>Tracking changed dimensions and annotations</a:t>
            </a:r>
          </a:p>
        </p:txBody>
      </p:sp>
      <p:sp>
        <p:nvSpPr>
          <p:cNvPr id="4099" name="Title 1"/>
          <p:cNvSpPr>
            <a:spLocks noGrp="1"/>
          </p:cNvSpPr>
          <p:nvPr>
            <p:ph type="title"/>
          </p:nvPr>
        </p:nvSpPr>
        <p:spPr>
          <a:xfrm>
            <a:off x="499730" y="382772"/>
            <a:ext cx="6216650" cy="808038"/>
          </a:xfrm>
        </p:spPr>
        <p:txBody>
          <a:bodyPr/>
          <a:lstStyle/>
          <a:p>
            <a:pPr eaLnBrk="1" hangingPunct="1"/>
            <a:r>
              <a:rPr lang="en-US" sz="3200" i="1" dirty="0" smtClean="0"/>
              <a:t>Dimensioning overview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Types of annotations</a:t>
            </a:r>
          </a:p>
          <a:p>
            <a:pPr marL="177800" indent="-177800" eaLnBrk="1" hangingPunct="1">
              <a:buClr>
                <a:schemeClr val="tx2"/>
              </a:buClr>
              <a:buFont typeface="Wingdings" pitchFamily="2" charset="2"/>
              <a:buChar char="§"/>
            </a:pPr>
            <a:r>
              <a:rPr lang="en-US" dirty="0" smtClean="0"/>
              <a:t>Annotations with leaders</a:t>
            </a:r>
          </a:p>
          <a:p>
            <a:pPr marL="177800" indent="-177800" eaLnBrk="1" hangingPunct="1">
              <a:buClr>
                <a:schemeClr val="tx2"/>
              </a:buClr>
              <a:buFont typeface="Wingdings" pitchFamily="2" charset="2"/>
              <a:buChar char="§"/>
            </a:pPr>
            <a:r>
              <a:rPr lang="en-US" dirty="0" smtClean="0"/>
              <a:t>Snapping to </a:t>
            </a:r>
            <a:r>
              <a:rPr lang="en-US" dirty="0" err="1" smtClean="0"/>
              <a:t>keypoints</a:t>
            </a:r>
            <a:r>
              <a:rPr lang="en-US" dirty="0" smtClean="0"/>
              <a:t> and intersection points</a:t>
            </a:r>
          </a:p>
          <a:p>
            <a:pPr marL="177800" indent="-177800" eaLnBrk="1" hangingPunct="1">
              <a:buClr>
                <a:schemeClr val="tx2"/>
              </a:buClr>
              <a:buFont typeface="Wingdings" pitchFamily="2" charset="2"/>
              <a:buChar char="§"/>
            </a:pPr>
            <a:r>
              <a:rPr lang="en-US" dirty="0" smtClean="0"/>
              <a:t>Adding leaders</a:t>
            </a:r>
          </a:p>
          <a:p>
            <a:pPr marL="177800" indent="-177800" eaLnBrk="1" hangingPunct="1">
              <a:buClr>
                <a:schemeClr val="tx2"/>
              </a:buClr>
              <a:buFont typeface="Wingdings" pitchFamily="2" charset="2"/>
              <a:buChar char="§"/>
            </a:pPr>
            <a:r>
              <a:rPr lang="en-US" dirty="0" smtClean="0"/>
              <a:t>Inserting and deleting vertices on leaders</a:t>
            </a:r>
          </a:p>
          <a:p>
            <a:pPr marL="177800" indent="-177800" eaLnBrk="1" hangingPunct="1">
              <a:buClr>
                <a:schemeClr val="tx2"/>
              </a:buClr>
              <a:buFont typeface="Wingdings" pitchFamily="2" charset="2"/>
              <a:buChar char="§"/>
            </a:pPr>
            <a:r>
              <a:rPr lang="en-US" dirty="0" smtClean="0"/>
              <a:t>Annotations and </a:t>
            </a:r>
            <a:r>
              <a:rPr lang="en-US" dirty="0" err="1" smtClean="0"/>
              <a:t>associativity</a:t>
            </a:r>
            <a:endParaRPr lang="en-US" dirty="0" smtClean="0"/>
          </a:p>
          <a:p>
            <a:pPr marL="177800" indent="-177800" eaLnBrk="1" hangingPunct="1">
              <a:buClr>
                <a:schemeClr val="tx2"/>
              </a:buClr>
              <a:buFont typeface="Wingdings" pitchFamily="2" charset="2"/>
              <a:buChar char="§"/>
            </a:pPr>
            <a:r>
              <a:rPr lang="en-US" dirty="0" smtClean="0"/>
              <a:t>Formatting annotations</a:t>
            </a:r>
          </a:p>
          <a:p>
            <a:pPr marL="177800" indent="-177800" eaLnBrk="1" hangingPunct="1">
              <a:buClr>
                <a:schemeClr val="tx2"/>
              </a:buClr>
              <a:buFont typeface="Wingdings" pitchFamily="2" charset="2"/>
              <a:buChar char="§"/>
            </a:pPr>
            <a:r>
              <a:rPr lang="en-US" dirty="0" smtClean="0"/>
              <a:t>Saving annotations</a:t>
            </a:r>
          </a:p>
          <a:p>
            <a:pPr marL="177800" indent="-177800" eaLnBrk="1" hangingPunct="1">
              <a:buClr>
                <a:schemeClr val="tx2"/>
              </a:buClr>
              <a:buFont typeface="Wingdings" pitchFamily="2" charset="2"/>
              <a:buChar char="§"/>
            </a:pPr>
            <a:r>
              <a:rPr lang="en-US" dirty="0" smtClean="0"/>
              <a:t>Tracking changed dimensions and annotations</a:t>
            </a:r>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Annotations</a:t>
            </a:r>
            <a:endParaRPr lang="en-US" sz="2800" i="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177800" indent="-177800" eaLnBrk="1" hangingPunct="1">
              <a:buClr>
                <a:schemeClr val="tx2"/>
              </a:buClr>
              <a:buFont typeface="Wingdings" pitchFamily="2" charset="2"/>
              <a:buChar char="§"/>
            </a:pPr>
            <a:r>
              <a:rPr lang="en-US" dirty="0" smtClean="0"/>
              <a:t>Parts lists</a:t>
            </a:r>
          </a:p>
          <a:p>
            <a:pPr marL="177800" indent="-177800" eaLnBrk="1" hangingPunct="1">
              <a:buClr>
                <a:schemeClr val="tx2"/>
              </a:buClr>
              <a:buFont typeface="Wingdings" pitchFamily="2" charset="2"/>
              <a:buChar char="§"/>
            </a:pPr>
            <a:r>
              <a:rPr lang="en-US" dirty="0" smtClean="0"/>
              <a:t>Balloons</a:t>
            </a:r>
          </a:p>
          <a:p>
            <a:pPr marL="177800" indent="-177800" eaLnBrk="1" hangingPunct="1">
              <a:buClr>
                <a:schemeClr val="tx2"/>
              </a:buClr>
              <a:buFont typeface="Wingdings" pitchFamily="2" charset="2"/>
              <a:buChar char="§"/>
            </a:pPr>
            <a:r>
              <a:rPr lang="en-US" dirty="0" smtClean="0"/>
              <a:t>Center lines, center marks, and bolt hole circles</a:t>
            </a:r>
          </a:p>
          <a:p>
            <a:pPr marL="177800" indent="-177800" eaLnBrk="1" hangingPunct="1">
              <a:buClr>
                <a:schemeClr val="tx2"/>
              </a:buClr>
              <a:buFont typeface="Wingdings" pitchFamily="2" charset="2"/>
              <a:buChar char="§"/>
            </a:pPr>
            <a:r>
              <a:rPr lang="en-US" dirty="0" smtClean="0"/>
              <a:t>Engineering Fonts</a:t>
            </a:r>
          </a:p>
          <a:p>
            <a:pPr marL="177800" indent="-177800" eaLnBrk="1" hangingPunct="1">
              <a:buClr>
                <a:schemeClr val="tx2"/>
              </a:buClr>
              <a:buFont typeface="Wingdings" pitchFamily="2" charset="2"/>
              <a:buChar char="§"/>
            </a:pPr>
            <a:r>
              <a:rPr lang="en-US" dirty="0" smtClean="0"/>
              <a:t>Geometric </a:t>
            </a:r>
            <a:r>
              <a:rPr lang="en-US" dirty="0" err="1" smtClean="0"/>
              <a:t>Tolerancing</a:t>
            </a:r>
            <a:endParaRPr lang="en-US" dirty="0" smtClean="0"/>
          </a:p>
          <a:p>
            <a:pPr marL="177800" indent="-177800" eaLnBrk="1" hangingPunct="1">
              <a:buClr>
                <a:schemeClr val="tx2"/>
              </a:buClr>
              <a:buFont typeface="Wingdings" pitchFamily="2" charset="2"/>
              <a:buChar char="§"/>
            </a:pPr>
            <a:endParaRPr lang="en-US" dirty="0" smtClean="0"/>
          </a:p>
          <a:p>
            <a:pPr marL="177800" indent="-177800" eaLnBrk="1" hangingPunct="1">
              <a:buClr>
                <a:schemeClr val="tx2"/>
              </a:buClr>
              <a:buFont typeface="Wingdings" pitchFamily="2" charset="2"/>
              <a:buChar cha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Annotations</a:t>
            </a:r>
            <a:endParaRPr lang="en-US" sz="2800" i="1"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Creating detailed drawings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12600</TotalTime>
  <Words>356</Words>
  <Application>Microsoft Office PowerPoint</Application>
  <PresentationFormat>On-screen Show (4:3)</PresentationFormat>
  <Paragraphs>121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Siemens_PLM_Grey_Template</vt:lpstr>
      <vt:lpstr>Solid Edge ST5 Training  Creating detailed drawings </vt:lpstr>
      <vt:lpstr>Drafting</vt:lpstr>
      <vt:lpstr>Drawing View Types</vt:lpstr>
      <vt:lpstr>Drawing production</vt:lpstr>
      <vt:lpstr>TBDrawing views activities</vt:lpstr>
      <vt:lpstr>Dimensions, Annotations and PMI</vt:lpstr>
      <vt:lpstr>Dimensioning overview</vt:lpstr>
      <vt:lpstr>Annotations</vt:lpstr>
      <vt:lpstr>Annotations</vt:lpstr>
      <vt:lpstr>Product Manufacturing Information (PMI)</vt:lpstr>
      <vt:lpstr>PMI</vt:lpstr>
      <vt:lpstr>PMI</vt:lpstr>
      <vt:lpstr>PMI</vt:lpstr>
      <vt:lpstr>Annotations 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detailed drawings</dc:title>
  <dc:creator>Douglas C. Stainbrook</dc:creator>
  <cp:lastModifiedBy>alogan</cp:lastModifiedBy>
  <cp:revision>735</cp:revision>
  <cp:lastPrinted>2005-10-17T08:52:43Z</cp:lastPrinted>
  <dcterms:created xsi:type="dcterms:W3CDTF">2008-09-25T15:14:36Z</dcterms:created>
  <dcterms:modified xsi:type="dcterms:W3CDTF">2012-07-16T20:52:15Z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