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0"/>
  </p:notesMasterIdLst>
  <p:handoutMasterIdLst>
    <p:handoutMasterId r:id="rId21"/>
  </p:handoutMasterIdLst>
  <p:sldIdLst>
    <p:sldId id="350" r:id="rId6"/>
    <p:sldId id="408" r:id="rId7"/>
    <p:sldId id="404" r:id="rId8"/>
    <p:sldId id="410" r:id="rId9"/>
    <p:sldId id="405" r:id="rId10"/>
    <p:sldId id="409" r:id="rId11"/>
    <p:sldId id="411" r:id="rId12"/>
    <p:sldId id="412" r:id="rId13"/>
    <p:sldId id="413" r:id="rId14"/>
    <p:sldId id="414" r:id="rId15"/>
    <p:sldId id="415" r:id="rId16"/>
    <p:sldId id="416" r:id="rId17"/>
    <p:sldId id="417" r:id="rId18"/>
    <p:sldId id="418" r:id="rId19"/>
  </p:sldIdLst>
  <p:sldSz cx="9144000" cy="6858000" type="screen4x3"/>
  <p:notesSz cx="6858000" cy="9144000"/>
  <p:defaultTextStyle>
    <a:defPPr>
      <a:defRPr lang="de-DE"/>
    </a:defPPr>
    <a:lvl1pPr algn="l"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sz="1000" kern="1200">
        <a:solidFill>
          <a:schemeClr val="tx1"/>
        </a:solidFill>
        <a:latin typeface="Arial" charset="0"/>
        <a:ea typeface="+mn-ea"/>
        <a:cs typeface="+mn-cs"/>
      </a:defRPr>
    </a:lvl2pPr>
    <a:lvl3pPr marL="914400" algn="l" rtl="0" fontAlgn="base">
      <a:spcBef>
        <a:spcPct val="0"/>
      </a:spcBef>
      <a:spcAft>
        <a:spcPct val="0"/>
      </a:spcAft>
      <a:defRPr sz="1000" kern="1200">
        <a:solidFill>
          <a:schemeClr val="tx1"/>
        </a:solidFill>
        <a:latin typeface="Arial" charset="0"/>
        <a:ea typeface="+mn-ea"/>
        <a:cs typeface="+mn-cs"/>
      </a:defRPr>
    </a:lvl3pPr>
    <a:lvl4pPr marL="1371600" algn="l" rtl="0" fontAlgn="base">
      <a:spcBef>
        <a:spcPct val="0"/>
      </a:spcBef>
      <a:spcAft>
        <a:spcPct val="0"/>
      </a:spcAft>
      <a:defRPr sz="1000" kern="1200">
        <a:solidFill>
          <a:schemeClr val="tx1"/>
        </a:solidFill>
        <a:latin typeface="Arial" charset="0"/>
        <a:ea typeface="+mn-ea"/>
        <a:cs typeface="+mn-cs"/>
      </a:defRPr>
    </a:lvl4pPr>
    <a:lvl5pPr marL="1828800" algn="l" rtl="0" fontAlgn="base">
      <a:spcBef>
        <a:spcPct val="0"/>
      </a:spcBef>
      <a:spcAft>
        <a:spcPct val="0"/>
      </a:spcAft>
      <a:defRPr sz="1000" kern="1200">
        <a:solidFill>
          <a:schemeClr val="tx1"/>
        </a:solidFill>
        <a:latin typeface="Arial" charset="0"/>
        <a:ea typeface="+mn-ea"/>
        <a:cs typeface="+mn-cs"/>
      </a:defRPr>
    </a:lvl5pPr>
    <a:lvl6pPr marL="2286000" algn="l" defTabSz="914400" rtl="0" eaLnBrk="1" latinLnBrk="0" hangingPunct="1">
      <a:defRPr sz="1000" kern="1200">
        <a:solidFill>
          <a:schemeClr val="tx1"/>
        </a:solidFill>
        <a:latin typeface="Arial" charset="0"/>
        <a:ea typeface="+mn-ea"/>
        <a:cs typeface="+mn-cs"/>
      </a:defRPr>
    </a:lvl6pPr>
    <a:lvl7pPr marL="2743200" algn="l" defTabSz="914400" rtl="0" eaLnBrk="1" latinLnBrk="0" hangingPunct="1">
      <a:defRPr sz="1000" kern="1200">
        <a:solidFill>
          <a:schemeClr val="tx1"/>
        </a:solidFill>
        <a:latin typeface="Arial" charset="0"/>
        <a:ea typeface="+mn-ea"/>
        <a:cs typeface="+mn-cs"/>
      </a:defRPr>
    </a:lvl7pPr>
    <a:lvl8pPr marL="3200400" algn="l" defTabSz="914400" rtl="0" eaLnBrk="1" latinLnBrk="0" hangingPunct="1">
      <a:defRPr sz="1000" kern="1200">
        <a:solidFill>
          <a:schemeClr val="tx1"/>
        </a:solidFill>
        <a:latin typeface="Arial" charset="0"/>
        <a:ea typeface="+mn-ea"/>
        <a:cs typeface="+mn-cs"/>
      </a:defRPr>
    </a:lvl8pPr>
    <a:lvl9pPr marL="3657600" algn="l" defTabSz="914400" rtl="0" eaLnBrk="1" latinLnBrk="0" hangingPunct="1">
      <a:defRPr sz="1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1F1FE1"/>
    <a:srgbClr val="91AAAA"/>
    <a:srgbClr val="AFB9C3"/>
    <a:srgbClr val="919BA5"/>
    <a:srgbClr val="D0D3DA"/>
    <a:srgbClr val="A0B6C0"/>
    <a:srgbClr val="FFD5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82" autoAdjust="0"/>
    <p:restoredTop sz="94989" autoAdjust="0"/>
  </p:normalViewPr>
  <p:slideViewPr>
    <p:cSldViewPr>
      <p:cViewPr>
        <p:scale>
          <a:sx n="90" d="100"/>
          <a:sy n="90" d="100"/>
        </p:scale>
        <p:origin x="-139" y="103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168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1730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1730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1730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200">
                <a:latin typeface="Siemens Sans" pitchFamily="2" charset="0"/>
              </a:defRPr>
            </a:lvl1pPr>
          </a:lstStyle>
          <a:p>
            <a:pPr>
              <a:defRPr/>
            </a:pPr>
            <a:fld id="{14030EA5-0D25-46AF-9CD1-31BA56CA32A5}" type="slidenum">
              <a:rPr lang="de-DE"/>
              <a:pPr>
                <a:defRPr/>
              </a:pPr>
              <a:t>‹#›</a:t>
            </a:fld>
            <a:endParaRPr lang="de-DE"/>
          </a:p>
        </p:txBody>
      </p:sp>
    </p:spTree>
    <p:extLst>
      <p:ext uri="{BB962C8B-B14F-4D97-AF65-F5344CB8AC3E}">
        <p14:creationId xmlns:p14="http://schemas.microsoft.com/office/powerpoint/2010/main" val="11758402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778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78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778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778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Siemens Sans" pitchFamily="2" charset="0"/>
              </a:defRPr>
            </a:lvl1pPr>
          </a:lstStyle>
          <a:p>
            <a:pPr>
              <a:defRPr/>
            </a:pPr>
            <a:fld id="{9FC1193D-FE16-435B-A8A8-B7E9C7477BC6}" type="slidenum">
              <a:rPr lang="de-DE"/>
              <a:pPr>
                <a:defRPr/>
              </a:pPr>
              <a:t>‹#›</a:t>
            </a:fld>
            <a:endParaRPr lang="de-DE"/>
          </a:p>
        </p:txBody>
      </p:sp>
    </p:spTree>
    <p:extLst>
      <p:ext uri="{BB962C8B-B14F-4D97-AF65-F5344CB8AC3E}">
        <p14:creationId xmlns:p14="http://schemas.microsoft.com/office/powerpoint/2010/main" val="21970132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Siemens Sans"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Siemens Sans"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Siemens Sans"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Siemens Sans"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Siemens Sans"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5AF9CA54-5C2B-43EA-A296-02BA50FAAC06}" type="slidenum">
              <a:rPr lang="de-DE" smtClean="0"/>
              <a:pPr/>
              <a:t>1</a:t>
            </a:fld>
            <a:endParaRPr 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10</a:t>
            </a:fld>
            <a:endParaRPr lang="de-D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11</a:t>
            </a:fld>
            <a:endParaRPr lang="de-D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12</a:t>
            </a:fld>
            <a:endParaRPr lang="de-D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13</a:t>
            </a:fld>
            <a:endParaRPr lang="de-DE"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14</a:t>
            </a:fld>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a:t>
            </a:fld>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a:t>
            </a:fld>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a:t>
            </a:fld>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5</a:t>
            </a:fld>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a:t>
            </a:fld>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a:t>
            </a:fld>
            <a:endParaRPr 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8</a:t>
            </a:fld>
            <a:endParaRPr 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9</a:t>
            </a:fld>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58"/>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tx2">
                    <a:lumMod val="50000"/>
                  </a:schemeClr>
                </a:solidFill>
              </a:rPr>
              <a:t>© </a:t>
            </a:r>
            <a:r>
              <a:rPr lang="en-US" dirty="0" smtClean="0">
                <a:solidFill>
                  <a:schemeClr val="tx2">
                    <a:lumMod val="50000"/>
                  </a:schemeClr>
                </a:solidFill>
              </a:rPr>
              <a:t>2012. </a:t>
            </a:r>
            <a:r>
              <a:rPr lang="en-US" dirty="0">
                <a:solidFill>
                  <a:schemeClr val="tx2">
                    <a:lumMod val="50000"/>
                  </a:schemeClr>
                </a:solidFill>
              </a:rPr>
              <a:t>Siemens Product Lifecycle Management Software Inc. All rights reserved</a:t>
            </a:r>
          </a:p>
        </p:txBody>
      </p:sp>
      <p:grpSp>
        <p:nvGrpSpPr>
          <p:cNvPr id="5" name="Group 164"/>
          <p:cNvGrpSpPr>
            <a:grpSpLocks/>
          </p:cNvGrpSpPr>
          <p:nvPr/>
        </p:nvGrpSpPr>
        <p:grpSpPr bwMode="auto">
          <a:xfrm>
            <a:off x="287338" y="260350"/>
            <a:ext cx="8856662" cy="973138"/>
            <a:chOff x="181" y="164"/>
            <a:chExt cx="5579" cy="613"/>
          </a:xfrm>
        </p:grpSpPr>
        <p:sp>
          <p:nvSpPr>
            <p:cNvPr id="6" name="Rectangle 160"/>
            <p:cNvSpPr>
              <a:spLocks noChangeArrowheads="1"/>
            </p:cNvSpPr>
            <p:nvPr>
              <p:custDataLst>
                <p:tags r:id="rId1"/>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7" name="Picture 163" descr="sie_logo_petrol_rgb_2"/>
            <p:cNvPicPr>
              <a:picLocks noChangeAspect="1" noChangeArrowheads="1"/>
            </p:cNvPicPr>
            <p:nvPr userDrawn="1"/>
          </p:nvPicPr>
          <p:blipFill>
            <a:blip r:embed="rId3" cstate="print"/>
            <a:srcRect/>
            <a:stretch>
              <a:fillRect/>
            </a:stretch>
          </p:blipFill>
          <p:spPr bwMode="auto">
            <a:xfrm>
              <a:off x="4536" y="267"/>
              <a:ext cx="1008" cy="202"/>
            </a:xfrm>
            <a:prstGeom prst="rect">
              <a:avLst/>
            </a:prstGeom>
            <a:noFill/>
            <a:ln w="9525">
              <a:noFill/>
              <a:miter lim="800000"/>
              <a:headEnd/>
              <a:tailEnd/>
            </a:ln>
          </p:spPr>
        </p:pic>
      </p:grpSp>
      <p:sp>
        <p:nvSpPr>
          <p:cNvPr id="8" name="Text Box 165"/>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
        <p:nvSpPr>
          <p:cNvPr id="4252" name="Rectangle 156"/>
          <p:cNvSpPr>
            <a:spLocks noGrp="1" noChangeArrowheads="1"/>
          </p:cNvSpPr>
          <p:nvPr>
            <p:ph type="ctrTitle" sz="quarter"/>
          </p:nvPr>
        </p:nvSpPr>
        <p:spPr>
          <a:xfrm>
            <a:off x="539750" y="1420813"/>
            <a:ext cx="8208963" cy="1246187"/>
          </a:xfrm>
        </p:spPr>
        <p:txBody>
          <a:bodyPr anchor="t"/>
          <a:lstStyle>
            <a:lvl1pPr>
              <a:lnSpc>
                <a:spcPts val="4800"/>
              </a:lnSpc>
              <a:defRPr sz="4000"/>
            </a:lvl1pPr>
          </a:lstStyle>
          <a:p>
            <a:r>
              <a:rPr lang="en-US" smtClean="0"/>
              <a:t>Click to edit Master title style</a:t>
            </a:r>
            <a:endParaRPr lang="en-US"/>
          </a:p>
        </p:txBody>
      </p:sp>
      <p:sp>
        <p:nvSpPr>
          <p:cNvPr id="4253" name="Rectangle 157"/>
          <p:cNvSpPr>
            <a:spLocks noGrp="1" noChangeArrowheads="1"/>
          </p:cNvSpPr>
          <p:nvPr>
            <p:ph type="subTitle" sz="quarter" idx="1"/>
          </p:nvPr>
        </p:nvSpPr>
        <p:spPr>
          <a:xfrm>
            <a:off x="539750" y="2770188"/>
            <a:ext cx="8208963" cy="1511300"/>
          </a:xfrm>
        </p:spPr>
        <p:txBody>
          <a:bodyPr/>
          <a:lstStyle>
            <a:lvl1pPr>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263525"/>
            <a:ext cx="2051050" cy="6010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9750" y="263525"/>
            <a:ext cx="6005513" cy="6010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592263"/>
            <a:ext cx="4027488"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9638" y="1592263"/>
            <a:ext cx="4029075"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77"/>
          <p:cNvGrpSpPr>
            <a:grpSpLocks/>
          </p:cNvGrpSpPr>
          <p:nvPr/>
        </p:nvGrpSpPr>
        <p:grpSpPr bwMode="auto">
          <a:xfrm>
            <a:off x="287338" y="260350"/>
            <a:ext cx="8856662" cy="973138"/>
            <a:chOff x="181" y="164"/>
            <a:chExt cx="5579" cy="613"/>
          </a:xfrm>
        </p:grpSpPr>
        <p:sp>
          <p:nvSpPr>
            <p:cNvPr id="1197" name="Rectangle 173"/>
            <p:cNvSpPr>
              <a:spLocks noChangeArrowheads="1"/>
            </p:cNvSpPr>
            <p:nvPr>
              <p:custDataLst>
                <p:tags r:id="rId13"/>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1033" name="Picture 176" descr="sie_logo_petrol_rgb_2"/>
            <p:cNvPicPr>
              <a:picLocks noChangeAspect="1" noChangeArrowheads="1"/>
            </p:cNvPicPr>
            <p:nvPr userDrawn="1"/>
          </p:nvPicPr>
          <p:blipFill>
            <a:blip r:embed="rId14" cstate="print"/>
            <a:srcRect/>
            <a:stretch>
              <a:fillRect/>
            </a:stretch>
          </p:blipFill>
          <p:spPr bwMode="auto">
            <a:xfrm>
              <a:off x="4536" y="267"/>
              <a:ext cx="1008" cy="202"/>
            </a:xfrm>
            <a:prstGeom prst="rect">
              <a:avLst/>
            </a:prstGeom>
            <a:noFill/>
            <a:ln w="9525">
              <a:noFill/>
              <a:miter lim="800000"/>
              <a:headEnd/>
              <a:tailEnd/>
            </a:ln>
          </p:spPr>
        </p:pic>
      </p:grpSp>
      <p:sp>
        <p:nvSpPr>
          <p:cNvPr id="1027" name="Rectangle 165"/>
          <p:cNvSpPr>
            <a:spLocks noGrp="1" noChangeArrowheads="1"/>
          </p:cNvSpPr>
          <p:nvPr>
            <p:ph type="body" idx="1"/>
          </p:nvPr>
        </p:nvSpPr>
        <p:spPr bwMode="auto">
          <a:xfrm>
            <a:off x="539750" y="1592263"/>
            <a:ext cx="8208963" cy="46815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190" name="Text Box 166"/>
          <p:cNvSpPr txBox="1">
            <a:spLocks noChangeArrowheads="1"/>
          </p:cNvSpPr>
          <p:nvPr/>
        </p:nvSpPr>
        <p:spPr bwMode="auto">
          <a:xfrm>
            <a:off x="554038" y="6488113"/>
            <a:ext cx="877887" cy="274637"/>
          </a:xfrm>
          <a:prstGeom prst="rect">
            <a:avLst/>
          </a:prstGeom>
          <a:noFill/>
          <a:ln w="9525">
            <a:noFill/>
            <a:miter lim="800000"/>
            <a:headEnd/>
            <a:tailEnd/>
          </a:ln>
        </p:spPr>
        <p:txBody>
          <a:bodyPr lIns="0" tIns="0" rIns="0" bIns="0" anchor="b"/>
          <a:lstStyle/>
          <a:p>
            <a:pPr eaLnBrk="0" hangingPunct="0">
              <a:defRPr/>
            </a:pPr>
            <a:r>
              <a:rPr lang="en-US" sz="1200">
                <a:solidFill>
                  <a:srgbClr val="000000"/>
                </a:solidFill>
              </a:rPr>
              <a:t>Page </a:t>
            </a:r>
            <a:fld id="{1DB5F747-68FE-44B2-BD76-9A4C5465C67D}" type="slidenum">
              <a:rPr lang="en-US" sz="1200">
                <a:solidFill>
                  <a:srgbClr val="000000"/>
                </a:solidFill>
              </a:rPr>
              <a:pPr eaLnBrk="0" hangingPunct="0">
                <a:defRPr/>
              </a:pPr>
              <a:t>‹#›</a:t>
            </a:fld>
            <a:endParaRPr lang="en-US" sz="1200">
              <a:solidFill>
                <a:srgbClr val="000000"/>
              </a:solidFill>
            </a:endParaRPr>
          </a:p>
        </p:txBody>
      </p:sp>
      <p:sp>
        <p:nvSpPr>
          <p:cNvPr id="1029" name="Rectangle 168"/>
          <p:cNvSpPr>
            <a:spLocks noGrp="1" noChangeArrowheads="1"/>
          </p:cNvSpPr>
          <p:nvPr>
            <p:ph type="title"/>
          </p:nvPr>
        </p:nvSpPr>
        <p:spPr bwMode="auto">
          <a:xfrm>
            <a:off x="539750" y="263525"/>
            <a:ext cx="6140450" cy="80803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193" name="Text Box 169"/>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tx2">
                    <a:lumMod val="50000"/>
                  </a:schemeClr>
                </a:solidFill>
              </a:rPr>
              <a:t>© </a:t>
            </a:r>
            <a:r>
              <a:rPr lang="en-US" dirty="0" smtClean="0">
                <a:solidFill>
                  <a:schemeClr val="tx2">
                    <a:lumMod val="50000"/>
                  </a:schemeClr>
                </a:solidFill>
              </a:rPr>
              <a:t>2012. </a:t>
            </a:r>
            <a:r>
              <a:rPr lang="en-US" dirty="0">
                <a:solidFill>
                  <a:schemeClr val="tx2">
                    <a:lumMod val="50000"/>
                  </a:schemeClr>
                </a:solidFill>
              </a:rPr>
              <a:t>Siemens Product Lifecycle Management Software Inc. All rights reserved</a:t>
            </a:r>
          </a:p>
        </p:txBody>
      </p:sp>
      <p:sp>
        <p:nvSpPr>
          <p:cNvPr id="1194" name="Text Box 170"/>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Tree>
  </p:cSld>
  <p:clrMap bg1="lt1" tx1="dk1" bg2="lt2" tx2="dk2" accent1="accent1" accent2="accent2" accent3="accent3" accent4="accent4" accent5="accent5" accent6="accent6" hlink="hlink" folHlink="folHlink"/>
  <p:sldLayoutIdLst>
    <p:sldLayoutId id="2147484535" r:id="rId1"/>
    <p:sldLayoutId id="2147484525" r:id="rId2"/>
    <p:sldLayoutId id="2147484526" r:id="rId3"/>
    <p:sldLayoutId id="2147484527" r:id="rId4"/>
    <p:sldLayoutId id="2147484528" r:id="rId5"/>
    <p:sldLayoutId id="2147484529" r:id="rId6"/>
    <p:sldLayoutId id="2147484530" r:id="rId7"/>
    <p:sldLayoutId id="2147484531" r:id="rId8"/>
    <p:sldLayoutId id="2147484532" r:id="rId9"/>
    <p:sldLayoutId id="2147484533" r:id="rId10"/>
    <p:sldLayoutId id="2147484534" r:id="rId11"/>
  </p:sldLayoutIdLst>
  <p:timing>
    <p:tnLst>
      <p:par>
        <p:cTn id="1" dur="indefinite" restart="never" nodeType="tmRoot"/>
      </p:par>
    </p:tnLst>
  </p:timing>
  <p:txStyles>
    <p:title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Arial" charset="0"/>
        </a:defRPr>
      </a:lvl2pPr>
      <a:lvl3pPr algn="l" rtl="0" eaLnBrk="0" fontAlgn="base" hangingPunct="0">
        <a:spcBef>
          <a:spcPct val="0"/>
        </a:spcBef>
        <a:spcAft>
          <a:spcPct val="0"/>
        </a:spcAft>
        <a:defRPr sz="2000" b="1">
          <a:solidFill>
            <a:schemeClr val="tx1"/>
          </a:solidFill>
          <a:latin typeface="Arial" charset="0"/>
        </a:defRPr>
      </a:lvl3pPr>
      <a:lvl4pPr algn="l" rtl="0" eaLnBrk="0" fontAlgn="base" hangingPunct="0">
        <a:spcBef>
          <a:spcPct val="0"/>
        </a:spcBef>
        <a:spcAft>
          <a:spcPct val="0"/>
        </a:spcAft>
        <a:defRPr sz="2000" b="1">
          <a:solidFill>
            <a:schemeClr val="tx1"/>
          </a:solidFill>
          <a:latin typeface="Arial" charset="0"/>
        </a:defRPr>
      </a:lvl4pPr>
      <a:lvl5pPr algn="l" rtl="0" eaLnBrk="0" fontAlgn="base" hangingPunct="0">
        <a:spcBef>
          <a:spcPct val="0"/>
        </a:spcBef>
        <a:spcAft>
          <a:spcPct val="0"/>
        </a:spcAft>
        <a:defRPr sz="2000" b="1">
          <a:solidFill>
            <a:schemeClr val="tx1"/>
          </a:solidFill>
          <a:latin typeface="Arial" charset="0"/>
        </a:defRPr>
      </a:lvl5pPr>
      <a:lvl6pPr marL="457200" algn="l" rtl="0" eaLnBrk="1" fontAlgn="base" hangingPunct="1">
        <a:spcBef>
          <a:spcPct val="0"/>
        </a:spcBef>
        <a:spcAft>
          <a:spcPct val="0"/>
        </a:spcAft>
        <a:defRPr sz="2000" b="1">
          <a:solidFill>
            <a:schemeClr val="tx1"/>
          </a:solidFill>
          <a:latin typeface="Arial" charset="0"/>
        </a:defRPr>
      </a:lvl6pPr>
      <a:lvl7pPr marL="914400" algn="l" rtl="0" eaLnBrk="1" fontAlgn="base" hangingPunct="1">
        <a:spcBef>
          <a:spcPct val="0"/>
        </a:spcBef>
        <a:spcAft>
          <a:spcPct val="0"/>
        </a:spcAft>
        <a:defRPr sz="2000" b="1">
          <a:solidFill>
            <a:schemeClr val="tx1"/>
          </a:solidFill>
          <a:latin typeface="Arial" charset="0"/>
        </a:defRPr>
      </a:lvl7pPr>
      <a:lvl8pPr marL="1371600" algn="l" rtl="0" eaLnBrk="1" fontAlgn="base" hangingPunct="1">
        <a:spcBef>
          <a:spcPct val="0"/>
        </a:spcBef>
        <a:spcAft>
          <a:spcPct val="0"/>
        </a:spcAft>
        <a:defRPr sz="2000" b="1">
          <a:solidFill>
            <a:schemeClr val="tx1"/>
          </a:solidFill>
          <a:latin typeface="Arial" charset="0"/>
        </a:defRPr>
      </a:lvl8pPr>
      <a:lvl9pPr marL="1828800" algn="l" rtl="0" eaLnBrk="1" fontAlgn="base" hangingPunct="1">
        <a:spcBef>
          <a:spcPct val="0"/>
        </a:spcBef>
        <a:spcAft>
          <a:spcPct val="0"/>
        </a:spcAft>
        <a:defRPr sz="2000" b="1">
          <a:solidFill>
            <a:schemeClr val="tx1"/>
          </a:solidFill>
          <a:latin typeface="Arial" charset="0"/>
        </a:defRPr>
      </a:lvl9pPr>
    </p:titleStyle>
    <p:bodyStyle>
      <a:lvl1pPr marL="342900" indent="-342900" algn="l" rtl="0" eaLnBrk="0" fontAlgn="base" hangingPunct="0">
        <a:spcBef>
          <a:spcPct val="0"/>
        </a:spcBef>
        <a:spcAft>
          <a:spcPct val="0"/>
        </a:spcAft>
        <a:buFont typeface="Wingdings" pitchFamily="2" charset="2"/>
        <a:defRPr sz="2000">
          <a:solidFill>
            <a:schemeClr val="tx1"/>
          </a:solidFill>
          <a:latin typeface="+mn-lt"/>
          <a:ea typeface="+mn-ea"/>
          <a:cs typeface="+mn-cs"/>
        </a:defRPr>
      </a:lvl1pPr>
      <a:lvl2pPr marL="1905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2pPr>
      <a:lvl3pPr marL="3810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3pPr>
      <a:lvl4pPr marL="573088" indent="-190500"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4pPr>
      <a:lvl5pPr marL="763588"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5pPr>
      <a:lvl6pPr marL="12207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6pPr>
      <a:lvl7pPr marL="16779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7pPr>
      <a:lvl8pPr marL="21351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8pPr>
      <a:lvl9pPr marL="25923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828800"/>
            <a:ext cx="8208963" cy="1246187"/>
          </a:xfrm>
        </p:spPr>
        <p:txBody>
          <a:bodyPr/>
          <a:lstStyle/>
          <a:p>
            <a:pPr algn="ctr"/>
            <a:r>
              <a:rPr lang="en-US" i="1" dirty="0" smtClean="0"/>
              <a:t>Solid Edge </a:t>
            </a:r>
            <a:r>
              <a:rPr lang="en-US" i="1" dirty="0" smtClean="0"/>
              <a:t>ST5</a:t>
            </a:r>
            <a:r>
              <a:rPr lang="en-US" i="1" dirty="0" smtClean="0"/>
              <a:t/>
            </a:r>
            <a:br>
              <a:rPr lang="en-US" i="1" dirty="0" smtClean="0"/>
            </a:br>
            <a:r>
              <a:rPr lang="en-US" i="1" dirty="0" smtClean="0"/>
              <a:t>Training</a:t>
            </a:r>
            <a:br>
              <a:rPr lang="en-US" i="1" dirty="0" smtClean="0"/>
            </a:br>
            <a:r>
              <a:rPr lang="en-US" dirty="0" smtClean="0"/>
              <a:t/>
            </a:r>
            <a:br>
              <a:rPr lang="en-US" dirty="0" smtClean="0"/>
            </a:br>
            <a:r>
              <a:rPr lang="en-US" dirty="0" smtClean="0"/>
              <a:t>Assembly patterning</a:t>
            </a:r>
            <a:br>
              <a:rPr lang="en-US" dirty="0" smtClean="0"/>
            </a:br>
            <a:endParaRPr lang="en-US" b="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pPr eaLnBrk="1" hangingPunct="1"/>
            <a:r>
              <a:rPr lang="en-US" sz="3200" i="1" dirty="0" smtClean="0"/>
              <a:t>Suppressing patterned parts in an assembly</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marL="0"/>
            <a:r>
              <a:rPr lang="en-US" dirty="0" smtClean="0"/>
              <a:t>Assembly pathfinder shows the parts contained in the pattern.  Expand the pattern and suppress individual occurrence(s) of the part or subassembly that were patterned.</a:t>
            </a:r>
          </a:p>
          <a:p>
            <a:pPr marL="0"/>
            <a:endParaRPr lang="en-US" dirty="0" smtClean="0"/>
          </a:p>
          <a:p>
            <a:pPr marL="0"/>
            <a:r>
              <a:rPr lang="en-US" dirty="0" smtClean="0"/>
              <a:t>To suppress, right click the item in pathfinder and then click suppress.</a:t>
            </a:r>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7170"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200400" y="3276600"/>
            <a:ext cx="2767054"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pPr eaLnBrk="1" hangingPunct="1"/>
            <a:r>
              <a:rPr lang="en-US" sz="3200" i="1" dirty="0" smtClean="0"/>
              <a:t>Suppressing patterned parts in an assembly</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marL="0"/>
            <a:r>
              <a:rPr lang="en-US" dirty="0" smtClean="0"/>
              <a:t>Assembly pathfinder shows the parts contained in the pattern.  Expand the pattern and suppress individual occurrence(s) of the part or subassembly that were patterned.</a:t>
            </a:r>
          </a:p>
          <a:p>
            <a:pPr marL="0"/>
            <a:endParaRPr lang="en-US" dirty="0" smtClean="0"/>
          </a:p>
          <a:p>
            <a:pPr marL="0"/>
            <a:r>
              <a:rPr lang="en-US" dirty="0" smtClean="0"/>
              <a:t>To suppress, right click the item in pathfinder and then click suppress.</a:t>
            </a:r>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7170"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200400" y="3276600"/>
            <a:ext cx="2767054"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pPr eaLnBrk="1" hangingPunct="1"/>
            <a:r>
              <a:rPr lang="en-US" sz="3200" i="1" dirty="0" smtClean="0"/>
              <a:t>Suppressing patterned parts in an assembly</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marL="0"/>
            <a:r>
              <a:rPr lang="en-US" dirty="0" smtClean="0"/>
              <a:t>Assembly pathfinder shows the parts contained in the pattern.  Expand the pattern and suppress individual occurrence(s) of the part or subassembly that were patterned.</a:t>
            </a:r>
          </a:p>
          <a:p>
            <a:pPr marL="0"/>
            <a:endParaRPr lang="en-US" dirty="0" smtClean="0"/>
          </a:p>
          <a:p>
            <a:pPr marL="0"/>
            <a:r>
              <a:rPr lang="en-US" dirty="0" smtClean="0"/>
              <a:t>To suppress, right click the item in pathfinder and then click suppress.</a:t>
            </a:r>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7170"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200400" y="3276600"/>
            <a:ext cx="2767054"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pPr eaLnBrk="1" hangingPunct="1"/>
            <a:r>
              <a:rPr lang="en-US" sz="3200" i="1" dirty="0" smtClean="0"/>
              <a:t>Suppressing patterned parts in an assembly</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marL="0"/>
            <a:r>
              <a:rPr lang="en-US" dirty="0" smtClean="0"/>
              <a:t>Assembly pathfinder shows the parts contained in the pattern.  Expand the pattern and suppress individual occurrence(s) of the part or subassembly that were patterned.</a:t>
            </a:r>
          </a:p>
          <a:p>
            <a:pPr marL="0"/>
            <a:endParaRPr lang="en-US" dirty="0" smtClean="0"/>
          </a:p>
          <a:p>
            <a:pPr marL="0"/>
            <a:r>
              <a:rPr lang="en-US" dirty="0" smtClean="0"/>
              <a:t>To suppress, right click the item in pathfinder and then click suppress.</a:t>
            </a:r>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7170"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200400" y="3276600"/>
            <a:ext cx="2767054"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pPr eaLnBrk="1" hangingPunct="1"/>
            <a:r>
              <a:rPr lang="en-US" sz="3200" i="1" dirty="0" smtClean="0"/>
              <a:t>Activity</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marL="0"/>
            <a:r>
              <a:rPr lang="en-US" dirty="0" smtClean="0"/>
              <a:t>Activity: Generating a pattern in an assembly</a:t>
            </a:r>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8194" name="Picture 2"/>
          <p:cNvPicPr>
            <a:picLocks noChangeAspect="1" noChangeArrowheads="1"/>
          </p:cNvPicPr>
          <p:nvPr/>
        </p:nvPicPr>
        <p:blipFill>
          <a:blip r:embed="rId3" cstate="print"/>
          <a:stretch>
            <a:fillRect/>
          </a:stretch>
        </p:blipFill>
        <p:spPr bwMode="auto">
          <a:xfrm>
            <a:off x="2209800" y="2133600"/>
            <a:ext cx="4171950" cy="3743325"/>
          </a:xfrm>
          <a:prstGeom prst="rect">
            <a:avLst/>
          </a:prstGeom>
          <a:no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The Pattern Part command is used to copy parts or subassemblies in a rectangular or circular pattern. </a:t>
            </a:r>
          </a:p>
          <a:p>
            <a:pPr marL="0"/>
            <a:endParaRPr lang="en-US" sz="1800" dirty="0" smtClean="0"/>
          </a:p>
          <a:p>
            <a:pPr marL="0"/>
            <a:r>
              <a:rPr lang="en-US" sz="1800" dirty="0" smtClean="0"/>
              <a:t>The pattern can be driven by either an assembly sketch pattern, or a pattern that exists within one of the parts.</a:t>
            </a:r>
          </a:p>
          <a:p>
            <a:pPr marL="0"/>
            <a:endParaRPr lang="en-US" sz="1800" dirty="0" smtClean="0"/>
          </a:p>
          <a:p>
            <a:pPr marL="0"/>
            <a:r>
              <a:rPr lang="en-US" sz="1800" dirty="0" smtClean="0"/>
              <a:t>If the pattern exists in a part, the pattern will have a reference feature, an example being a hole for a fastener to be placed.  The first part should be placed into the reference feature, and the pattern can then be created using the parts pattern.</a:t>
            </a: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smtClean="0"/>
              <a:t>Assembly Patterning</a:t>
            </a:r>
            <a:endParaRPr lang="en-US" sz="2800" i="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533400" y="381000"/>
            <a:ext cx="6216650" cy="808038"/>
          </a:xfrm>
        </p:spPr>
        <p:txBody>
          <a:bodyPr/>
          <a:lstStyle/>
          <a:p>
            <a:pPr eaLnBrk="1" hangingPunct="1"/>
            <a:r>
              <a:rPr lang="en-US" sz="3200" i="1" dirty="0" smtClean="0"/>
              <a:t>Reference feature in a part pattern</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marL="0"/>
            <a:r>
              <a:rPr lang="en-US" dirty="0" smtClean="0"/>
              <a:t>To create an assembly pattern of parts using an existing pattern in an assembly, the first part should be placed in the pattern reference feature.</a:t>
            </a:r>
          </a:p>
        </p:txBody>
      </p:sp>
      <p:pic>
        <p:nvPicPr>
          <p:cNvPr id="1029"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295400" y="2286000"/>
            <a:ext cx="6334125" cy="3057525"/>
          </a:xfrm>
          <a:prstGeom prst="rect">
            <a:avLst/>
          </a:prstGeom>
          <a:noFill/>
          <a:ln w="9525">
            <a:noFill/>
            <a:miter lim="800000"/>
            <a:headEnd/>
            <a:tailEnd/>
          </a:ln>
        </p:spPr>
      </p:pic>
      <p:sp>
        <p:nvSpPr>
          <p:cNvPr id="10" name="Content Placeholder 2"/>
          <p:cNvSpPr txBox="1">
            <a:spLocks/>
          </p:cNvSpPr>
          <p:nvPr/>
        </p:nvSpPr>
        <p:spPr bwMode="auto">
          <a:xfrm>
            <a:off x="609600" y="49530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mn-cs"/>
              </a:rPr>
              <a:t>1: Reference feature</a:t>
            </a:r>
            <a:r>
              <a:rPr kumimoji="0" lang="en-US" sz="2000" b="0" i="0" u="none" strike="noStrike" kern="0" cap="none" spc="0" normalizeH="0" noProof="0" dirty="0" smtClean="0">
                <a:ln>
                  <a:noFill/>
                </a:ln>
                <a:solidFill>
                  <a:schemeClr val="tx1"/>
                </a:solidFill>
                <a:effectLst/>
                <a:uLnTx/>
                <a:uFillTx/>
                <a:latin typeface="+mn-lt"/>
                <a:ea typeface="+mn-ea"/>
                <a:cs typeface="+mn-cs"/>
              </a:rPr>
              <a:t> contained in the part</a:t>
            </a:r>
          </a:p>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r>
              <a:rPr lang="en-US" sz="2000" kern="0" baseline="0" dirty="0" smtClean="0">
                <a:latin typeface="+mn-lt"/>
              </a:rPr>
              <a:t>2:</a:t>
            </a:r>
            <a:r>
              <a:rPr lang="en-US" sz="2000" kern="0" dirty="0" smtClean="0">
                <a:latin typeface="+mn-lt"/>
              </a:rPr>
              <a:t> Patterned features</a:t>
            </a: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533400" y="381000"/>
            <a:ext cx="6216650" cy="808038"/>
          </a:xfrm>
        </p:spPr>
        <p:txBody>
          <a:bodyPr/>
          <a:lstStyle/>
          <a:p>
            <a:pPr eaLnBrk="1" hangingPunct="1"/>
            <a:r>
              <a:rPr lang="en-US" sz="3200" i="1" dirty="0" smtClean="0"/>
              <a:t>Reference feature in a part pattern</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marL="0"/>
            <a:r>
              <a:rPr lang="en-US" dirty="0" smtClean="0"/>
              <a:t>The part or subassembly to be patterned does not have to be positioned on the reference feature, or on the part containing the pattern.  Pattern Part creates the pattern using the distances defined by the pattern in the part.  If the part to be patterned is offset from the reference feature, the pattern will be offset by that  same distance.</a:t>
            </a:r>
          </a:p>
          <a:p>
            <a:pPr marL="0"/>
            <a:endParaRPr lang="en-US" dirty="0" smtClean="0"/>
          </a:p>
          <a:p>
            <a:pPr marL="0"/>
            <a:r>
              <a:rPr lang="en-US" dirty="0" smtClean="0"/>
              <a:t>In most cases, such as patterning fasteners in an assembly, the first parts will be positioned in the reference feature.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8077200" cy="808038"/>
          </a:xfrm>
        </p:spPr>
        <p:txBody>
          <a:bodyPr/>
          <a:lstStyle/>
          <a:p>
            <a:pPr eaLnBrk="1" hangingPunct="1"/>
            <a:r>
              <a:rPr lang="en-US" sz="3200" i="1" dirty="0" smtClean="0"/>
              <a:t>Steps for patterning parts using an existing part pattern</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marL="0"/>
            <a:r>
              <a:rPr lang="en-US" dirty="0" smtClean="0"/>
              <a:t>1. Position the first part in the reference feature as shown. </a:t>
            </a:r>
          </a:p>
        </p:txBody>
      </p:sp>
      <p:pic>
        <p:nvPicPr>
          <p:cNvPr id="2050" name="Picture 2"/>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2819400" y="1676400"/>
            <a:ext cx="2914650" cy="2162175"/>
          </a:xfrm>
          <a:prstGeom prst="rect">
            <a:avLst/>
          </a:prstGeom>
          <a:noFill/>
          <a:ln w="9525">
            <a:noFill/>
            <a:miter lim="800000"/>
            <a:headEnd/>
            <a:tailEnd/>
          </a:ln>
        </p:spPr>
      </p:pic>
      <p:sp>
        <p:nvSpPr>
          <p:cNvPr id="6" name="Content Placeholder 2"/>
          <p:cNvSpPr txBox="1">
            <a:spLocks/>
          </p:cNvSpPr>
          <p:nvPr/>
        </p:nvSpPr>
        <p:spPr bwMode="auto">
          <a:xfrm>
            <a:off x="533400" y="38100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mn-cs"/>
              </a:rPr>
              <a:t>2. Identify</a:t>
            </a:r>
            <a:r>
              <a:rPr kumimoji="0" lang="en-US" sz="2000" b="0" i="0" u="none" strike="noStrike" kern="0" cap="none" spc="0" normalizeH="0" noProof="0" dirty="0" smtClean="0">
                <a:ln>
                  <a:noFill/>
                </a:ln>
                <a:solidFill>
                  <a:schemeClr val="tx1"/>
                </a:solidFill>
                <a:effectLst/>
                <a:uLnTx/>
                <a:uFillTx/>
                <a:latin typeface="+mn-lt"/>
                <a:ea typeface="+mn-ea"/>
                <a:cs typeface="+mn-cs"/>
              </a:rPr>
              <a:t> the part containing the pattern feature. </a:t>
            </a: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2051" name="Picture 3"/>
          <p:cNvPicPr>
            <a:picLocks noChangeAspect="1" noChangeArrowheads="1"/>
          </p:cNvPicPr>
          <p:nvPr/>
        </p:nvPicPr>
        <p:blipFill>
          <a:blip r:embed="rId4" cstate="print">
            <a:clrChange>
              <a:clrFrom>
                <a:srgbClr val="FEFEFE"/>
              </a:clrFrom>
              <a:clrTo>
                <a:srgbClr val="FEFEFE">
                  <a:alpha val="0"/>
                </a:srgbClr>
              </a:clrTo>
            </a:clrChange>
          </a:blip>
          <a:srcRect/>
          <a:stretch>
            <a:fillRect/>
          </a:stretch>
        </p:blipFill>
        <p:spPr bwMode="auto">
          <a:xfrm>
            <a:off x="2895600" y="4343400"/>
            <a:ext cx="2886075" cy="2114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8077200" cy="808038"/>
          </a:xfrm>
        </p:spPr>
        <p:txBody>
          <a:bodyPr/>
          <a:lstStyle/>
          <a:p>
            <a:pPr eaLnBrk="1" hangingPunct="1"/>
            <a:r>
              <a:rPr lang="en-US" sz="3200" i="1" dirty="0" smtClean="0"/>
              <a:t>Steps for patterning parts using an existing part pattern</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marL="0"/>
            <a:r>
              <a:rPr lang="en-US" dirty="0" smtClean="0"/>
              <a:t>3. Select the pattern feature on the part or assembly sketch. </a:t>
            </a:r>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r>
              <a:rPr lang="en-US" sz="2000" kern="0" noProof="0" dirty="0" smtClean="0">
                <a:latin typeface="+mn-lt"/>
              </a:rPr>
              <a:t>4. Identify the reference feature</a:t>
            </a: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3074" name="Picture 2"/>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2667000" y="1828800"/>
            <a:ext cx="2667000" cy="2209800"/>
          </a:xfrm>
          <a:prstGeom prst="rect">
            <a:avLst/>
          </a:prstGeom>
          <a:noFill/>
          <a:ln w="9525">
            <a:noFill/>
            <a:miter lim="800000"/>
            <a:headEnd/>
            <a:tailEnd/>
          </a:ln>
        </p:spPr>
      </p:pic>
      <p:pic>
        <p:nvPicPr>
          <p:cNvPr id="3075" name="Picture 3"/>
          <p:cNvPicPr>
            <a:picLocks noChangeAspect="1" noChangeArrowheads="1"/>
          </p:cNvPicPr>
          <p:nvPr/>
        </p:nvPicPr>
        <p:blipFill>
          <a:blip r:embed="rId4" cstate="print">
            <a:clrChange>
              <a:clrFrom>
                <a:srgbClr val="FEFEFE"/>
              </a:clrFrom>
              <a:clrTo>
                <a:srgbClr val="FEFEFE">
                  <a:alpha val="0"/>
                </a:srgbClr>
              </a:clrTo>
            </a:clrChange>
          </a:blip>
          <a:srcRect/>
          <a:stretch>
            <a:fillRect/>
          </a:stretch>
        </p:blipFill>
        <p:spPr bwMode="auto">
          <a:xfrm>
            <a:off x="2743200" y="4343400"/>
            <a:ext cx="2952750" cy="2133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8077200" cy="808038"/>
          </a:xfrm>
        </p:spPr>
        <p:txBody>
          <a:bodyPr/>
          <a:lstStyle/>
          <a:p>
            <a:pPr eaLnBrk="1" hangingPunct="1"/>
            <a:r>
              <a:rPr lang="en-US" sz="3200" i="1" dirty="0" smtClean="0"/>
              <a:t>Steps for patterning parts using an existing part pattern</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marL="0"/>
            <a:r>
              <a:rPr lang="en-US" dirty="0" smtClean="0"/>
              <a:t>5. Finish. The pattern of parts is created.</a:t>
            </a:r>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4098" name="Picture 2"/>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2743200" y="2057400"/>
            <a:ext cx="2838450" cy="220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pPr eaLnBrk="1" hangingPunct="1"/>
            <a:r>
              <a:rPr lang="en-US" sz="3200" i="1" dirty="0" smtClean="0"/>
              <a:t>Pattern parts from an assembly sketch</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marL="0"/>
            <a:r>
              <a:rPr lang="en-US" dirty="0" smtClean="0"/>
              <a:t>A pattern of parts can also be created from an assembly sketch.</a:t>
            </a:r>
          </a:p>
          <a:p>
            <a:pPr marL="0"/>
            <a:endParaRPr lang="en-US" dirty="0" smtClean="0"/>
          </a:p>
          <a:p>
            <a:pPr marL="0"/>
            <a:r>
              <a:rPr lang="en-US" dirty="0" smtClean="0"/>
              <a:t>Once in the sketching environment in assembly, the patterning commands will exist on the home tab in the features group.   </a:t>
            </a:r>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5122" name="Picture 2"/>
          <p:cNvPicPr>
            <a:picLocks noChangeAspect="1" noChangeArrowheads="1"/>
          </p:cNvPicPr>
          <p:nvPr/>
        </p:nvPicPr>
        <p:blipFill>
          <a:blip r:embed="rId3" cstate="print"/>
          <a:srcRect/>
          <a:stretch>
            <a:fillRect/>
          </a:stretch>
        </p:blipFill>
        <p:spPr bwMode="auto">
          <a:xfrm>
            <a:off x="3733800" y="2719648"/>
            <a:ext cx="1176337" cy="15399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pPr eaLnBrk="1" hangingPunct="1"/>
            <a:r>
              <a:rPr lang="en-US" sz="3200" i="1" dirty="0" smtClean="0"/>
              <a:t>Pattern parts from an assembly sketch</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marL="0"/>
            <a:r>
              <a:rPr lang="en-US" dirty="0" smtClean="0"/>
              <a:t>The steps for patterning parts using an assembly sketch are the same as using an embedded pattern in a part.  Identify the sketch as the location of the pattern when prompted.</a:t>
            </a:r>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6146"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514600" y="2667000"/>
            <a:ext cx="3838575" cy="3219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ags/tag2.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heme/theme1.xml><?xml version="1.0" encoding="utf-8"?>
<a:theme xmlns:a="http://schemas.openxmlformats.org/drawingml/2006/main" name="Siemens_PLM_Grey_Template">
  <a:themeElements>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fontScheme name="Siemens PLM Grey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857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spPr>
      <a:bodyPr vert="horz" wrap="square" lIns="0" tIns="0" rIns="0" bIns="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000" b="0" i="0" u="none" strike="noStrike" cap="none" normalizeH="0" baseline="0" smtClean="0">
            <a:ln>
              <a:noFill/>
            </a:ln>
            <a:solidFill>
              <a:schemeClr val="tx1"/>
            </a:solidFill>
            <a:effectLst/>
            <a:latin typeface="Arial" charset="0"/>
          </a:defRPr>
        </a:defPPr>
      </a:lstStyle>
    </a:spDef>
    <a:lnDef>
      <a:spPr bwMode="auto">
        <a:solidFill>
          <a:schemeClr val="accent1"/>
        </a:solidFill>
        <a:ln w="25400" cap="flat" cmpd="sng" algn="ctr">
          <a:solidFill>
            <a:srgbClr val="FF0000"/>
          </a:solidFill>
          <a:prstDash val="solid"/>
          <a:round/>
          <a:headEnd type="none" w="med" len="med"/>
          <a:tailEnd type="triangle"/>
        </a:ln>
        <a:effectLst>
          <a:outerShdw blurRad="50800" dist="38100" dir="2700000" algn="tl" rotWithShape="0">
            <a:prstClr val="black">
              <a:alpha val="40000"/>
            </a:prstClr>
          </a:outerShdw>
        </a:effectLst>
      </a:spPr>
      <a:bodyPr/>
      <a:lstStyle/>
    </a:lnDef>
  </a:objectDefaults>
  <a:extraClrSchemeLst>
    <a:extraClrScheme>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767CD561B52CA4E8ACB2552DF311DBD" ma:contentTypeVersion="0" ma:contentTypeDescription="Create a new document." ma:contentTypeScope="" ma:versionID="10e107eaf9d0837392c1f1a983e69498">
  <xsd:schema xmlns:xsd="http://www.w3.org/2001/XMLSchema" xmlns:p="http://schemas.microsoft.com/office/2006/metadata/properties" xmlns:ns2="56CD67F7-521B-4ECA-8ACB-2552DF311DBD" targetNamespace="http://schemas.microsoft.com/office/2006/metadata/properties" ma:root="true" ma:fieldsID="80dd823656e7c2657ada7ce637836d5a" ns2:_="">
    <xsd:import namespace="56CD67F7-521B-4ECA-8ACB-2552DF311DBD"/>
    <xsd:element name="properties">
      <xsd:complexType>
        <xsd:sequence>
          <xsd:element name="documentManagement">
            <xsd:complexType>
              <xsd:all>
                <xsd:element ref="ns2:Parent_x0020_ID" minOccurs="0"/>
                <xsd:element ref="ns2:Parent_x0020_Type"/>
                <xsd:element ref="ns2:Document_x0020_ID"/>
                <xsd:element ref="ns2:Rev"/>
                <xsd:element ref="ns2:Description0"/>
                <xsd:element ref="ns2:Document_x0020_Type"/>
                <xsd:element ref="ns2:SE_x0020_Release"/>
              </xsd:all>
            </xsd:complexType>
          </xsd:element>
        </xsd:sequence>
      </xsd:complexType>
    </xsd:element>
  </xsd:schema>
  <xsd:schema xmlns:xsd="http://www.w3.org/2001/XMLSchema" xmlns:dms="http://schemas.microsoft.com/office/2006/documentManagement/types" targetNamespace="56CD67F7-521B-4ECA-8ACB-2552DF311DBD" elementFormDefault="qualified">
    <xsd:import namespace="http://schemas.microsoft.com/office/2006/documentManagement/types"/>
    <xsd:element name="Parent_x0020_ID" ma:index="8" nillable="true" ma:displayName="Parent ID" ma:internalName="Parent_x0020_ID">
      <xsd:simpleType>
        <xsd:restriction base="dms:Number"/>
      </xsd:simpleType>
    </xsd:element>
    <xsd:element name="Parent_x0020_Type" ma:index="9" ma:displayName="Parent Type" ma:format="Dropdown" ma:internalName="Parent_x0020_Type">
      <xsd:simpleType>
        <xsd:restriction base="dms:Choice">
          <xsd:enumeration value="None"/>
          <xsd:enumeration value="Task"/>
          <xsd:enumeration value="Project"/>
          <xsd:enumeration value="Theme"/>
          <xsd:enumeration value="Release"/>
        </xsd:restriction>
      </xsd:simpleType>
    </xsd:element>
    <xsd:element name="Document_x0020_ID" ma:index="10" ma:displayName="Document ID" ma:decimals="0" ma:internalName="Document_x0020_ID">
      <xsd:simpleType>
        <xsd:restriction base="dms:Number"/>
      </xsd:simpleType>
    </xsd:element>
    <xsd:element name="Rev" ma:index="11" ma:displayName="Rev" ma:decimals="0" ma:internalName="Rev">
      <xsd:simpleType>
        <xsd:restriction base="dms:Number"/>
      </xsd:simpleType>
    </xsd:element>
    <xsd:element name="Description0" ma:index="12" ma:displayName="Description" ma:internalName="Description0">
      <xsd:simpleType>
        <xsd:restriction base="dms:Note"/>
      </xsd:simpleType>
    </xsd:element>
    <xsd:element name="Document_x0020_Type" ma:index="13" ma:displayName="Document Type" ma:format="Dropdown" ma:internalName="Document_x0020_Type">
      <xsd:simpleType>
        <xsd:restriction base="dms:Choice">
          <xsd:enumeration value="Plan-Concept"/>
          <xsd:enumeration value="Plan-CmdSpec"/>
          <xsd:enumeration value="Plan-ReqSpec"/>
          <xsd:enumeration value="Plan-EnvSpec"/>
          <xsd:enumeration value="Plan-UIQC"/>
          <xsd:enumeration value="Plan-UseTestPlan"/>
          <xsd:enumeration value="Plan-UseReport"/>
          <xsd:enumeration value="Plan-OvrSpec"/>
          <xsd:enumeration value="Dev-DgnSpec"/>
          <xsd:enumeration value="Dev-APISpec"/>
          <xsd:enumeration value="Dev-TechNote"/>
          <xsd:enumeration value="Cert-TestPlan"/>
          <xsd:enumeration value="Cert-Testcase"/>
          <xsd:enumeration value="Cert-ATPResults"/>
          <xsd:enumeration value="Cert-BetaReport"/>
          <xsd:enumeration value="Release"/>
          <xsd:enumeration value="Review"/>
          <xsd:enumeration value="Template"/>
          <xsd:enumeration value="Commitment"/>
        </xsd:restriction>
      </xsd:simpleType>
    </xsd:element>
    <xsd:element name="SE_x0020_Release" ma:index="14" ma:displayName="SE Release" ma:default="" ma:format="Dropdown" ma:internalName="SE_x0020_Release">
      <xsd:simpleType>
        <xsd:restriction base="dms:Choice">
          <xsd:enumeration value="None"/>
          <xsd:enumeration value="V103"/>
          <xsd:enumeration value="V102"/>
          <xsd:enumeration value="V21"/>
          <xsd:enumeration value="V20"/>
          <xsd:enumeration value="V19"/>
          <xsd:enumeration value="V18"/>
          <xsd:enumeration value="V17"/>
          <xsd:enumeration value="V16"/>
          <xsd:enumeration value="V15"/>
          <xsd:enumeration value="V14"/>
          <xsd:enumeration value="V12"/>
          <xsd:enumeration value="V11"/>
          <xsd:enumeration value="V10"/>
          <xsd:enumeration value="Futur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LongProperties xmlns="http://schemas.microsoft.com/office/2006/metadata/longProperties"/>
</file>

<file path=customXml/item4.xml><?xml version="1.0" encoding="utf-8"?>
<p:properties xmlns:p="http://schemas.microsoft.com/office/2006/metadata/properties" xmlns:xsi="http://www.w3.org/2001/XMLSchema-instance">
  <documentManagement>
    <Document_x0020_ID xmlns="56CD67F7-521B-4ECA-8ACB-2552DF311DBD"/>
    <Parent_x0020_ID xmlns="56CD67F7-521B-4ECA-8ACB-2552DF311DBD" xsi:nil="true"/>
    <Description0 xmlns="56CD67F7-521B-4ECA-8ACB-2552DF311DBD">Solid Edge Training - Constructing procedural features</Description0>
    <Parent_x0020_Type xmlns="56CD67F7-521B-4ECA-8ACB-2552DF311DBD">Release</Parent_x0020_Type>
    <SE_x0020_Release xmlns="56CD67F7-521B-4ECA-8ACB-2552DF311DBD">V103</SE_x0020_Release>
    <Document_x0020_Type xmlns="56CD67F7-521B-4ECA-8ACB-2552DF311DBD">Release</Document_x0020_Type>
    <Rev xmlns="56CD67F7-521B-4ECA-8ACB-2552DF311DBD">1</Rev>
  </documentManagement>
</p:properties>
</file>

<file path=customXml/itemProps1.xml><?xml version="1.0" encoding="utf-8"?>
<ds:datastoreItem xmlns:ds="http://schemas.openxmlformats.org/officeDocument/2006/customXml" ds:itemID="{072BBDA4-B85B-4330-A420-3A23C18FAB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CD67F7-521B-4ECA-8ACB-2552DF311DB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3EA8FBD1-1A24-411A-80C5-187D747F34A3}">
  <ds:schemaRefs>
    <ds:schemaRef ds:uri="http://schemas.microsoft.com/sharepoint/v3/contenttype/forms"/>
  </ds:schemaRefs>
</ds:datastoreItem>
</file>

<file path=customXml/itemProps3.xml><?xml version="1.0" encoding="utf-8"?>
<ds:datastoreItem xmlns:ds="http://schemas.openxmlformats.org/officeDocument/2006/customXml" ds:itemID="{2A7D46F4-7B95-4701-823E-869469091AC0}">
  <ds:schemaRefs>
    <ds:schemaRef ds:uri="http://schemas.microsoft.com/office/2006/metadata/longProperties"/>
  </ds:schemaRefs>
</ds:datastoreItem>
</file>

<file path=customXml/itemProps4.xml><?xml version="1.0" encoding="utf-8"?>
<ds:datastoreItem xmlns:ds="http://schemas.openxmlformats.org/officeDocument/2006/customXml" ds:itemID="{0035C548-D4C6-4EFA-BB7B-ECC8F7477B5B}">
  <ds:schemaRefs>
    <ds:schemaRef ds:uri="http://schemas.microsoft.com/office/2006/metadata/properties"/>
    <ds:schemaRef ds:uri="56CD67F7-521B-4ECA-8ACB-2552DF311DBD"/>
  </ds:schemaRefs>
</ds:datastoreItem>
</file>

<file path=docProps/app.xml><?xml version="1.0" encoding="utf-8"?>
<Properties xmlns="http://schemas.openxmlformats.org/officeDocument/2006/extended-properties" xmlns:vt="http://schemas.openxmlformats.org/officeDocument/2006/docPropsVTypes">
  <Template>Siemens_PLM_Grey_Template</Template>
  <TotalTime>12907</TotalTime>
  <Words>607</Words>
  <Application>Microsoft Office PowerPoint</Application>
  <PresentationFormat>On-screen Show (4:3)</PresentationFormat>
  <Paragraphs>61</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Siemens_PLM_Grey_Template</vt:lpstr>
      <vt:lpstr>Solid Edge ST5 Training  Assembly patterning </vt:lpstr>
      <vt:lpstr>Assembly Patterning</vt:lpstr>
      <vt:lpstr>Reference feature in a part pattern</vt:lpstr>
      <vt:lpstr>Reference feature in a part pattern</vt:lpstr>
      <vt:lpstr>Steps for patterning parts using an existing part pattern</vt:lpstr>
      <vt:lpstr>Steps for patterning parts using an existing part pattern</vt:lpstr>
      <vt:lpstr>Steps for patterning parts using an existing part pattern</vt:lpstr>
      <vt:lpstr>Pattern parts from an assembly sketch</vt:lpstr>
      <vt:lpstr>Pattern parts from an assembly sketch</vt:lpstr>
      <vt:lpstr>Suppressing patterned parts in an assembly</vt:lpstr>
      <vt:lpstr>Suppressing patterned parts in an assembly</vt:lpstr>
      <vt:lpstr>Suppressing patterned parts in an assembly</vt:lpstr>
      <vt:lpstr>Suppressing patterned parts in an assembly</vt:lpstr>
      <vt:lpstr>Activity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Constructing procedural features</dc:title>
  <dc:creator>Douglas C. Stainbrook</dc:creator>
  <cp:lastModifiedBy>Carter, Paul</cp:lastModifiedBy>
  <cp:revision>768</cp:revision>
  <cp:lastPrinted>2005-10-17T08:52:43Z</cp:lastPrinted>
  <dcterms:created xsi:type="dcterms:W3CDTF">2008-09-25T15:14:36Z</dcterms:created>
  <dcterms:modified xsi:type="dcterms:W3CDTF">2012-07-09T19:00:13Z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