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handoutMasterIdLst>
    <p:handoutMasterId r:id="rId15"/>
  </p:handoutMasterIdLst>
  <p:sldIdLst>
    <p:sldId id="350" r:id="rId6"/>
    <p:sldId id="408" r:id="rId7"/>
    <p:sldId id="427" r:id="rId8"/>
    <p:sldId id="431" r:id="rId9"/>
    <p:sldId id="432" r:id="rId10"/>
    <p:sldId id="428" r:id="rId11"/>
    <p:sldId id="429" r:id="rId12"/>
    <p:sldId id="418" r:id="rId13"/>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149" y="103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4085082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1767856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Assembly Reports</a:t>
            </a:r>
            <a:endParaRPr lang="en-US" b="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28600" y="1371600"/>
            <a:ext cx="8686800" cy="4953000"/>
          </a:xfrm>
        </p:spPr>
        <p:txBody>
          <a:bodyPr/>
          <a:lstStyle/>
          <a:p>
            <a:pPr marL="0"/>
            <a:r>
              <a:rPr lang="en-US" dirty="0" smtClean="0"/>
              <a:t>Solid Edge creates reports that provide information about the components that make up an assembly. You can create:</a:t>
            </a:r>
          </a:p>
          <a:p>
            <a:pPr marL="0"/>
            <a:r>
              <a:rPr lang="en-US" dirty="0" smtClean="0"/>
              <a:t>Assembly reports—For assembly and structural frame models, assembly reports list the parts and subassemblies in the model. </a:t>
            </a:r>
          </a:p>
          <a:p>
            <a:pPr marL="0">
              <a:buFont typeface="Arial" pitchFamily="34" charset="0"/>
              <a:buChar char="•"/>
            </a:pPr>
            <a:r>
              <a:rPr lang="en-US" dirty="0" smtClean="0"/>
              <a:t>You can generate these types of reports:</a:t>
            </a:r>
          </a:p>
          <a:p>
            <a:pPr marL="565468" lvl="3"/>
            <a:r>
              <a:rPr lang="en-US" sz="1800" dirty="0" smtClean="0"/>
              <a:t>Bill of Materials—This report supports item number levels that match the assembly structure. </a:t>
            </a:r>
          </a:p>
          <a:p>
            <a:pPr lvl="3"/>
            <a:r>
              <a:rPr lang="en-US" sz="1800" dirty="0" smtClean="0"/>
              <a:t>Exploded Bill of Materials</a:t>
            </a:r>
          </a:p>
          <a:p>
            <a:pPr lvl="3"/>
            <a:r>
              <a:rPr lang="en-US" sz="1800" dirty="0" smtClean="0"/>
              <a:t>Summary of Atomic Reports</a:t>
            </a:r>
          </a:p>
          <a:p>
            <a:pPr lvl="3"/>
            <a:r>
              <a:rPr lang="en-US" sz="1800" dirty="0" smtClean="0"/>
              <a:t>Parts List—This report is a flat list that shows the quantity of each element.</a:t>
            </a:r>
          </a:p>
          <a:p>
            <a:pPr>
              <a:buFont typeface="Arial" pitchFamily="34" charset="0"/>
              <a:buChar char="•"/>
            </a:pPr>
            <a:r>
              <a:rPr lang="en-US" dirty="0" smtClean="0"/>
              <a:t>Pipe reports—For pipe and tubing models, lists the pipes and fittings in an assembly.</a:t>
            </a:r>
          </a:p>
          <a:p>
            <a:pPr>
              <a:buFont typeface="Arial" pitchFamily="34" charset="0"/>
              <a:buChar char="•"/>
            </a:pPr>
            <a:r>
              <a:rPr lang="en-US" dirty="0" smtClean="0"/>
              <a:t>Harness reports: You can create the following types of wire reports:</a:t>
            </a:r>
          </a:p>
          <a:p>
            <a:pPr lvl="3"/>
            <a:r>
              <a:rPr lang="en-US" dirty="0" smtClean="0"/>
              <a:t>Top Level</a:t>
            </a:r>
          </a:p>
          <a:p>
            <a:pPr lvl="3"/>
            <a:r>
              <a:rPr lang="en-US" dirty="0" smtClean="0"/>
              <a:t>Expanded</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Types of assembly reports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show assembly item numbers in assembly and structural frame reports, and in pipe reports. Assembly item numbers are saved with the assembly and are available for downstream use, for example, in balloons placed on a model and in ballooned parts lists placed on an assembly drawing. This ensures consistent part numbering is propagated across all applications of the model.</a:t>
            </a:r>
          </a:p>
          <a:p>
            <a:pPr marL="0"/>
            <a:endParaRPr lang="en-US" sz="1800" dirty="0" smtClean="0"/>
          </a:p>
          <a:p>
            <a:pPr marL="320040">
              <a:buFont typeface="Arial" pitchFamily="34" charset="0"/>
              <a:buChar char="•"/>
            </a:pPr>
            <a:r>
              <a:rPr lang="en-US" sz="1800" dirty="0" smtClean="0"/>
              <a:t>To create item numbers in the assembly, select the Maintain item numbers check box in the Item Numbers page (Solid Edge Options dialog box).</a:t>
            </a:r>
          </a:p>
          <a:p>
            <a:pPr marL="320040">
              <a:buFont typeface="Arial" pitchFamily="34" charset="0"/>
              <a:buChar char="•"/>
            </a:pPr>
            <a:endParaRPr lang="en-US" sz="1800" dirty="0" smtClean="0"/>
          </a:p>
          <a:p>
            <a:pPr marL="320040">
              <a:buFont typeface="Arial" pitchFamily="34" charset="0"/>
              <a:buChar char="•"/>
            </a:pPr>
            <a:r>
              <a:rPr lang="en-US" sz="1800" dirty="0" smtClean="0"/>
              <a:t>To use these item numbers in assembly reports, select the Use assembly generated item numbers check box, which is available in the Report dialog box. </a:t>
            </a:r>
          </a:p>
          <a:p>
            <a:pPr marL="0"/>
            <a:endParaRPr lang="en-US" sz="1800" dirty="0" smtClean="0"/>
          </a:p>
          <a:p>
            <a:pPr marL="0"/>
            <a:r>
              <a:rPr lang="en-US" sz="1800" dirty="0" smtClean="0"/>
              <a:t>Alternatively, you can leave this option unchecked and have the assembly Report command generate item numbers on the fly. </a:t>
            </a:r>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Showing assembly item numbers in reports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Item numbers for parts and subassemblies can be created and maintained automatically in an assembly model. Item numbers are based on the assembly structure, that is, the order in which parts, subassemblies, and assemblies are displayed in Assembly </a:t>
            </a:r>
            <a:r>
              <a:rPr lang="en-US" sz="1800" dirty="0" err="1" smtClean="0"/>
              <a:t>PathFinder</a:t>
            </a:r>
            <a:r>
              <a:rPr lang="en-US" sz="1800" dirty="0" smtClean="0"/>
              <a:t>.</a:t>
            </a:r>
          </a:p>
          <a:p>
            <a:pPr marL="0"/>
            <a:endParaRPr lang="en-US" sz="1800" dirty="0" smtClean="0"/>
          </a:p>
          <a:p>
            <a:pPr marL="320040"/>
            <a:r>
              <a:rPr lang="en-US" sz="1800" dirty="0" smtClean="0"/>
              <a:t>Item numbering allows you to:</a:t>
            </a:r>
          </a:p>
          <a:p>
            <a:pPr>
              <a:buFont typeface="Arial" pitchFamily="34" charset="0"/>
              <a:buChar char="•"/>
            </a:pPr>
            <a:r>
              <a:rPr lang="en-US" sz="1800" dirty="0" smtClean="0"/>
              <a:t>Create item numbers in assemblies</a:t>
            </a:r>
          </a:p>
          <a:p>
            <a:pPr marL="320040">
              <a:buFont typeface="Arial" pitchFamily="34" charset="0"/>
              <a:buChar char="•"/>
            </a:pPr>
            <a:r>
              <a:rPr lang="en-US" sz="1800" dirty="0" smtClean="0"/>
              <a:t>Edit item numbers</a:t>
            </a:r>
          </a:p>
          <a:p>
            <a:pPr marL="320040">
              <a:buFont typeface="Arial" pitchFamily="34" charset="0"/>
              <a:buChar char="•"/>
            </a:pPr>
            <a:r>
              <a:rPr lang="en-US" sz="1800" dirty="0" smtClean="0"/>
              <a:t>Use assembly item numbers in reports</a:t>
            </a:r>
          </a:p>
          <a:p>
            <a:pPr marL="320040">
              <a:buFont typeface="Arial" pitchFamily="34" charset="0"/>
              <a:buChar char="•"/>
            </a:pPr>
            <a:r>
              <a:rPr lang="en-US" sz="1800" dirty="0" smtClean="0"/>
              <a:t>Use assembly item numbers in PMI balloons</a:t>
            </a:r>
          </a:p>
          <a:p>
            <a:pPr marL="320040">
              <a:buFont typeface="Arial" pitchFamily="34" charset="0"/>
              <a:buChar char="•"/>
            </a:pPr>
            <a:r>
              <a:rPr lang="en-US" sz="1800" dirty="0" smtClean="0"/>
              <a:t>Use assembly item numbers on a drawing</a:t>
            </a:r>
          </a:p>
          <a:p>
            <a:pPr marL="320040">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Assembly item numbers</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Use the Item Numbers page (Solid Edge Options dialog box) to select an item numbering schema for the parts and subassemblies in the assembly model. Refer to the following table for a comparison of item numbering options.</a:t>
            </a:r>
          </a:p>
        </p:txBody>
      </p:sp>
      <p:sp>
        <p:nvSpPr>
          <p:cNvPr id="4099" name="Title 1"/>
          <p:cNvSpPr>
            <a:spLocks noGrp="1"/>
          </p:cNvSpPr>
          <p:nvPr>
            <p:ph type="title"/>
          </p:nvPr>
        </p:nvSpPr>
        <p:spPr>
          <a:xfrm>
            <a:off x="457200" y="304800"/>
            <a:ext cx="6216650" cy="808038"/>
          </a:xfrm>
        </p:spPr>
        <p:txBody>
          <a:bodyPr/>
          <a:lstStyle/>
          <a:p>
            <a:r>
              <a:rPr lang="en-US" sz="3200" dirty="0" smtClean="0"/>
              <a:t>Item numbering schema</a:t>
            </a:r>
            <a:endParaRPr lang="en-US" sz="3200" dirty="0"/>
          </a:p>
        </p:txBody>
      </p:sp>
      <p:pic>
        <p:nvPicPr>
          <p:cNvPr id="1027" name="Picture 3"/>
          <p:cNvPicPr>
            <a:picLocks noChangeAspect="1" noChangeArrowheads="1"/>
          </p:cNvPicPr>
          <p:nvPr/>
        </p:nvPicPr>
        <p:blipFill>
          <a:blip r:embed="rId3" cstate="print"/>
          <a:srcRect/>
          <a:stretch>
            <a:fillRect/>
          </a:stretch>
        </p:blipFill>
        <p:spPr bwMode="auto">
          <a:xfrm>
            <a:off x="1905000" y="2286000"/>
            <a:ext cx="5048250" cy="398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format the report using the Format option on the Reports dialog box. Using the Format Report dialog box, you can set the following:</a:t>
            </a:r>
          </a:p>
          <a:p>
            <a:pPr>
              <a:buFont typeface="Arial" pitchFamily="34" charset="0"/>
              <a:buChar char="•"/>
            </a:pPr>
            <a:r>
              <a:rPr lang="en-US" sz="1800" dirty="0" smtClean="0"/>
              <a:t>Font</a:t>
            </a:r>
          </a:p>
          <a:p>
            <a:pPr>
              <a:buFont typeface="Arial" pitchFamily="34" charset="0"/>
              <a:buChar char="•"/>
            </a:pPr>
            <a:r>
              <a:rPr lang="en-US" sz="1800" dirty="0" smtClean="0"/>
              <a:t>Column headings (based on available properties)</a:t>
            </a:r>
          </a:p>
          <a:p>
            <a:pPr>
              <a:buFont typeface="Arial" pitchFamily="34" charset="0"/>
              <a:buChar char="•"/>
            </a:pPr>
            <a:r>
              <a:rPr lang="en-US" sz="1800" dirty="0" smtClean="0"/>
              <a:t>Sorting method</a:t>
            </a:r>
          </a:p>
          <a:p>
            <a:pPr>
              <a:buFont typeface="Arial" pitchFamily="34" charset="0"/>
              <a:buChar char="•"/>
            </a:pPr>
            <a:endParaRPr lang="en-US" sz="1800" dirty="0" smtClean="0"/>
          </a:p>
          <a:p>
            <a:pPr marL="0"/>
            <a:r>
              <a:rPr lang="en-US" sz="1800" dirty="0" smtClean="0"/>
              <a:t>Each property you include in the report will be a new report column. Standard properties you can choose from include Quantity, Document Number, Revision, and Author. You can also include custom file properties that you have recorded in the part and subassembly documents.</a:t>
            </a:r>
          </a:p>
          <a:p>
            <a:pPr marL="0"/>
            <a:endParaRPr lang="en-US" sz="1800" dirty="0" smtClean="0"/>
          </a:p>
          <a:p>
            <a:pPr marL="0"/>
            <a:r>
              <a:rPr lang="en-US" sz="1800" dirty="0" smtClean="0"/>
              <a:t>After you have formatted the report, you can preview the report output by selecting the OK button on the Format Report dialog box.</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Formatting a report</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After previewing the report, you have the following options:</a:t>
            </a:r>
          </a:p>
          <a:p>
            <a:pPr>
              <a:buFont typeface="Arial" pitchFamily="34" charset="0"/>
              <a:buChar char="•"/>
            </a:pPr>
            <a:r>
              <a:rPr lang="en-US" sz="1800" dirty="0" smtClean="0"/>
              <a:t>Save the current report.</a:t>
            </a:r>
          </a:p>
          <a:p>
            <a:pPr>
              <a:buFont typeface="Arial" pitchFamily="34" charset="0"/>
              <a:buChar char="•"/>
            </a:pPr>
            <a:r>
              <a:rPr lang="en-US" sz="1800" dirty="0" smtClean="0"/>
              <a:t>Print the current report.</a:t>
            </a:r>
          </a:p>
          <a:p>
            <a:pPr>
              <a:buFont typeface="Arial" pitchFamily="34" charset="0"/>
              <a:buChar char="•"/>
            </a:pPr>
            <a:r>
              <a:rPr lang="en-US" sz="1800" dirty="0" smtClean="0"/>
              <a:t>Copy the current report to the Clipboard.</a:t>
            </a:r>
          </a:p>
          <a:p>
            <a:pPr>
              <a:buFont typeface="Arial" pitchFamily="34" charset="0"/>
              <a:buChar char="•"/>
            </a:pPr>
            <a:r>
              <a:rPr lang="en-US" sz="1800" dirty="0" smtClean="0"/>
              <a:t>Create another report.</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Outputting the report</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Revision manager (release and revise)</a:t>
            </a:r>
          </a:p>
          <a:p>
            <a:pPr marL="0"/>
            <a:r>
              <a:rPr lang="en-US" dirty="0" smtClean="0"/>
              <a:t>Activity – Revision manager (revise and release an assembly draft)</a:t>
            </a:r>
          </a:p>
          <a:p>
            <a:pPr marL="0"/>
            <a:r>
              <a:rPr lang="en-US" dirty="0" smtClean="0"/>
              <a:t>Activity – Editing a part in context of the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13801</TotalTime>
  <Words>590</Words>
  <Application>Microsoft Office PowerPoint</Application>
  <PresentationFormat>On-screen Show (4:3)</PresentationFormat>
  <Paragraphs>59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Siemens_PLM_Grey_Template</vt:lpstr>
      <vt:lpstr>Solid Edge ST5 Training  Assembly Reports</vt:lpstr>
      <vt:lpstr>Types of assembly reports</vt:lpstr>
      <vt:lpstr>Showing assembly item numbers in reports</vt:lpstr>
      <vt:lpstr>Assembly item numbers</vt:lpstr>
      <vt:lpstr>Item numbering schema</vt:lpstr>
      <vt:lpstr>Formatting a report</vt:lpstr>
      <vt:lpstr>Outputting the report</vt:lpstr>
      <vt:lpstr>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806</cp:revision>
  <cp:lastPrinted>2005-10-17T08:52:43Z</cp:lastPrinted>
  <dcterms:created xsi:type="dcterms:W3CDTF">2008-09-25T15:14:36Z</dcterms:created>
  <dcterms:modified xsi:type="dcterms:W3CDTF">2012-07-09T19:25:47Z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