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3"/>
  </p:notesMasterIdLst>
  <p:handoutMasterIdLst>
    <p:handoutMasterId r:id="rId24"/>
  </p:handoutMasterIdLst>
  <p:sldIdLst>
    <p:sldId id="350" r:id="rId6"/>
    <p:sldId id="408" r:id="rId7"/>
    <p:sldId id="420" r:id="rId8"/>
    <p:sldId id="419" r:id="rId9"/>
    <p:sldId id="421" r:id="rId10"/>
    <p:sldId id="422" r:id="rId11"/>
    <p:sldId id="428" r:id="rId12"/>
    <p:sldId id="427" r:id="rId13"/>
    <p:sldId id="423" r:id="rId14"/>
    <p:sldId id="424" r:id="rId15"/>
    <p:sldId id="429" r:id="rId16"/>
    <p:sldId id="430" r:id="rId17"/>
    <p:sldId id="431" r:id="rId18"/>
    <p:sldId id="432" r:id="rId19"/>
    <p:sldId id="425" r:id="rId20"/>
    <p:sldId id="426" r:id="rId21"/>
    <p:sldId id="418" r:id="rId22"/>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149" y="86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1457000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815495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17</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sesync.chm::/xid453698.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Designing in the context of an assembly</a:t>
            </a: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Depending on the approach you use, the included geometry can be associative or non-associative to the original edges.</a:t>
            </a:r>
          </a:p>
          <a:p>
            <a:pPr marL="0"/>
            <a:endParaRPr lang="en-US" sz="1800" dirty="0" smtClean="0"/>
          </a:p>
          <a:p>
            <a:pPr marL="0"/>
            <a:r>
              <a:rPr lang="en-US" sz="1800" dirty="0" smtClean="0"/>
              <a:t>When you create new geometry associatively, then modify the original, or parent geometry; the child geometry also updates. If you change the size of the parent part, the included child geometry for the base feature also updates.</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Inter-part </a:t>
            </a:r>
            <a:r>
              <a:rPr lang="en-US" sz="2400" dirty="0" err="1" smtClean="0"/>
              <a:t>associativity</a:t>
            </a:r>
            <a:endParaRPr lang="en-US" sz="2400" dirty="0"/>
          </a:p>
        </p:txBody>
      </p:sp>
      <p:pic>
        <p:nvPicPr>
          <p:cNvPr id="2050"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057400" y="3429000"/>
            <a:ext cx="5408447" cy="2366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US" dirty="0"/>
              <a:t>The </a:t>
            </a:r>
            <a:r>
              <a:rPr lang="en-US" dirty="0">
                <a:hlinkClick r:id="rId2"/>
              </a:rPr>
              <a:t>Insert Assembly Copy command</a:t>
            </a:r>
            <a:r>
              <a:rPr lang="en-US" dirty="0"/>
              <a:t> inserts the top-level of one assembly into another assembly. All top-level components in the parent assembly are considered top-level components in the child assembly. The command selects top level assembly files only. It does not select parts used in an assembly file. </a:t>
            </a:r>
            <a:endParaRPr lang="en-US" dirty="0" smtClean="0"/>
          </a:p>
          <a:p>
            <a:pPr>
              <a:buFont typeface="Arial" pitchFamily="34" charset="0"/>
              <a:buChar char="•"/>
            </a:pPr>
            <a:endParaRPr lang="en-US" dirty="0"/>
          </a:p>
          <a:p>
            <a:pPr>
              <a:buFont typeface="Arial" pitchFamily="34" charset="0"/>
              <a:buChar char="•"/>
            </a:pPr>
            <a:r>
              <a:rPr lang="en-US" dirty="0"/>
              <a:t>The result of this operation is that the child assembly has the same top-level occurrence structure as the parent assembly. The parent assembly does not have to be present to display the components once the feature is created. It is needed only for update.</a:t>
            </a:r>
          </a:p>
          <a:p>
            <a:endParaRPr lang="en-US" dirty="0"/>
          </a:p>
        </p:txBody>
      </p:sp>
      <p:sp>
        <p:nvSpPr>
          <p:cNvPr id="3" name="Title 2"/>
          <p:cNvSpPr>
            <a:spLocks noGrp="1"/>
          </p:cNvSpPr>
          <p:nvPr>
            <p:ph type="title"/>
          </p:nvPr>
        </p:nvSpPr>
        <p:spPr/>
        <p:txBody>
          <a:bodyPr/>
          <a:lstStyle/>
          <a:p>
            <a:r>
              <a:rPr lang="en-US" dirty="0" smtClean="0"/>
              <a:t>Insert Assembly Copy</a:t>
            </a:r>
            <a:endParaRPr lang="en-US" dirty="0"/>
          </a:p>
        </p:txBody>
      </p:sp>
      <p:sp>
        <p:nvSpPr>
          <p:cNvPr id="4" name="AutoShape 2" descr="mk:@MSITStore:C:\Program%20Files\Solid%20Edge%20ST5\Program\RESDLLS\0009\SESync.chm::/../graphics/graphicLibrary/se/assembly/relationships/iac_icon.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685800"/>
            <a:ext cx="542925"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2286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US" dirty="0"/>
              <a:t>A coordinate system is used to position the insert assembly copy. If a coordinate system in the active assembly doesn’t exist at the placement point, a new coordinate system will need to be created at the location required to place the insert assembly copy. See the help topic Coordinate System command</a:t>
            </a:r>
            <a:r>
              <a:rPr lang="en-US" dirty="0" smtClean="0"/>
              <a:t>.</a:t>
            </a:r>
          </a:p>
          <a:p>
            <a:pPr>
              <a:buFont typeface="Arial" pitchFamily="34" charset="0"/>
              <a:buChar char="•"/>
            </a:pPr>
            <a:endParaRPr lang="en-US" dirty="0"/>
          </a:p>
          <a:p>
            <a:pPr>
              <a:buFont typeface="Arial" pitchFamily="34" charset="0"/>
              <a:buChar char="•"/>
            </a:pPr>
            <a:endParaRPr lang="en-US" dirty="0" smtClean="0"/>
          </a:p>
          <a:p>
            <a:endParaRPr lang="en-US" dirty="0"/>
          </a:p>
        </p:txBody>
      </p:sp>
      <p:sp>
        <p:nvSpPr>
          <p:cNvPr id="3" name="Title 2"/>
          <p:cNvSpPr>
            <a:spLocks noGrp="1"/>
          </p:cNvSpPr>
          <p:nvPr>
            <p:ph type="title"/>
          </p:nvPr>
        </p:nvSpPr>
        <p:spPr/>
        <p:txBody>
          <a:bodyPr/>
          <a:lstStyle/>
          <a:p>
            <a:r>
              <a:rPr lang="en-US" dirty="0" smtClean="0"/>
              <a:t>Insert Assembly Copy</a:t>
            </a:r>
            <a:endParaRPr lang="en-US" dirty="0"/>
          </a:p>
        </p:txBody>
      </p:sp>
      <p:sp>
        <p:nvSpPr>
          <p:cNvPr id="4" name="AutoShape 2" descr="mk:@MSITStore:C:\Program%20Files\Solid%20Edge%20ST5\Program\RESDLLS\0009\SESync.chm::/../graphics/graphicLibrary/se/assembly/relationships/iac_icon.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685800"/>
            <a:ext cx="542925"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0794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pPr>
            <a:r>
              <a:rPr lang="en-US" dirty="0"/>
              <a:t>An associative assembly feature is added to the child assembly, such that any changes to the parent assembly propagate to the child assembly on update.</a:t>
            </a:r>
          </a:p>
          <a:p>
            <a:pPr>
              <a:buFont typeface="Arial" pitchFamily="34" charset="0"/>
              <a:buChar char="•"/>
            </a:pPr>
            <a:endParaRPr lang="en-US" dirty="0" smtClean="0"/>
          </a:p>
          <a:p>
            <a:r>
              <a:rPr lang="en-US" dirty="0"/>
              <a:t>General Uses for Insert Assembly Copy:</a:t>
            </a:r>
          </a:p>
          <a:p>
            <a:pPr>
              <a:buFont typeface="Arial" pitchFamily="34" charset="0"/>
              <a:buChar char="•"/>
            </a:pPr>
            <a:r>
              <a:rPr lang="en-US" dirty="0"/>
              <a:t>Assembly structure reuse (Pipes, Frames, Tubes)</a:t>
            </a:r>
          </a:p>
          <a:p>
            <a:pPr>
              <a:buFont typeface="Arial" pitchFamily="34" charset="0"/>
              <a:buChar char="•"/>
            </a:pPr>
            <a:r>
              <a:rPr lang="en-US" dirty="0"/>
              <a:t>Bill of Materials has identical components of the parent assembly.</a:t>
            </a:r>
          </a:p>
          <a:p>
            <a:pPr>
              <a:buFont typeface="Arial" pitchFamily="34" charset="0"/>
              <a:buChar char="•"/>
            </a:pPr>
            <a:r>
              <a:rPr lang="en-US" dirty="0"/>
              <a:t>Creation and definition of Assembly Process States.</a:t>
            </a:r>
          </a:p>
          <a:p>
            <a:pPr>
              <a:buFont typeface="Arial" pitchFamily="34" charset="0"/>
              <a:buChar char="•"/>
            </a:pPr>
            <a:r>
              <a:rPr lang="en-US" dirty="0"/>
              <a:t>Associative mirror creates inserted assembly copies.</a:t>
            </a:r>
          </a:p>
          <a:p>
            <a:pPr>
              <a:buFont typeface="Arial" pitchFamily="34" charset="0"/>
              <a:buChar char="•"/>
            </a:pPr>
            <a:r>
              <a:rPr lang="en-US" dirty="0"/>
              <a:t>Publish Multi-Body part files – uses this function to generate an associative assembly of the design bodies</a:t>
            </a:r>
            <a:r>
              <a:rPr lang="en-US" dirty="0" smtClean="0"/>
              <a:t>.</a:t>
            </a:r>
            <a:endParaRPr lang="en-US" dirty="0"/>
          </a:p>
        </p:txBody>
      </p:sp>
      <p:sp>
        <p:nvSpPr>
          <p:cNvPr id="3" name="Title 2"/>
          <p:cNvSpPr>
            <a:spLocks noGrp="1"/>
          </p:cNvSpPr>
          <p:nvPr>
            <p:ph type="title"/>
          </p:nvPr>
        </p:nvSpPr>
        <p:spPr/>
        <p:txBody>
          <a:bodyPr/>
          <a:lstStyle/>
          <a:p>
            <a:r>
              <a:rPr lang="en-US" dirty="0" smtClean="0"/>
              <a:t>Insert Assembly Copy</a:t>
            </a:r>
            <a:endParaRPr lang="en-US" dirty="0"/>
          </a:p>
        </p:txBody>
      </p:sp>
      <p:sp>
        <p:nvSpPr>
          <p:cNvPr id="4" name="AutoShape 2" descr="mk:@MSITStore:C:\Program%20Files\Solid%20Edge%20ST5\Program\RESDLLS\0009\SESync.chm::/../graphics/graphicLibrary/se/assembly/relationships/iac_icon.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685800"/>
            <a:ext cx="542925"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5770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following items can be included in an IAC:</a:t>
            </a:r>
          </a:p>
          <a:p>
            <a:pPr>
              <a:buFont typeface="Arial" pitchFamily="34" charset="0"/>
              <a:buChar char="•"/>
            </a:pPr>
            <a:r>
              <a:rPr lang="en-US" dirty="0"/>
              <a:t>Subassembly occurrences</a:t>
            </a:r>
          </a:p>
          <a:p>
            <a:pPr>
              <a:buFont typeface="Arial" pitchFamily="34" charset="0"/>
              <a:buChar char="•"/>
            </a:pPr>
            <a:r>
              <a:rPr lang="en-US" dirty="0"/>
              <a:t>Part occurrences</a:t>
            </a:r>
          </a:p>
          <a:p>
            <a:pPr>
              <a:buFont typeface="Arial" pitchFamily="34" charset="0"/>
              <a:buChar char="•"/>
            </a:pPr>
            <a:r>
              <a:rPr lang="en-US" dirty="0"/>
              <a:t>Adjustable parts</a:t>
            </a:r>
          </a:p>
          <a:p>
            <a:pPr>
              <a:buFont typeface="Arial" pitchFamily="34" charset="0"/>
              <a:buChar char="•"/>
            </a:pPr>
            <a:r>
              <a:rPr lang="en-US" dirty="0"/>
              <a:t>Adjustable subassemblies</a:t>
            </a:r>
          </a:p>
          <a:p>
            <a:pPr>
              <a:buFont typeface="Arial" pitchFamily="34" charset="0"/>
              <a:buChar char="•"/>
            </a:pPr>
            <a:r>
              <a:rPr lang="en-US" dirty="0"/>
              <a:t>Assembly driven part features</a:t>
            </a:r>
          </a:p>
          <a:p>
            <a:pPr>
              <a:buFont typeface="Arial" pitchFamily="34" charset="0"/>
              <a:buChar char="•"/>
            </a:pPr>
            <a:r>
              <a:rPr lang="en-US" dirty="0"/>
              <a:t>Assembly features (On/Off option)</a:t>
            </a:r>
          </a:p>
          <a:p>
            <a:pPr>
              <a:buFont typeface="Arial" pitchFamily="34" charset="0"/>
              <a:buChar char="•"/>
            </a:pPr>
            <a:r>
              <a:rPr lang="en-US" dirty="0"/>
              <a:t>Weld beads.</a:t>
            </a:r>
          </a:p>
          <a:p>
            <a:r>
              <a:rPr lang="en-US" dirty="0"/>
              <a:t>Note:</a:t>
            </a:r>
          </a:p>
          <a:p>
            <a:pPr>
              <a:buFont typeface="Arial" pitchFamily="34" charset="0"/>
              <a:buChar char="•"/>
            </a:pPr>
            <a:r>
              <a:rPr lang="en-US" dirty="0"/>
              <a:t>For these to appear the child assembly has to be a </a:t>
            </a:r>
            <a:r>
              <a:rPr lang="en-US" dirty="0" err="1"/>
              <a:t>weldment</a:t>
            </a:r>
            <a:r>
              <a:rPr lang="en-US" dirty="0"/>
              <a:t> assembly and the assembly features option has to be set to On.</a:t>
            </a:r>
          </a:p>
          <a:p>
            <a:pPr>
              <a:buFont typeface="Arial" pitchFamily="34" charset="0"/>
              <a:buChar char="•"/>
            </a:pPr>
            <a:endParaRPr lang="en-US" dirty="0"/>
          </a:p>
          <a:p>
            <a:pPr lvl="2">
              <a:buFont typeface="Arial" pitchFamily="34" charset="0"/>
              <a:buChar char="•"/>
            </a:pPr>
            <a:endParaRPr lang="en-US" dirty="0"/>
          </a:p>
          <a:p>
            <a:pPr marL="0" indent="0"/>
            <a:endParaRPr lang="en-US" dirty="0"/>
          </a:p>
          <a:p>
            <a:pPr>
              <a:buFont typeface="Arial" pitchFamily="34" charset="0"/>
              <a:buChar char="•"/>
            </a:pPr>
            <a:endParaRPr lang="en-US" dirty="0" smtClean="0"/>
          </a:p>
          <a:p>
            <a:endParaRPr lang="en-US" dirty="0"/>
          </a:p>
        </p:txBody>
      </p:sp>
      <p:sp>
        <p:nvSpPr>
          <p:cNvPr id="3" name="Title 2"/>
          <p:cNvSpPr>
            <a:spLocks noGrp="1"/>
          </p:cNvSpPr>
          <p:nvPr>
            <p:ph type="title"/>
          </p:nvPr>
        </p:nvSpPr>
        <p:spPr/>
        <p:txBody>
          <a:bodyPr/>
          <a:lstStyle/>
          <a:p>
            <a:r>
              <a:rPr lang="en-US" dirty="0" smtClean="0"/>
              <a:t>Insert Assembly Copy</a:t>
            </a:r>
            <a:endParaRPr lang="en-US" dirty="0"/>
          </a:p>
        </p:txBody>
      </p:sp>
      <p:sp>
        <p:nvSpPr>
          <p:cNvPr id="4" name="AutoShape 2" descr="mk:@MSITStore:C:\Program%20Files\Solid%20Edge%20ST5\Program\RESDLLS\0009\SESync.chm::/../graphics/graphicLibrary/se/assembly/relationships/iac_icon.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685800"/>
            <a:ext cx="542925"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8391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following commands and functions in Solid Edge allow you to use existing geometry associatively:</a:t>
            </a:r>
          </a:p>
          <a:p>
            <a:pPr>
              <a:buFont typeface="Arial" pitchFamily="34" charset="0"/>
              <a:buChar char="•"/>
            </a:pPr>
            <a:r>
              <a:rPr lang="en-US" sz="1800" dirty="0" smtClean="0"/>
              <a:t>Include command</a:t>
            </a:r>
          </a:p>
          <a:p>
            <a:pPr>
              <a:buFont typeface="Arial" pitchFamily="34" charset="0"/>
              <a:buChar char="•"/>
            </a:pPr>
            <a:r>
              <a:rPr lang="en-US" sz="1800" dirty="0" smtClean="0"/>
              <a:t>Inter-Part Copy command</a:t>
            </a:r>
          </a:p>
          <a:p>
            <a:pPr>
              <a:buFont typeface="Arial" pitchFamily="34" charset="0"/>
              <a:buChar char="•"/>
            </a:pPr>
            <a:r>
              <a:rPr lang="en-US" sz="1800" dirty="0" smtClean="0"/>
              <a:t>Assembly-Driven Part Features</a:t>
            </a:r>
          </a:p>
          <a:p>
            <a:pPr>
              <a:buFont typeface="Arial" pitchFamily="34" charset="0"/>
              <a:buChar char="•"/>
            </a:pPr>
            <a:r>
              <a:rPr lang="en-US" sz="1800" dirty="0" smtClean="0"/>
              <a:t>Reference Plane Definition</a:t>
            </a:r>
          </a:p>
          <a:p>
            <a:pPr>
              <a:buFont typeface="Arial" pitchFamily="34" charset="0"/>
              <a:buChar char="•"/>
            </a:pPr>
            <a:r>
              <a:rPr lang="en-US" sz="1800" dirty="0" smtClean="0"/>
              <a:t>Feature Extent Definition</a:t>
            </a:r>
          </a:p>
          <a:p>
            <a:pPr>
              <a:buFont typeface="Arial" pitchFamily="34" charset="0"/>
              <a:buChar char="•"/>
            </a:pPr>
            <a:r>
              <a:rPr lang="en-US" sz="1800" dirty="0" smtClean="0"/>
              <a:t>Variable Table</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Associative Geometry</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As you develop the design concepts for a new assembly, it is useful to create a layout of the preliminary design. The Sketch command in the Assembly environment allows you to draw 2D sketch geometry on part or assembly reference planes. </a:t>
            </a:r>
          </a:p>
          <a:p>
            <a:pPr marL="0"/>
            <a:endParaRPr lang="en-US" sz="1800" dirty="0" smtClean="0"/>
          </a:p>
          <a:p>
            <a:pPr marL="0"/>
            <a:r>
              <a:rPr lang="en-US" sz="1800" dirty="0" smtClean="0"/>
              <a:t>You can draw assembly sketches on the three default assembly reference planes or you can create new assembly reference planes to draw sketches on.</a:t>
            </a:r>
          </a:p>
          <a:p>
            <a:pPr marL="0"/>
            <a:endParaRPr lang="en-US" sz="1800" dirty="0" smtClean="0"/>
          </a:p>
          <a:p>
            <a:pPr marL="0"/>
            <a:endParaRPr lang="en-US" sz="1800" dirty="0" smtClean="0"/>
          </a:p>
          <a:p>
            <a:pPr marL="0"/>
            <a:endParaRPr lang="en-US" sz="1800" dirty="0" smtClean="0"/>
          </a:p>
          <a:p>
            <a:pPr marL="0"/>
            <a:r>
              <a:rPr lang="en-US" sz="1800" dirty="0" smtClean="0"/>
              <a:t> </a:t>
            </a:r>
          </a:p>
          <a:p>
            <a:pPr marL="0"/>
            <a:endParaRPr lang="en-US" sz="1800" dirty="0" smtClean="0"/>
          </a:p>
          <a:p>
            <a:r>
              <a:rPr lang="en-US" sz="1800" dirty="0" smtClean="0"/>
              <a:t>You can use assembly sketches to do the following:</a:t>
            </a:r>
          </a:p>
          <a:p>
            <a:pPr>
              <a:buFont typeface="Arial" pitchFamily="34" charset="0"/>
              <a:buChar char="•"/>
            </a:pPr>
            <a:r>
              <a:rPr lang="en-US" sz="1800" dirty="0" smtClean="0"/>
              <a:t>Create 3D ordered geometry within parts.</a:t>
            </a:r>
          </a:p>
          <a:p>
            <a:pPr>
              <a:buFont typeface="Arial" pitchFamily="34" charset="0"/>
              <a:buChar char="•"/>
            </a:pPr>
            <a:r>
              <a:rPr lang="en-US" sz="1800" dirty="0" smtClean="0"/>
              <a:t>Create assembly features.</a:t>
            </a:r>
          </a:p>
          <a:p>
            <a:pPr>
              <a:buFont typeface="Arial" pitchFamily="34" charset="0"/>
              <a:buChar char="•"/>
            </a:pPr>
            <a:r>
              <a:rPr lang="en-US" sz="1800" dirty="0" smtClean="0"/>
              <a:t>Position 3D parts relative to the sketch geometry.</a:t>
            </a:r>
          </a:p>
          <a:p>
            <a:pPr>
              <a:buFont typeface="Arial" pitchFamily="34" charset="0"/>
              <a:buChar char="•"/>
            </a:pPr>
            <a:r>
              <a:rPr lang="en-US" sz="1800" dirty="0" smtClean="0"/>
              <a:t>Position an assembly sketch relative to a 3D part.</a:t>
            </a:r>
          </a:p>
          <a:p>
            <a:pPr marL="0"/>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Assembly layouts</a:t>
            </a:r>
            <a:endParaRPr lang="en-US" sz="2400" dirty="0"/>
          </a:p>
        </p:txBody>
      </p:sp>
      <p:pic>
        <p:nvPicPr>
          <p:cNvPr id="3075" name="Picture 3"/>
          <p:cNvPicPr>
            <a:picLocks noChangeAspect="1" noChangeArrowheads="1"/>
          </p:cNvPicPr>
          <p:nvPr/>
        </p:nvPicPr>
        <p:blipFill>
          <a:blip r:embed="rId3" cstate="print"/>
          <a:srcRect/>
          <a:stretch>
            <a:fillRect/>
          </a:stretch>
        </p:blipFill>
        <p:spPr bwMode="auto">
          <a:xfrm>
            <a:off x="3124200" y="3429000"/>
            <a:ext cx="1752600" cy="1243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Transferring and dispersing assemblies</a:t>
            </a:r>
          </a:p>
          <a:p>
            <a:pPr marL="0"/>
            <a:r>
              <a:rPr lang="en-US" dirty="0" smtClean="0"/>
              <a:t>Activity – Inter-part assembly modeling</a:t>
            </a:r>
          </a:p>
          <a:p>
            <a:pPr marL="0"/>
            <a:r>
              <a:rPr lang="en-US" dirty="0" smtClean="0"/>
              <a:t>Activity – layout sketches in assembly</a:t>
            </a:r>
          </a:p>
          <a:p>
            <a:pPr marL="0"/>
            <a:endParaRPr lang="en-US" dirty="0" smtClean="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Top-down assembly modeling is an assembly-centric modeling method where the assembly design is started at the highest level possible, and individual parts and subassemblies are defined within the context of the overall assembly. With this approach, an assembly layout is typically created first, and this assembly layout is used to define individual part geometry and position.</a:t>
            </a:r>
          </a:p>
          <a:p>
            <a:pPr marL="0"/>
            <a:endParaRPr lang="en-US" sz="1800" dirty="0" smtClean="0"/>
          </a:p>
          <a:p>
            <a:pPr marL="0"/>
            <a:r>
              <a:rPr lang="en-US" sz="1800" dirty="0" smtClean="0"/>
              <a:t>This approach is often used at companies where the product being designed is large enough that it requires many people to complete the design. A senior-level designer might create the initial assembly layout, then divide the assembly layout into logical subassemblies and parts for the remainder of the organization to complete.</a:t>
            </a:r>
            <a:endParaRPr lang="en-US" sz="1800" dirty="0"/>
          </a:p>
        </p:txBody>
      </p:sp>
      <p:sp>
        <p:nvSpPr>
          <p:cNvPr id="4099" name="Title 1"/>
          <p:cNvSpPr>
            <a:spLocks noGrp="1"/>
          </p:cNvSpPr>
          <p:nvPr>
            <p:ph type="title"/>
          </p:nvPr>
        </p:nvSpPr>
        <p:spPr>
          <a:xfrm>
            <a:off x="381000" y="228600"/>
            <a:ext cx="7543800" cy="808038"/>
          </a:xfrm>
        </p:spPr>
        <p:txBody>
          <a:bodyPr/>
          <a:lstStyle/>
          <a:p>
            <a:pPr eaLnBrk="1" hangingPunct="1"/>
            <a:r>
              <a:rPr lang="en-US" sz="2400" dirty="0" smtClean="0"/>
              <a:t>Top-Down assembly modeling</a:t>
            </a:r>
            <a:endParaRPr lang="en-US" sz="24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Bottom-up assembly modeling is a part-centric modeling method where the assembly design is started with a principal structural or functional element, and individual parts are designed in relative isolation from the overall assembly. Component parts and subassemblies are defined as the process moves up towards the top-level assembly. With this approach, as the design of a key component is completed, its geometry may or may not be used to aid the design of related mating components.</a:t>
            </a:r>
          </a:p>
          <a:p>
            <a:pPr marL="0"/>
            <a:endParaRPr lang="en-US" sz="1800" dirty="0" smtClean="0"/>
          </a:p>
          <a:p>
            <a:pPr marL="0"/>
            <a:r>
              <a:rPr lang="en-US" sz="1800" dirty="0" smtClean="0"/>
              <a:t>This approach is often used at companies where the product being designed is small enough that one or only a few people are needed to complete the design.</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Bottom-Up assembly modeling</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Solid Edge provides tools that allow you to take advantage of the benefits of both approaches as needed. Many organizations use a combination of both methods, using the method which best suits the immediate requirements. For example, you can use the top-down approach to create the initial assembly layout and to define the document structure needed. You can then copy the assembly layout geometry to subassembly and part documents to divide the work among the organization.</a:t>
            </a:r>
          </a:p>
          <a:p>
            <a:pPr marL="0"/>
            <a:endParaRPr lang="en-US" sz="1800" dirty="0" smtClean="0"/>
          </a:p>
          <a:p>
            <a:pPr marL="0"/>
            <a:r>
              <a:rPr lang="en-US" sz="1800" dirty="0" smtClean="0"/>
              <a:t>You can shift to the bottom-up approach in areas of the design that use purchased parts, existing parts from an earlier project, or where you are modeling standard parts in 3D that were created on an earlier 2D CAD system.</a:t>
            </a:r>
          </a:p>
          <a:p>
            <a:pPr marL="0"/>
            <a:endParaRPr lang="en-US" sz="1800" dirty="0" smtClean="0"/>
          </a:p>
          <a:p>
            <a:pPr marL="0"/>
            <a:r>
              <a:rPr lang="en-US" sz="1800" dirty="0" smtClean="0"/>
              <a:t>The suite of commands and tools in Solid Edge also allow you to use either approach associatively or non-associatively, as you see fit.</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Combining both approaches</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buFont typeface="Arial" pitchFamily="34" charset="0"/>
              <a:buChar char="•"/>
            </a:pPr>
            <a:r>
              <a:rPr lang="en-US" sz="1800" dirty="0" smtClean="0"/>
              <a:t>Creating and Publishing Virtual Components </a:t>
            </a:r>
          </a:p>
          <a:p>
            <a:pPr marL="0">
              <a:buFont typeface="Arial" pitchFamily="34" charset="0"/>
              <a:buChar char="•"/>
            </a:pPr>
            <a:r>
              <a:rPr lang="en-US" sz="1800" dirty="0" smtClean="0"/>
              <a:t>Create In-Place </a:t>
            </a:r>
          </a:p>
          <a:p>
            <a:pPr marL="0">
              <a:buFont typeface="Arial" pitchFamily="34" charset="0"/>
              <a:buChar char="•"/>
            </a:pPr>
            <a:r>
              <a:rPr lang="en-US" sz="1800" dirty="0" smtClean="0"/>
              <a:t>Inter-Part </a:t>
            </a:r>
            <a:r>
              <a:rPr lang="en-US" sz="1800" dirty="0" err="1" smtClean="0"/>
              <a:t>Associativity</a:t>
            </a:r>
            <a:r>
              <a:rPr lang="en-US" sz="1800" dirty="0" smtClean="0"/>
              <a:t> </a:t>
            </a:r>
          </a:p>
          <a:p>
            <a:pPr marL="0">
              <a:buFont typeface="Arial" pitchFamily="34" charset="0"/>
              <a:buChar char="•"/>
            </a:pPr>
            <a:r>
              <a:rPr lang="en-US" sz="1800" dirty="0" smtClean="0"/>
              <a:t>Include command </a:t>
            </a:r>
          </a:p>
          <a:p>
            <a:pPr marL="274320">
              <a:buFont typeface="Arial" pitchFamily="34" charset="0"/>
              <a:buChar char="•"/>
            </a:pPr>
            <a:r>
              <a:rPr lang="en-US" sz="1800" dirty="0" smtClean="0"/>
              <a:t>define the extent of the feature associatively by selecting a </a:t>
            </a:r>
            <a:r>
              <a:rPr lang="en-US" sz="1800" dirty="0" err="1" smtClean="0"/>
              <a:t>keypoint</a:t>
            </a:r>
            <a:r>
              <a:rPr lang="en-US" sz="1800" dirty="0" smtClean="0"/>
              <a:t> on another part in the assembly.</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Top-Down tools</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buFont typeface="Arial" pitchFamily="34" charset="0"/>
              <a:buChar char="•"/>
            </a:pPr>
            <a:r>
              <a:rPr lang="en-US" sz="1800" dirty="0" smtClean="0"/>
              <a:t>Part Copy command.</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Bottom-Up tools</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Solid Edge allows you to create a new subassembly for parts you want to transfer. The New Subassembly button on the Transfer to Assembly Level dialog box accesses  the Create New Subassembly dialog box.  You can use this dialog box to specify a template, file name and location for the new database.  You can also use the dialog box to define the position of the transferred parts in the new subassembly. </a:t>
            </a:r>
          </a:p>
          <a:p>
            <a:endParaRPr lang="en-US" sz="1800" dirty="0" smtClean="0"/>
          </a:p>
          <a:p>
            <a:r>
              <a:rPr lang="en-US" sz="1800" dirty="0" smtClean="0"/>
              <a:t>You have two options when defining the part position.</a:t>
            </a:r>
          </a:p>
          <a:p>
            <a:endParaRPr lang="en-US" sz="1800" dirty="0" smtClean="0"/>
          </a:p>
          <a:p>
            <a:pPr>
              <a:buFont typeface="Arial" pitchFamily="34" charset="0"/>
              <a:buChar char="•"/>
            </a:pPr>
            <a:r>
              <a:rPr lang="en-US" sz="1800" dirty="0" smtClean="0"/>
              <a:t>Position First Selected Part at Origin and Others Relative to It</a:t>
            </a:r>
          </a:p>
          <a:p>
            <a:pPr>
              <a:buFont typeface="Arial" pitchFamily="34" charset="0"/>
              <a:buChar char="•"/>
            </a:pPr>
            <a:r>
              <a:rPr lang="en-US" sz="1800" dirty="0" smtClean="0"/>
              <a:t>Maintain Current Offsets From Assembly Origin</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Transferring parts to a new subassembly</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the Disperse command to disperse a subassembly by reassigning the parts to the next highest subassembly and removing the reference to the existing subassembly. The command will disperse only the top-level occurrence of a subassembly. For example, if a subassembly exists as an occurrence within the assembly being dispersed, the subassembly remains unchanged, but is moved up to the next higher assembly level.</a:t>
            </a:r>
          </a:p>
          <a:p>
            <a:pPr marL="0"/>
            <a:endParaRPr lang="en-US" sz="1800" dirty="0" smtClean="0"/>
          </a:p>
          <a:p>
            <a:pPr marL="0"/>
            <a:r>
              <a:rPr lang="en-US" sz="1800" dirty="0" smtClean="0"/>
              <a:t>The command does not modify the dispersed subassembly on the disk. The part occurrences are copied to the next higher level and the reference to the subassembly is deleted. When you save the top-level assembly, since it is no longer in the assembly structure, the dispersed subassembly occurrence is not saved.</a:t>
            </a:r>
          </a:p>
          <a:p>
            <a:pPr marL="0"/>
            <a:endParaRPr lang="en-US" sz="1800" dirty="0" smtClean="0"/>
          </a:p>
          <a:p>
            <a:pPr marL="0"/>
            <a:r>
              <a:rPr lang="en-US" sz="1800" dirty="0" smtClean="0"/>
              <a:t>If the subassembly being dispersed contains a pattern, the parts of the pattern are placed at the proper location in the next higher level and a ground constraint is placed on each of the parts. The parts will not be grouped in the </a:t>
            </a:r>
            <a:r>
              <a:rPr lang="en-US" sz="1800" dirty="0" err="1" smtClean="0"/>
              <a:t>PathFinder</a:t>
            </a:r>
            <a:r>
              <a:rPr lang="en-US" sz="1800" dirty="0" smtClean="0"/>
              <a:t> under a pattern node, but will be ordered the same in the next higher assembly.</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Dispersing subassemblies</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constructing the parts and assemblies for a design project, you can use the geometry on other parts in the assembly to help you construct a new part or subassembly. For example, you can use the Include command to create 2D geometry for the base feature of a new part by copying edges on an existing part.</a:t>
            </a:r>
            <a:endParaRPr lang="en-US" sz="1800" dirty="0"/>
          </a:p>
        </p:txBody>
      </p:sp>
      <p:sp>
        <p:nvSpPr>
          <p:cNvPr id="4099" name="Title 1"/>
          <p:cNvSpPr>
            <a:spLocks noGrp="1"/>
          </p:cNvSpPr>
          <p:nvPr>
            <p:ph type="title"/>
          </p:nvPr>
        </p:nvSpPr>
        <p:spPr>
          <a:xfrm>
            <a:off x="381000" y="228600"/>
            <a:ext cx="7543800" cy="808038"/>
          </a:xfrm>
        </p:spPr>
        <p:txBody>
          <a:bodyPr/>
          <a:lstStyle/>
          <a:p>
            <a:r>
              <a:rPr lang="en-US" sz="2400" dirty="0" smtClean="0"/>
              <a:t>Inter-part </a:t>
            </a:r>
            <a:r>
              <a:rPr lang="en-US" sz="2400" dirty="0" err="1" smtClean="0"/>
              <a:t>associativity</a:t>
            </a:r>
            <a:endParaRPr lang="en-US" sz="2400" dirty="0"/>
          </a:p>
        </p:txBody>
      </p:sp>
      <p:pic>
        <p:nvPicPr>
          <p:cNvPr id="1027" name="Picture 3"/>
          <p:cNvPicPr>
            <a:picLocks noChangeAspect="1" noChangeArrowheads="1"/>
          </p:cNvPicPr>
          <p:nvPr/>
        </p:nvPicPr>
        <p:blipFill>
          <a:blip r:embed="rId3" cstate="print">
            <a:clrChange>
              <a:clrFrom>
                <a:srgbClr val="FFFEFE"/>
              </a:clrFrom>
              <a:clrTo>
                <a:srgbClr val="FFFEFE">
                  <a:alpha val="0"/>
                </a:srgbClr>
              </a:clrTo>
            </a:clrChange>
          </a:blip>
          <a:srcRect/>
          <a:stretch>
            <a:fillRect/>
          </a:stretch>
        </p:blipFill>
        <p:spPr bwMode="auto">
          <a:xfrm>
            <a:off x="1981200" y="2895600"/>
            <a:ext cx="4524375" cy="2414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13837</TotalTime>
  <Words>1269</Words>
  <Application>Microsoft Office PowerPoint</Application>
  <PresentationFormat>On-screen Show (4:3)</PresentationFormat>
  <Paragraphs>111</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Siemens_PLM_Grey_Template</vt:lpstr>
      <vt:lpstr>Solid Edge ST5 Training  Designing in the context of an assembly</vt:lpstr>
      <vt:lpstr>Top-Down assembly modeling</vt:lpstr>
      <vt:lpstr>Bottom-Up assembly modeling</vt:lpstr>
      <vt:lpstr>Combining both approaches</vt:lpstr>
      <vt:lpstr>Top-Down tools</vt:lpstr>
      <vt:lpstr>Bottom-Up tools</vt:lpstr>
      <vt:lpstr>Transferring parts to a new subassembly</vt:lpstr>
      <vt:lpstr>Dispersing subassemblies</vt:lpstr>
      <vt:lpstr>Inter-part associativity</vt:lpstr>
      <vt:lpstr>Inter-part associativity</vt:lpstr>
      <vt:lpstr>Insert Assembly Copy</vt:lpstr>
      <vt:lpstr>Insert Assembly Copy</vt:lpstr>
      <vt:lpstr>Insert Assembly Copy</vt:lpstr>
      <vt:lpstr>Insert Assembly Copy</vt:lpstr>
      <vt:lpstr>Associative Geometry</vt:lpstr>
      <vt:lpstr>Assembly layouts</vt:lpstr>
      <vt:lpstr>Activities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816</cp:revision>
  <cp:lastPrinted>2005-10-17T08:52:43Z</cp:lastPrinted>
  <dcterms:created xsi:type="dcterms:W3CDTF">2008-09-25T15:14:36Z</dcterms:created>
  <dcterms:modified xsi:type="dcterms:W3CDTF">2012-07-09T20:33:15Z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