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handoutMasterIdLst>
    <p:handoutMasterId r:id="rId18"/>
  </p:handoutMasterIdLst>
  <p:sldIdLst>
    <p:sldId id="350" r:id="rId6"/>
    <p:sldId id="408" r:id="rId7"/>
    <p:sldId id="419" r:id="rId8"/>
    <p:sldId id="420" r:id="rId9"/>
    <p:sldId id="421" r:id="rId10"/>
    <p:sldId id="422" r:id="rId11"/>
    <p:sldId id="423" r:id="rId12"/>
    <p:sldId id="424" r:id="rId13"/>
    <p:sldId id="425" r:id="rId14"/>
    <p:sldId id="426" r:id="rId15"/>
    <p:sldId id="418" r:id="rId16"/>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398"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880919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3150266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Alternate Assemblies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a:buFont typeface="Arial" pitchFamily="34" charset="0"/>
              <a:buChar char="•"/>
            </a:pPr>
            <a:r>
              <a:rPr lang="en-US" sz="1800" dirty="0" smtClean="0"/>
              <a:t>Minimum distance sensors </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 </a:t>
            </a:r>
          </a:p>
          <a:p>
            <a:pPr>
              <a:buFont typeface="Arial" pitchFamily="34" charset="0"/>
              <a:buChar char="•"/>
            </a:pPr>
            <a:r>
              <a:rPr lang="en-US" sz="1800" dirty="0" smtClean="0"/>
              <a:t>Surface area </a:t>
            </a:r>
          </a:p>
          <a:p>
            <a:pPr>
              <a:buFont typeface="Arial" pitchFamily="34" charset="0"/>
              <a:buChar char="•"/>
            </a:pPr>
            <a:r>
              <a:rPr lang="en-US" sz="1800" dirty="0" smtClean="0"/>
              <a:t>Custom sensors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 Types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an alternate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srcRect/>
          <a:stretch>
            <a:fillRect/>
          </a:stretch>
        </p:blipFill>
        <p:spPr bwMode="auto">
          <a:xfrm>
            <a:off x="1295400" y="2209800"/>
            <a:ext cx="6593790" cy="3405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Some products require you to define multiple variations of a single assembly. These variations can be categorized into two types:</a:t>
            </a:r>
          </a:p>
          <a:p>
            <a:pPr>
              <a:buFont typeface="Arial" pitchFamily="34" charset="0"/>
              <a:buChar char="•"/>
            </a:pPr>
            <a:endParaRPr lang="en-US" sz="1800" dirty="0" smtClean="0"/>
          </a:p>
          <a:p>
            <a:pPr marL="228600">
              <a:buFont typeface="Arial" pitchFamily="34" charset="0"/>
              <a:buChar char="•"/>
            </a:pPr>
            <a:r>
              <a:rPr lang="en-US" sz="1800" dirty="0" smtClean="0"/>
              <a:t>Assembly variations where ALL parts are identical, but some part positions change during the physical operation of the assembly. These types of assemblies contain mechanisms, linkages, actuators, and so forth. In Solid Edge, these types of assemblies are considered Alternate Position Assemblies.</a:t>
            </a:r>
          </a:p>
          <a:p>
            <a:pPr marL="228600"/>
            <a:endParaRPr lang="en-US" sz="1800" dirty="0" smtClean="0"/>
          </a:p>
          <a:p>
            <a:pPr marL="228600">
              <a:buFont typeface="Arial" pitchFamily="34" charset="0"/>
              <a:buChar char="•"/>
            </a:pPr>
            <a:r>
              <a:rPr lang="en-US" sz="1800" dirty="0" smtClean="0"/>
              <a:t>Assembly variations where MOST parts are identical, but some parts and subassemblies are different between the individual assemblies. These types of assemblies may have different components, fastener types, trim, accessories, and so forth. In Solid Edge, these types of assemblies constitute a Family of Assemblies. </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Alternate Components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Use the Alternate Assemblies tab to create alternate positions for an assembly or a family of assemblies. The first time you click the New Member button on the Alternate Assemblies tab, the Alternate Assemblies Table dialog box is displayed. You must specify whether the assembly will be converted to:</a:t>
            </a:r>
          </a:p>
          <a:p>
            <a:pPr marL="0"/>
            <a:endParaRPr lang="en-US" sz="1800" dirty="0" smtClean="0"/>
          </a:p>
          <a:p>
            <a:pPr>
              <a:buAutoNum type="alphaUcParenBoth"/>
            </a:pPr>
            <a:r>
              <a:rPr lang="en-US" sz="1800" dirty="0" smtClean="0"/>
              <a:t>a family of assemblies or </a:t>
            </a:r>
          </a:p>
          <a:p>
            <a:pPr>
              <a:buAutoNum type="alphaUcParenBoth"/>
            </a:pPr>
            <a:r>
              <a:rPr lang="en-US" sz="1800" dirty="0" smtClean="0"/>
              <a:t>an assembly containing alternate positions. </a:t>
            </a:r>
          </a:p>
          <a:p>
            <a:pPr>
              <a:buAutoNum type="alphaUcParenBoth"/>
            </a:pPr>
            <a:endParaRPr lang="en-US" sz="1800" dirty="0" smtClean="0"/>
          </a:p>
          <a:p>
            <a:pPr marL="0"/>
            <a:r>
              <a:rPr lang="en-US" sz="1800" dirty="0" smtClean="0"/>
              <a:t>Once the assembly has been converted, it cannot be changed from (A) to (B) or from (B) to (A).   </a:t>
            </a:r>
          </a:p>
          <a:p>
            <a:endParaRPr lang="en-US" sz="1800" dirty="0" smtClean="0"/>
          </a:p>
          <a:p>
            <a:pPr marL="0"/>
            <a:endParaRPr lang="en-US" sz="1800" dirty="0"/>
          </a:p>
        </p:txBody>
      </p:sp>
      <p:sp>
        <p:nvSpPr>
          <p:cNvPr id="4099" name="Title 1"/>
          <p:cNvSpPr>
            <a:spLocks noGrp="1"/>
          </p:cNvSpPr>
          <p:nvPr>
            <p:ph type="title"/>
          </p:nvPr>
        </p:nvSpPr>
        <p:spPr>
          <a:xfrm>
            <a:off x="457200" y="304800"/>
            <a:ext cx="7696200" cy="838200"/>
          </a:xfrm>
        </p:spPr>
        <p:txBody>
          <a:bodyPr/>
          <a:lstStyle/>
          <a:p>
            <a:r>
              <a:rPr lang="en-US" sz="2800" dirty="0" smtClean="0"/>
              <a:t>Creating a New Alternate Assembly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Defines a list of documents which are related to the selected part or subassembly. Alternate components are typically similar in nature, and can be based on documents that were created independently. Defining a list of alternate components makes it easier to find and select valid components when replacing parts in an assembly.</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A simple example of an application for an alternate component group is where there are several versions of a part that have different finishing details. The parts can be independently created or members of a family of parts.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Define Alternate Component Command</a:t>
            </a:r>
            <a:endParaRPr lang="en-US" sz="2800"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90888" y="2614613"/>
            <a:ext cx="2562225" cy="162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In an assembly where one of the parts is used, you can use the Define Alternate Components command to specify that all three parts are members of the same alternate component group.</a:t>
            </a:r>
          </a:p>
          <a:p>
            <a:pPr marL="0"/>
            <a:endParaRPr lang="en-US" sz="1800" dirty="0" smtClean="0"/>
          </a:p>
          <a:p>
            <a:pPr marL="0"/>
            <a:r>
              <a:rPr lang="en-US" sz="1800" dirty="0" smtClean="0"/>
              <a:t>You can then use the Replace command to replace the part with one of the alternate component members. When you select a part to replace that is a member of a alternate component group, the Alternate Member dialog box is displayed so you can select another alternate component member as the replacement part.</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Define Alternate Component Command</a:t>
            </a:r>
            <a:endParaRPr lang="en-US" sz="2800" dirty="0"/>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3962400"/>
            <a:ext cx="5029200"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select any part or subassembly in the active assembly to define an alternate component group. When working with a nested assembly, you cannot select individual components that are in a subassembly.</a:t>
            </a:r>
          </a:p>
          <a:p>
            <a:pPr marL="0"/>
            <a:endParaRPr lang="en-US" sz="1800" dirty="0" smtClean="0"/>
          </a:p>
          <a:p>
            <a:pPr marL="0"/>
            <a:r>
              <a:rPr lang="en-US" sz="1800" dirty="0" smtClean="0"/>
              <a:t>Although an alternate component group would typically contain similar parts, you can define an alternate component group that contains different document types than the original component. For example, you can define an alternate component group that consists of a Part document, a Sheet Metal document, and an Assembly document.</a:t>
            </a:r>
          </a:p>
          <a:p>
            <a:pPr marL="0"/>
            <a:endParaRPr lang="en-US" sz="1800" dirty="0" smtClean="0"/>
          </a:p>
          <a:p>
            <a:pPr marL="0"/>
            <a:r>
              <a:rPr lang="en-US" sz="1800" dirty="0" smtClean="0"/>
              <a:t>If the component you select to define the alternate components group is a member of a family of parts or a family of assemblies, all related members from the same master document are added to the Alternate Candidates list automatically.</a:t>
            </a:r>
          </a:p>
          <a:p>
            <a:pPr marL="0"/>
            <a:endParaRPr lang="en-US" sz="1800" dirty="0" smtClean="0"/>
          </a:p>
          <a:p>
            <a:pPr marL="0"/>
            <a:r>
              <a:rPr lang="en-US" sz="1800" dirty="0" smtClean="0"/>
              <a:t>The assembly document in which you define the alternate components group stores the group member data.</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an Alternate Component Group</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an alternate component to replace a component in an alternate assembly that is a family of assemblies, but not an alternate position assembly. For example, you can use the Replace command to replace a part in a family of assembly member with an alternate component, rather than use the Exclude Occurrence functionality on the Alternate Assembly tab. Although this approach can be quicker than using the Exclude Occurrence functionality, when you use Revision Manager to copy or move the assembly data set to a new location, any members of the alternate components group that are not used in a family of assembly member will not be included in the data set.</a:t>
            </a:r>
          </a:p>
          <a:p>
            <a:pPr marL="0"/>
            <a:endParaRPr lang="en-US" sz="1800" dirty="0" smtClean="0"/>
          </a:p>
          <a:p>
            <a:pPr marL="0"/>
            <a:r>
              <a:rPr lang="en-US" sz="1800" dirty="0" smtClean="0"/>
              <a:t>For more information on working with alternate assemblies, see the Alternate Assemblies Help topic.</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Alternate Components and Alternate Assemblies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constructing parts and assemblies, you often need to keep track of critical design parameters. For example, when designing a shield or shroud that encloses a rotating part, you must maintain enough clearance for maintenance and operational purposes. You can use the Sensors tab on </a:t>
            </a:r>
            <a:r>
              <a:rPr lang="en-US" sz="1800" dirty="0" err="1" smtClean="0"/>
              <a:t>PathFinder</a:t>
            </a:r>
            <a:r>
              <a:rPr lang="en-US" sz="1800" dirty="0" smtClean="0"/>
              <a:t> to define and keep track of design parameters for your parts and assemblies. </a:t>
            </a:r>
          </a:p>
          <a:p>
            <a:pPr marL="0"/>
            <a:endParaRPr lang="en-US" sz="1800" dirty="0" smtClean="0"/>
          </a:p>
          <a:p>
            <a:r>
              <a:rPr lang="en-US" sz="1800" dirty="0" smtClean="0"/>
              <a:t>You can define the following types of sensors:</a:t>
            </a:r>
          </a:p>
          <a:p>
            <a:pPr>
              <a:buFont typeface="Arial" pitchFamily="34" charset="0"/>
              <a:buChar char="•"/>
            </a:pPr>
            <a:r>
              <a:rPr lang="en-US" sz="1800" dirty="0" smtClean="0"/>
              <a:t>Minimum distance sensors</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a:t>
            </a:r>
          </a:p>
          <a:p>
            <a:pPr>
              <a:buFont typeface="Arial" pitchFamily="34" charset="0"/>
              <a:buChar char="•"/>
            </a:pPr>
            <a:r>
              <a:rPr lang="en-US" sz="1800" dirty="0" smtClean="0"/>
              <a:t>Surface area sensors</a:t>
            </a:r>
          </a:p>
          <a:p>
            <a:pPr>
              <a:buFont typeface="Arial" pitchFamily="34" charset="0"/>
              <a:buChar char="•"/>
            </a:pPr>
            <a:r>
              <a:rPr lang="en-US" sz="1800" dirty="0" smtClean="0"/>
              <a:t>Custom sensors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Sensors</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Although there are several types of sensors, you follow the same basic steps when creating any sensor:</a:t>
            </a:r>
          </a:p>
          <a:p>
            <a:pPr marL="0"/>
            <a:endParaRPr lang="en-US" sz="1800" dirty="0" smtClean="0"/>
          </a:p>
          <a:p>
            <a:pPr marL="0">
              <a:buFont typeface="+mj-lt"/>
              <a:buAutoNum type="arabicPeriod"/>
            </a:pPr>
            <a:r>
              <a:rPr lang="en-US" sz="1800" dirty="0" smtClean="0"/>
              <a:t>From the Sensors tab on </a:t>
            </a:r>
            <a:r>
              <a:rPr lang="en-US" sz="1800" dirty="0" err="1" smtClean="0"/>
              <a:t>PathFinder</a:t>
            </a:r>
            <a:r>
              <a:rPr lang="en-US" sz="1800" dirty="0" smtClean="0"/>
              <a:t>, select the sensor type you want.</a:t>
            </a:r>
          </a:p>
          <a:p>
            <a:pPr marL="0">
              <a:buFont typeface="+mj-lt"/>
              <a:buAutoNum type="arabicPeriod"/>
            </a:pPr>
            <a:r>
              <a:rPr lang="en-US" sz="1800" dirty="0" smtClean="0"/>
              <a:t>Define what you want to track in the design.</a:t>
            </a:r>
          </a:p>
          <a:p>
            <a:pPr marL="0">
              <a:buFont typeface="+mj-lt"/>
              <a:buAutoNum type="arabicPeriod"/>
            </a:pPr>
            <a:r>
              <a:rPr lang="en-US" sz="1800" dirty="0" smtClean="0"/>
              <a:t>Define the operating limits for the sensor.</a:t>
            </a:r>
          </a:p>
          <a:p>
            <a:pPr marL="0"/>
            <a:endParaRPr lang="en-US" sz="1800" dirty="0" smtClean="0"/>
          </a:p>
          <a:p>
            <a:pPr marL="0"/>
            <a:r>
              <a:rPr lang="en-US" sz="1800" dirty="0" smtClean="0"/>
              <a:t>Every sensor you define in the document is displayed and managed on the Sensors tab on </a:t>
            </a:r>
            <a:r>
              <a:rPr lang="en-US" sz="1800" dirty="0" err="1" smtClean="0"/>
              <a:t>PathFinder</a:t>
            </a:r>
            <a:r>
              <a:rPr lang="en-US" sz="1800" dirty="0" smtClean="0"/>
              <a:t>.</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a sensor</a:t>
            </a:r>
            <a:endParaRPr lang="en-US"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13882</TotalTime>
  <Words>914</Words>
  <Application>Microsoft Office PowerPoint</Application>
  <PresentationFormat>On-screen Show (4:3)</PresentationFormat>
  <Paragraphs>78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Siemens_PLM_Grey_Template</vt:lpstr>
      <vt:lpstr>Solid Edge ST5 Training  Alternate Assemblies </vt:lpstr>
      <vt:lpstr>Alternate Components</vt:lpstr>
      <vt:lpstr>Creating a New Alternate Assembly</vt:lpstr>
      <vt:lpstr>Define Alternate Component Command</vt:lpstr>
      <vt:lpstr>Define Alternate Component Command</vt:lpstr>
      <vt:lpstr>Defining an Alternate Component Group</vt:lpstr>
      <vt:lpstr>Alternate Components and Alternate Assemblies</vt:lpstr>
      <vt:lpstr>Sensors</vt:lpstr>
      <vt:lpstr>Defining a sensor</vt:lpstr>
      <vt:lpstr>Sensor Types</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827</cp:revision>
  <cp:lastPrinted>2005-10-17T08:52:43Z</cp:lastPrinted>
  <dcterms:created xsi:type="dcterms:W3CDTF">2008-09-25T15:14:36Z</dcterms:created>
  <dcterms:modified xsi:type="dcterms:W3CDTF">2012-07-09T20:42:02Z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