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1"/>
  </p:notesMasterIdLst>
  <p:handoutMasterIdLst>
    <p:handoutMasterId r:id="rId22"/>
  </p:handoutMasterIdLst>
  <p:sldIdLst>
    <p:sldId id="350" r:id="rId6"/>
    <p:sldId id="408" r:id="rId7"/>
    <p:sldId id="427" r:id="rId8"/>
    <p:sldId id="433" r:id="rId9"/>
    <p:sldId id="441" r:id="rId10"/>
    <p:sldId id="442" r:id="rId11"/>
    <p:sldId id="443" r:id="rId12"/>
    <p:sldId id="444" r:id="rId13"/>
    <p:sldId id="445" r:id="rId14"/>
    <p:sldId id="446" r:id="rId15"/>
    <p:sldId id="447" r:id="rId16"/>
    <p:sldId id="448" r:id="rId17"/>
    <p:sldId id="449" r:id="rId18"/>
    <p:sldId id="450" r:id="rId19"/>
    <p:sldId id="451" r:id="rId20"/>
  </p:sldIdLst>
  <p:sldSz cx="9144000" cy="6858000" type="screen4x3"/>
  <p:notesSz cx="6858000" cy="9144000"/>
  <p:defaultTextStyle>
    <a:defPPr>
      <a:defRPr lang="de-DE"/>
    </a:defPPr>
    <a:lvl1pPr algn="l"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sz="1000" kern="1200">
        <a:solidFill>
          <a:schemeClr val="tx1"/>
        </a:solidFill>
        <a:latin typeface="Arial" charset="0"/>
        <a:ea typeface="+mn-ea"/>
        <a:cs typeface="+mn-cs"/>
      </a:defRPr>
    </a:lvl2pPr>
    <a:lvl3pPr marL="914400" algn="l" rtl="0" fontAlgn="base">
      <a:spcBef>
        <a:spcPct val="0"/>
      </a:spcBef>
      <a:spcAft>
        <a:spcPct val="0"/>
      </a:spcAft>
      <a:defRPr sz="1000" kern="1200">
        <a:solidFill>
          <a:schemeClr val="tx1"/>
        </a:solidFill>
        <a:latin typeface="Arial" charset="0"/>
        <a:ea typeface="+mn-ea"/>
        <a:cs typeface="+mn-cs"/>
      </a:defRPr>
    </a:lvl3pPr>
    <a:lvl4pPr marL="1371600" algn="l" rtl="0" fontAlgn="base">
      <a:spcBef>
        <a:spcPct val="0"/>
      </a:spcBef>
      <a:spcAft>
        <a:spcPct val="0"/>
      </a:spcAft>
      <a:defRPr sz="1000" kern="1200">
        <a:solidFill>
          <a:schemeClr val="tx1"/>
        </a:solidFill>
        <a:latin typeface="Arial" charset="0"/>
        <a:ea typeface="+mn-ea"/>
        <a:cs typeface="+mn-cs"/>
      </a:defRPr>
    </a:lvl4pPr>
    <a:lvl5pPr marL="18288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1F1FE1"/>
    <a:srgbClr val="91AAAA"/>
    <a:srgbClr val="AFB9C3"/>
    <a:srgbClr val="919BA5"/>
    <a:srgbClr val="D0D3DA"/>
    <a:srgbClr val="A0B6C0"/>
    <a:srgbClr val="FFD5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1" autoAdjust="0"/>
    <p:restoredTop sz="94989" autoAdjust="0"/>
  </p:normalViewPr>
  <p:slideViewPr>
    <p:cSldViewPr>
      <p:cViewPr>
        <p:scale>
          <a:sx n="90" d="100"/>
          <a:sy n="90" d="100"/>
        </p:scale>
        <p:origin x="-398" y="4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68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1730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1730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1730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200">
                <a:latin typeface="Siemens Sans" pitchFamily="2" charset="0"/>
              </a:defRPr>
            </a:lvl1pPr>
          </a:lstStyle>
          <a:p>
            <a:pPr>
              <a:defRPr/>
            </a:pPr>
            <a:fld id="{14030EA5-0D25-46AF-9CD1-31BA56CA32A5}" type="slidenum">
              <a:rPr lang="de-DE"/>
              <a:pPr>
                <a:defRPr/>
              </a:pPr>
              <a:t>‹#›</a:t>
            </a:fld>
            <a:endParaRPr lang="de-DE"/>
          </a:p>
        </p:txBody>
      </p:sp>
    </p:spTree>
    <p:extLst>
      <p:ext uri="{BB962C8B-B14F-4D97-AF65-F5344CB8AC3E}">
        <p14:creationId xmlns:p14="http://schemas.microsoft.com/office/powerpoint/2010/main" val="31993224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778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78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778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Siemens Sans" pitchFamily="2" charset="0"/>
              </a:defRPr>
            </a:lvl1pPr>
          </a:lstStyle>
          <a:p>
            <a:pPr>
              <a:defRPr/>
            </a:pPr>
            <a:fld id="{9FC1193D-FE16-435B-A8A8-B7E9C7477BC6}" type="slidenum">
              <a:rPr lang="de-DE"/>
              <a:pPr>
                <a:defRPr/>
              </a:pPr>
              <a:t>‹#›</a:t>
            </a:fld>
            <a:endParaRPr lang="de-DE"/>
          </a:p>
        </p:txBody>
      </p:sp>
    </p:spTree>
    <p:extLst>
      <p:ext uri="{BB962C8B-B14F-4D97-AF65-F5344CB8AC3E}">
        <p14:creationId xmlns:p14="http://schemas.microsoft.com/office/powerpoint/2010/main" val="13109645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iemens Sans"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Siemens Sans"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Siemens Sans"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Siemens Sans"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Siemens Sans"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5AF9CA54-5C2B-43EA-A296-02BA50FAAC06}" type="slidenum">
              <a:rPr lang="de-DE" smtClean="0"/>
              <a:pPr/>
              <a:t>1</a:t>
            </a:fld>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a:t>
            </a:fld>
            <a:endParaRPr 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11</a:t>
            </a:fld>
            <a:endParaRPr 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12</a:t>
            </a:fld>
            <a:endParaRPr 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13</a:t>
            </a:fld>
            <a:endParaRPr lang="de-D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14</a:t>
            </a:fld>
            <a:endParaRPr lang="de-DE"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15</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a:t>
            </a:fld>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a:t>
            </a:fld>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a:t>
            </a:fld>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a:t>
            </a:fld>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58"/>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tx2">
                    <a:lumMod val="50000"/>
                  </a:schemeClr>
                </a:solidFill>
              </a:rPr>
              <a:t>© </a:t>
            </a:r>
            <a:r>
              <a:rPr lang="en-US" dirty="0" smtClean="0">
                <a:solidFill>
                  <a:schemeClr val="tx2">
                    <a:lumMod val="50000"/>
                  </a:schemeClr>
                </a:solidFill>
              </a:rPr>
              <a:t>2012. </a:t>
            </a:r>
            <a:r>
              <a:rPr lang="en-US" dirty="0">
                <a:solidFill>
                  <a:schemeClr val="tx2">
                    <a:lumMod val="50000"/>
                  </a:schemeClr>
                </a:solidFill>
              </a:rPr>
              <a:t>Siemens Product Lifecycle Management Software Inc. All rights reserved</a:t>
            </a:r>
          </a:p>
        </p:txBody>
      </p:sp>
      <p:grpSp>
        <p:nvGrpSpPr>
          <p:cNvPr id="5" name="Group 164"/>
          <p:cNvGrpSpPr>
            <a:grpSpLocks/>
          </p:cNvGrpSpPr>
          <p:nvPr/>
        </p:nvGrpSpPr>
        <p:grpSpPr bwMode="auto">
          <a:xfrm>
            <a:off x="287338" y="260350"/>
            <a:ext cx="8856662" cy="973138"/>
            <a:chOff x="181" y="164"/>
            <a:chExt cx="5579" cy="613"/>
          </a:xfrm>
        </p:grpSpPr>
        <p:sp>
          <p:nvSpPr>
            <p:cNvPr id="6" name="Rectangle 160"/>
            <p:cNvSpPr>
              <a:spLocks noChangeArrowheads="1"/>
            </p:cNvSpPr>
            <p:nvPr>
              <p:custDataLst>
                <p:tags r:id="rId1"/>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7" name="Picture 163" descr="sie_logo_petrol_rgb_2"/>
            <p:cNvPicPr>
              <a:picLocks noChangeAspect="1" noChangeArrowheads="1"/>
            </p:cNvPicPr>
            <p:nvPr userDrawn="1"/>
          </p:nvPicPr>
          <p:blipFill>
            <a:blip r:embed="rId3" cstate="print"/>
            <a:srcRect/>
            <a:stretch>
              <a:fillRect/>
            </a:stretch>
          </p:blipFill>
          <p:spPr bwMode="auto">
            <a:xfrm>
              <a:off x="4536" y="267"/>
              <a:ext cx="1008" cy="202"/>
            </a:xfrm>
            <a:prstGeom prst="rect">
              <a:avLst/>
            </a:prstGeom>
            <a:noFill/>
            <a:ln w="9525">
              <a:noFill/>
              <a:miter lim="800000"/>
              <a:headEnd/>
              <a:tailEnd/>
            </a:ln>
          </p:spPr>
        </p:pic>
      </p:grpSp>
      <p:sp>
        <p:nvSpPr>
          <p:cNvPr id="8" name="Text Box 165"/>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
        <p:nvSpPr>
          <p:cNvPr id="4252" name="Rectangle 156"/>
          <p:cNvSpPr>
            <a:spLocks noGrp="1" noChangeArrowheads="1"/>
          </p:cNvSpPr>
          <p:nvPr>
            <p:ph type="ctrTitle" sz="quarter"/>
          </p:nvPr>
        </p:nvSpPr>
        <p:spPr>
          <a:xfrm>
            <a:off x="539750" y="1420813"/>
            <a:ext cx="8208963" cy="1246187"/>
          </a:xfrm>
        </p:spPr>
        <p:txBody>
          <a:bodyPr anchor="t"/>
          <a:lstStyle>
            <a:lvl1pPr>
              <a:lnSpc>
                <a:spcPts val="4800"/>
              </a:lnSpc>
              <a:defRPr sz="4000"/>
            </a:lvl1pPr>
          </a:lstStyle>
          <a:p>
            <a:r>
              <a:rPr lang="en-US" smtClean="0"/>
              <a:t>Click to edit Master title style</a:t>
            </a:r>
            <a:endParaRPr lang="en-US"/>
          </a:p>
        </p:txBody>
      </p:sp>
      <p:sp>
        <p:nvSpPr>
          <p:cNvPr id="4253" name="Rectangle 157"/>
          <p:cNvSpPr>
            <a:spLocks noGrp="1" noChangeArrowheads="1"/>
          </p:cNvSpPr>
          <p:nvPr>
            <p:ph type="subTitle" sz="quarter" idx="1"/>
          </p:nvPr>
        </p:nvSpPr>
        <p:spPr>
          <a:xfrm>
            <a:off x="539750" y="2770188"/>
            <a:ext cx="8208963" cy="1511300"/>
          </a:xfrm>
        </p:spPr>
        <p:txBody>
          <a:bodyPr/>
          <a:lstStyle>
            <a:lvl1pPr>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263525"/>
            <a:ext cx="2051050" cy="601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750" y="263525"/>
            <a:ext cx="6005513"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592263"/>
            <a:ext cx="4027488"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9638" y="1592263"/>
            <a:ext cx="40290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77"/>
          <p:cNvGrpSpPr>
            <a:grpSpLocks/>
          </p:cNvGrpSpPr>
          <p:nvPr/>
        </p:nvGrpSpPr>
        <p:grpSpPr bwMode="auto">
          <a:xfrm>
            <a:off x="287338" y="260350"/>
            <a:ext cx="8856662" cy="973138"/>
            <a:chOff x="181" y="164"/>
            <a:chExt cx="5579" cy="613"/>
          </a:xfrm>
        </p:grpSpPr>
        <p:sp>
          <p:nvSpPr>
            <p:cNvPr id="1197" name="Rectangle 173"/>
            <p:cNvSpPr>
              <a:spLocks noChangeArrowheads="1"/>
            </p:cNvSpPr>
            <p:nvPr>
              <p:custDataLst>
                <p:tags r:id="rId13"/>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1033" name="Picture 176" descr="sie_logo_petrol_rgb_2"/>
            <p:cNvPicPr>
              <a:picLocks noChangeAspect="1" noChangeArrowheads="1"/>
            </p:cNvPicPr>
            <p:nvPr userDrawn="1"/>
          </p:nvPicPr>
          <p:blipFill>
            <a:blip r:embed="rId14" cstate="print"/>
            <a:srcRect/>
            <a:stretch>
              <a:fillRect/>
            </a:stretch>
          </p:blipFill>
          <p:spPr bwMode="auto">
            <a:xfrm>
              <a:off x="4536" y="267"/>
              <a:ext cx="1008" cy="202"/>
            </a:xfrm>
            <a:prstGeom prst="rect">
              <a:avLst/>
            </a:prstGeom>
            <a:noFill/>
            <a:ln w="9525">
              <a:noFill/>
              <a:miter lim="800000"/>
              <a:headEnd/>
              <a:tailEnd/>
            </a:ln>
          </p:spPr>
        </p:pic>
      </p:grpSp>
      <p:sp>
        <p:nvSpPr>
          <p:cNvPr id="1027" name="Rectangle 165"/>
          <p:cNvSpPr>
            <a:spLocks noGrp="1" noChangeArrowheads="1"/>
          </p:cNvSpPr>
          <p:nvPr>
            <p:ph type="body" idx="1"/>
          </p:nvPr>
        </p:nvSpPr>
        <p:spPr bwMode="auto">
          <a:xfrm>
            <a:off x="539750" y="1592263"/>
            <a:ext cx="8208963" cy="46815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90" name="Text Box 166"/>
          <p:cNvSpPr txBox="1">
            <a:spLocks noChangeArrowheads="1"/>
          </p:cNvSpPr>
          <p:nvPr/>
        </p:nvSpPr>
        <p:spPr bwMode="auto">
          <a:xfrm>
            <a:off x="554038" y="6488113"/>
            <a:ext cx="877887" cy="274637"/>
          </a:xfrm>
          <a:prstGeom prst="rect">
            <a:avLst/>
          </a:prstGeom>
          <a:noFill/>
          <a:ln w="9525">
            <a:noFill/>
            <a:miter lim="800000"/>
            <a:headEnd/>
            <a:tailEnd/>
          </a:ln>
        </p:spPr>
        <p:txBody>
          <a:bodyPr lIns="0" tIns="0" rIns="0" bIns="0" anchor="b"/>
          <a:lstStyle/>
          <a:p>
            <a:pPr eaLnBrk="0" hangingPunct="0">
              <a:defRPr/>
            </a:pPr>
            <a:r>
              <a:rPr lang="en-US" sz="1200">
                <a:solidFill>
                  <a:srgbClr val="000000"/>
                </a:solidFill>
              </a:rPr>
              <a:t>Page </a:t>
            </a:r>
            <a:fld id="{1DB5F747-68FE-44B2-BD76-9A4C5465C67D}" type="slidenum">
              <a:rPr lang="en-US" sz="1200">
                <a:solidFill>
                  <a:srgbClr val="000000"/>
                </a:solidFill>
              </a:rPr>
              <a:pPr eaLnBrk="0" hangingPunct="0">
                <a:defRPr/>
              </a:pPr>
              <a:t>‹#›</a:t>
            </a:fld>
            <a:endParaRPr lang="en-US" sz="1200">
              <a:solidFill>
                <a:srgbClr val="000000"/>
              </a:solidFill>
            </a:endParaRPr>
          </a:p>
        </p:txBody>
      </p:sp>
      <p:sp>
        <p:nvSpPr>
          <p:cNvPr id="1029" name="Rectangle 168"/>
          <p:cNvSpPr>
            <a:spLocks noGrp="1" noChangeArrowheads="1"/>
          </p:cNvSpPr>
          <p:nvPr>
            <p:ph type="title"/>
          </p:nvPr>
        </p:nvSpPr>
        <p:spPr bwMode="auto">
          <a:xfrm>
            <a:off x="539750" y="263525"/>
            <a:ext cx="6140450" cy="80803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193" name="Text Box 169"/>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tx2">
                    <a:lumMod val="50000"/>
                  </a:schemeClr>
                </a:solidFill>
              </a:rPr>
              <a:t>© </a:t>
            </a:r>
            <a:r>
              <a:rPr lang="en-US" dirty="0" smtClean="0">
                <a:solidFill>
                  <a:schemeClr val="tx2">
                    <a:lumMod val="50000"/>
                  </a:schemeClr>
                </a:solidFill>
              </a:rPr>
              <a:t>2012. </a:t>
            </a:r>
            <a:r>
              <a:rPr lang="en-US" dirty="0">
                <a:solidFill>
                  <a:schemeClr val="tx2">
                    <a:lumMod val="50000"/>
                  </a:schemeClr>
                </a:solidFill>
              </a:rPr>
              <a:t>Siemens Product Lifecycle Management Software Inc. All rights reserved</a:t>
            </a:r>
          </a:p>
        </p:txBody>
      </p:sp>
      <p:sp>
        <p:nvSpPr>
          <p:cNvPr id="1194" name="Text Box 170"/>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Tree>
  </p:cSld>
  <p:clrMap bg1="lt1" tx1="dk1" bg2="lt2" tx2="dk2" accent1="accent1" accent2="accent2" accent3="accent3" accent4="accent4" accent5="accent5" accent6="accent6" hlink="hlink" folHlink="folHlink"/>
  <p:sldLayoutIdLst>
    <p:sldLayoutId id="2147484535" r:id="rId1"/>
    <p:sldLayoutId id="2147484525" r:id="rId2"/>
    <p:sldLayoutId id="2147484526" r:id="rId3"/>
    <p:sldLayoutId id="2147484527" r:id="rId4"/>
    <p:sldLayoutId id="2147484528" r:id="rId5"/>
    <p:sldLayoutId id="2147484529" r:id="rId6"/>
    <p:sldLayoutId id="2147484530" r:id="rId7"/>
    <p:sldLayoutId id="2147484531" r:id="rId8"/>
    <p:sldLayoutId id="2147484532" r:id="rId9"/>
    <p:sldLayoutId id="2147484533" r:id="rId10"/>
    <p:sldLayoutId id="2147484534" r:id="rId11"/>
  </p:sldLayoutIdLst>
  <p:timing>
    <p:tnLst>
      <p:par>
        <p:cTn id="1" dur="indefinite" restart="never" nodeType="tmRoot"/>
      </p:par>
    </p:tnLst>
  </p:timing>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 charset="0"/>
        </a:defRPr>
      </a:lvl2pPr>
      <a:lvl3pPr algn="l" rtl="0" eaLnBrk="0" fontAlgn="base" hangingPunct="0">
        <a:spcBef>
          <a:spcPct val="0"/>
        </a:spcBef>
        <a:spcAft>
          <a:spcPct val="0"/>
        </a:spcAft>
        <a:defRPr sz="2000" b="1">
          <a:solidFill>
            <a:schemeClr val="tx1"/>
          </a:solidFill>
          <a:latin typeface="Arial" charset="0"/>
        </a:defRPr>
      </a:lvl3pPr>
      <a:lvl4pPr algn="l" rtl="0" eaLnBrk="0" fontAlgn="base" hangingPunct="0">
        <a:spcBef>
          <a:spcPct val="0"/>
        </a:spcBef>
        <a:spcAft>
          <a:spcPct val="0"/>
        </a:spcAft>
        <a:defRPr sz="2000" b="1">
          <a:solidFill>
            <a:schemeClr val="tx1"/>
          </a:solidFill>
          <a:latin typeface="Arial" charset="0"/>
        </a:defRPr>
      </a:lvl4pPr>
      <a:lvl5pPr algn="l" rtl="0" eaLnBrk="0" fontAlgn="base" hangingPunct="0">
        <a:spcBef>
          <a:spcPct val="0"/>
        </a:spcBef>
        <a:spcAft>
          <a:spcPct val="0"/>
        </a:spcAft>
        <a:defRPr sz="2000" b="1">
          <a:solidFill>
            <a:schemeClr val="tx1"/>
          </a:solidFill>
          <a:latin typeface="Arial" charset="0"/>
        </a:defRPr>
      </a:lvl5pPr>
      <a:lvl6pPr marL="457200" algn="l" rtl="0" eaLnBrk="1" fontAlgn="base" hangingPunct="1">
        <a:spcBef>
          <a:spcPct val="0"/>
        </a:spcBef>
        <a:spcAft>
          <a:spcPct val="0"/>
        </a:spcAft>
        <a:defRPr sz="2000" b="1">
          <a:solidFill>
            <a:schemeClr val="tx1"/>
          </a:solidFill>
          <a:latin typeface="Arial" charset="0"/>
        </a:defRPr>
      </a:lvl6pPr>
      <a:lvl7pPr marL="914400" algn="l" rtl="0" eaLnBrk="1" fontAlgn="base" hangingPunct="1">
        <a:spcBef>
          <a:spcPct val="0"/>
        </a:spcBef>
        <a:spcAft>
          <a:spcPct val="0"/>
        </a:spcAft>
        <a:defRPr sz="2000" b="1">
          <a:solidFill>
            <a:schemeClr val="tx1"/>
          </a:solidFill>
          <a:latin typeface="Arial" charset="0"/>
        </a:defRPr>
      </a:lvl7pPr>
      <a:lvl8pPr marL="1371600" algn="l" rtl="0" eaLnBrk="1" fontAlgn="base" hangingPunct="1">
        <a:spcBef>
          <a:spcPct val="0"/>
        </a:spcBef>
        <a:spcAft>
          <a:spcPct val="0"/>
        </a:spcAft>
        <a:defRPr sz="2000" b="1">
          <a:solidFill>
            <a:schemeClr val="tx1"/>
          </a:solidFill>
          <a:latin typeface="Arial" charset="0"/>
        </a:defRPr>
      </a:lvl8pPr>
      <a:lvl9pPr marL="1828800" algn="l" rtl="0" eaLnBrk="1" fontAlgn="base" hangingPunct="1">
        <a:spcBef>
          <a:spcPct val="0"/>
        </a:spcBef>
        <a:spcAft>
          <a:spcPct val="0"/>
        </a:spcAft>
        <a:defRPr sz="2000" b="1">
          <a:solidFill>
            <a:schemeClr val="tx1"/>
          </a:solidFill>
          <a:latin typeface="Arial" charset="0"/>
        </a:defRPr>
      </a:lvl9pPr>
    </p:titleStyle>
    <p:bodyStyle>
      <a:lvl1pPr marL="342900" indent="-342900" algn="l" rtl="0" eaLnBrk="0" fontAlgn="base" hangingPunct="0">
        <a:spcBef>
          <a:spcPct val="0"/>
        </a:spcBef>
        <a:spcAft>
          <a:spcPct val="0"/>
        </a:spcAft>
        <a:buFont typeface="Wingdings" pitchFamily="2" charset="2"/>
        <a:defRPr sz="2000">
          <a:solidFill>
            <a:schemeClr val="tx1"/>
          </a:solidFill>
          <a:latin typeface="+mn-lt"/>
          <a:ea typeface="+mn-ea"/>
          <a:cs typeface="+mn-cs"/>
        </a:defRPr>
      </a:lvl1pPr>
      <a:lvl2pPr marL="1905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2pPr>
      <a:lvl3pPr marL="3810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3pPr>
      <a:lvl4pPr marL="573088" indent="-190500"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4pPr>
      <a:lvl5pPr marL="763588"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5pPr>
      <a:lvl6pPr marL="12207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6pPr>
      <a:lvl7pPr marL="16779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7pPr>
      <a:lvl8pPr marL="21351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8pPr>
      <a:lvl9pPr marL="25923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2.gif"/></Relationships>
</file>

<file path=ppt/slides/_rels/slide13.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4.gi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gif"/></Relationships>
</file>

<file path=ppt/slides/_rels/slide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828800"/>
            <a:ext cx="8208963" cy="1246187"/>
          </a:xfrm>
        </p:spPr>
        <p:txBody>
          <a:bodyPr/>
          <a:lstStyle/>
          <a:p>
            <a:pPr algn="ctr"/>
            <a:r>
              <a:rPr lang="en-US" i="1" dirty="0" smtClean="0"/>
              <a:t>Solid Edge </a:t>
            </a:r>
            <a:r>
              <a:rPr lang="en-US" i="1" dirty="0" smtClean="0"/>
              <a:t>ST5</a:t>
            </a:r>
            <a:r>
              <a:rPr lang="en-US" i="1" dirty="0" smtClean="0"/>
              <a:t/>
            </a:r>
            <a:br>
              <a:rPr lang="en-US" i="1" dirty="0" smtClean="0"/>
            </a:br>
            <a:r>
              <a:rPr lang="en-US" i="1" dirty="0" smtClean="0"/>
              <a:t>Training</a:t>
            </a:r>
            <a:br>
              <a:rPr lang="en-US" i="1" dirty="0" smtClean="0"/>
            </a:br>
            <a:r>
              <a:rPr lang="en-US" dirty="0" smtClean="0"/>
              <a:t/>
            </a:r>
            <a:br>
              <a:rPr lang="en-US" dirty="0" smtClean="0"/>
            </a:br>
            <a:r>
              <a:rPr lang="en-US" dirty="0" smtClean="0"/>
              <a:t>Exploding assemblies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dirty="0" smtClean="0"/>
              <a:t>Provides alternate ways of viewing and editing an exploded assembly. The Explode </a:t>
            </a:r>
            <a:r>
              <a:rPr lang="en-US" dirty="0" err="1" smtClean="0"/>
              <a:t>PathFinder</a:t>
            </a:r>
            <a:r>
              <a:rPr lang="en-US" dirty="0" smtClean="0"/>
              <a:t> tab displays the structure for the current exploded view configuration in a hierarchical list. The Explode </a:t>
            </a:r>
            <a:r>
              <a:rPr lang="en-US" dirty="0" err="1" smtClean="0"/>
              <a:t>PathFinder</a:t>
            </a:r>
            <a:r>
              <a:rPr lang="en-US" dirty="0" smtClean="0"/>
              <a:t> tab helps you work with the components that make up an exploded view.</a:t>
            </a:r>
          </a:p>
          <a:p>
            <a:pPr marL="0"/>
            <a:endParaRPr lang="en-US" dirty="0"/>
          </a:p>
        </p:txBody>
      </p:sp>
      <p:sp>
        <p:nvSpPr>
          <p:cNvPr id="4099" name="Title 1"/>
          <p:cNvSpPr>
            <a:spLocks noGrp="1"/>
          </p:cNvSpPr>
          <p:nvPr>
            <p:ph type="title"/>
          </p:nvPr>
        </p:nvSpPr>
        <p:spPr>
          <a:xfrm>
            <a:off x="457200" y="304800"/>
            <a:ext cx="6216650" cy="808038"/>
          </a:xfrm>
        </p:spPr>
        <p:txBody>
          <a:bodyPr/>
          <a:lstStyle/>
          <a:p>
            <a:r>
              <a:rPr lang="en-US" sz="3200" dirty="0" smtClean="0"/>
              <a:t>Explode </a:t>
            </a:r>
            <a:r>
              <a:rPr lang="en-US" sz="3200" dirty="0" err="1" smtClean="0"/>
              <a:t>PathFinder</a:t>
            </a:r>
            <a:r>
              <a:rPr lang="en-US" sz="3200" dirty="0" smtClean="0"/>
              <a:t> tab</a:t>
            </a:r>
            <a:endParaRPr lang="en-US" sz="3200" dirty="0"/>
          </a:p>
        </p:txBody>
      </p:sp>
      <p:pic>
        <p:nvPicPr>
          <p:cNvPr id="55298" name="Picture 2" descr="C:\PERFORCE_OUTPUT\selfPaced\se103\english\graphic_library\xpldpth1.gif"/>
          <p:cNvPicPr>
            <a:picLocks noChangeAspect="1" noChangeArrowheads="1"/>
          </p:cNvPicPr>
          <p:nvPr/>
        </p:nvPicPr>
        <p:blipFill>
          <a:blip r:embed="rId3" cstate="print"/>
          <a:srcRect/>
          <a:stretch>
            <a:fillRect/>
          </a:stretch>
        </p:blipFill>
        <p:spPr bwMode="auto">
          <a:xfrm>
            <a:off x="2971800" y="3048000"/>
            <a:ext cx="2133600" cy="282892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371600"/>
            <a:ext cx="8153400" cy="4953000"/>
          </a:xfrm>
        </p:spPr>
        <p:txBody>
          <a:bodyPr/>
          <a:lstStyle/>
          <a:p>
            <a:pPr marL="0"/>
            <a:r>
              <a:rPr lang="en-US" dirty="0" smtClean="0"/>
              <a:t>This allows you to view the structure and perform edit operations on the current exploded view configuration. Some of the operations you can perform include:</a:t>
            </a:r>
          </a:p>
          <a:p>
            <a:pPr marL="365760">
              <a:buFont typeface="Arial" pitchFamily="34" charset="0"/>
              <a:buChar char="•"/>
            </a:pPr>
            <a:r>
              <a:rPr lang="en-US" dirty="0" smtClean="0"/>
              <a:t>You can select an explode event, then edit the offset or rotational value using the command bar.</a:t>
            </a:r>
          </a:p>
          <a:p>
            <a:pPr marL="365760">
              <a:buFont typeface="Arial" pitchFamily="34" charset="0"/>
              <a:buChar char="•"/>
            </a:pPr>
            <a:r>
              <a:rPr lang="en-US" dirty="0" smtClean="0"/>
              <a:t>You can use the commands on the shortcut menu to show and hide parts, collapse parts, show and hide flow lines, and so forth. </a:t>
            </a:r>
          </a:p>
          <a:p>
            <a:pPr marL="365760">
              <a:buFont typeface="Arial" pitchFamily="34" charset="0"/>
              <a:buChar char="•"/>
            </a:pPr>
            <a:r>
              <a:rPr lang="en-US" dirty="0" smtClean="0"/>
              <a:t>You can add and remove parts from explode Groups and Event Groups. This is useful when working with animations.</a:t>
            </a:r>
          </a:p>
          <a:p>
            <a:pPr marL="0"/>
            <a:endParaRPr lang="en-US" dirty="0" smtClean="0"/>
          </a:p>
          <a:p>
            <a:pPr marL="0"/>
            <a:endParaRPr lang="en-US" dirty="0"/>
          </a:p>
        </p:txBody>
      </p:sp>
      <p:sp>
        <p:nvSpPr>
          <p:cNvPr id="4099" name="Title 1"/>
          <p:cNvSpPr>
            <a:spLocks noGrp="1"/>
          </p:cNvSpPr>
          <p:nvPr>
            <p:ph type="title"/>
          </p:nvPr>
        </p:nvSpPr>
        <p:spPr>
          <a:xfrm>
            <a:off x="457200" y="304800"/>
            <a:ext cx="6216650" cy="808038"/>
          </a:xfrm>
        </p:spPr>
        <p:txBody>
          <a:bodyPr/>
          <a:lstStyle/>
          <a:p>
            <a:r>
              <a:rPr lang="en-US" sz="3200" dirty="0" smtClean="0"/>
              <a:t>Explode </a:t>
            </a:r>
            <a:r>
              <a:rPr lang="en-US" sz="3200" dirty="0" err="1" smtClean="0"/>
              <a:t>PathFinder</a:t>
            </a:r>
            <a:r>
              <a:rPr lang="en-US" sz="3200" dirty="0" smtClean="0"/>
              <a:t> tab</a:t>
            </a:r>
            <a:endParaRPr lang="en-US" sz="3200" dirty="0"/>
          </a:p>
        </p:txBody>
      </p:sp>
      <p:pic>
        <p:nvPicPr>
          <p:cNvPr id="55298" name="Picture 2" descr="C:\PERFORCE_OUTPUT\selfPaced\se103\english\graphic_library\xpldpth1.gif"/>
          <p:cNvPicPr>
            <a:picLocks noChangeAspect="1" noChangeArrowheads="1"/>
          </p:cNvPicPr>
          <p:nvPr/>
        </p:nvPicPr>
        <p:blipFill>
          <a:blip r:embed="rId3" cstate="print"/>
          <a:srcRect/>
          <a:stretch>
            <a:fillRect/>
          </a:stretch>
        </p:blipFill>
        <p:spPr bwMode="auto">
          <a:xfrm>
            <a:off x="3657600" y="4267200"/>
            <a:ext cx="1524000" cy="2020661"/>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dirty="0" smtClean="0"/>
              <a:t>Moves or rotates parts in an exploded view in an assembly. You can use this command to do the following:</a:t>
            </a:r>
          </a:p>
          <a:p>
            <a:pPr marL="365760">
              <a:buFont typeface="Arial" pitchFamily="34" charset="0"/>
              <a:buChar char="•"/>
            </a:pPr>
            <a:r>
              <a:rPr lang="en-US" dirty="0" smtClean="0"/>
              <a:t>Move one or more parts along the original explode vector or a new vector you define.</a:t>
            </a:r>
          </a:p>
          <a:p>
            <a:pPr marL="365760">
              <a:buFont typeface="Arial" pitchFamily="34" charset="0"/>
              <a:buChar char="•"/>
            </a:pPr>
            <a:r>
              <a:rPr lang="en-US" dirty="0" smtClean="0"/>
              <a:t>Rotate one or more parts along the original explode vector or a new vector you define.</a:t>
            </a:r>
          </a:p>
          <a:p>
            <a:pPr marL="365760">
              <a:buFont typeface="Arial" pitchFamily="34" charset="0"/>
              <a:buChar char="•"/>
            </a:pPr>
            <a:r>
              <a:rPr lang="en-US" dirty="0" smtClean="0"/>
              <a:t>Move one or more parts within a plane you define.</a:t>
            </a:r>
          </a:p>
          <a:p>
            <a:pPr marL="365760">
              <a:buFont typeface="Arial" pitchFamily="34" charset="0"/>
              <a:buChar char="•"/>
            </a:pPr>
            <a:r>
              <a:rPr lang="en-US" dirty="0" smtClean="0"/>
              <a:t>You can move or rotate a single part, a set of parts, or a part and all its dependent parts. The same basic steps apply whether you are moving, rotating, or moving within a plane.</a:t>
            </a:r>
          </a:p>
          <a:p>
            <a:pPr marL="0"/>
            <a:endParaRPr lang="en-US" dirty="0"/>
          </a:p>
        </p:txBody>
      </p:sp>
      <p:sp>
        <p:nvSpPr>
          <p:cNvPr id="4099" name="Title 1"/>
          <p:cNvSpPr>
            <a:spLocks noGrp="1"/>
          </p:cNvSpPr>
          <p:nvPr>
            <p:ph type="title"/>
          </p:nvPr>
        </p:nvSpPr>
        <p:spPr>
          <a:xfrm>
            <a:off x="457200" y="304800"/>
            <a:ext cx="6216650" cy="808038"/>
          </a:xfrm>
        </p:spPr>
        <p:txBody>
          <a:bodyPr/>
          <a:lstStyle/>
          <a:p>
            <a:r>
              <a:rPr lang="en-US" sz="3200" dirty="0" smtClean="0"/>
              <a:t>Move Part command</a:t>
            </a:r>
            <a:endParaRPr lang="en-US" sz="3200" dirty="0"/>
          </a:p>
        </p:txBody>
      </p:sp>
      <p:pic>
        <p:nvPicPr>
          <p:cNvPr id="59394" name="Picture 2" descr="C:\PERFORCE_OUTPUT\selfPaced\se103\english\graphic_library\movxprt.gif"/>
          <p:cNvPicPr>
            <a:picLocks noChangeAspect="1" noChangeArrowheads="1"/>
          </p:cNvPicPr>
          <p:nvPr/>
        </p:nvPicPr>
        <p:blipFill>
          <a:blip r:embed="rId3" cstate="print"/>
          <a:srcRect/>
          <a:stretch>
            <a:fillRect/>
          </a:stretch>
        </p:blipFill>
        <p:spPr bwMode="auto">
          <a:xfrm>
            <a:off x="4724400" y="609600"/>
            <a:ext cx="533400" cy="488950"/>
          </a:xfrm>
          <a:prstGeom prst="rect">
            <a:avLst/>
          </a:prstGeom>
          <a:noFill/>
        </p:spPr>
      </p:pic>
      <p:pic>
        <p:nvPicPr>
          <p:cNvPr id="59396" name="Picture 4" descr="C:\PERFORCE_OUTPUT\selfPaced\se103\english\graphic_library\movxprt1.gif"/>
          <p:cNvPicPr>
            <a:picLocks noChangeAspect="1" noChangeArrowheads="1"/>
          </p:cNvPicPr>
          <p:nvPr/>
        </p:nvPicPr>
        <p:blipFill>
          <a:blip r:embed="rId4" cstate="print"/>
          <a:srcRect/>
          <a:stretch>
            <a:fillRect/>
          </a:stretch>
        </p:blipFill>
        <p:spPr bwMode="auto">
          <a:xfrm>
            <a:off x="5791200" y="4191000"/>
            <a:ext cx="1981200" cy="2099574"/>
          </a:xfrm>
          <a:prstGeom prst="rect">
            <a:avLst/>
          </a:prstGeom>
          <a:noFill/>
        </p:spPr>
      </p:pic>
      <p:sp>
        <p:nvSpPr>
          <p:cNvPr id="9" name="Content Placeholder 2"/>
          <p:cNvSpPr txBox="1">
            <a:spLocks/>
          </p:cNvSpPr>
          <p:nvPr/>
        </p:nvSpPr>
        <p:spPr bwMode="auto">
          <a:xfrm>
            <a:off x="533400" y="4572000"/>
            <a:ext cx="3352800" cy="17526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dirty="0" smtClean="0"/>
              <a:t>Repositions a part with respect to another reference part in an exploded view. This can be useful when you want to change the position of a part after using the Automatic Explode command.  </a:t>
            </a:r>
          </a:p>
          <a:p>
            <a:pPr marL="0"/>
            <a:endParaRPr lang="en-US" dirty="0" smtClean="0"/>
          </a:p>
          <a:p>
            <a:pPr marL="0"/>
            <a:r>
              <a:rPr lang="en-US" dirty="0" smtClean="0"/>
              <a:t>To reposition a part, select the part you want to reposition (A), then position the cursor over the reference part (B). The reference part highlights, and an arrow is displayed on the reference part to indicate which side of the reference part the selected part will be repositioned to. </a:t>
            </a:r>
          </a:p>
          <a:p>
            <a:pPr marL="0"/>
            <a:endParaRPr lang="en-US" dirty="0"/>
          </a:p>
        </p:txBody>
      </p:sp>
      <p:sp>
        <p:nvSpPr>
          <p:cNvPr id="4099" name="Title 1"/>
          <p:cNvSpPr>
            <a:spLocks noGrp="1"/>
          </p:cNvSpPr>
          <p:nvPr>
            <p:ph type="title"/>
          </p:nvPr>
        </p:nvSpPr>
        <p:spPr>
          <a:xfrm>
            <a:off x="457200" y="304800"/>
            <a:ext cx="6216650" cy="808038"/>
          </a:xfrm>
        </p:spPr>
        <p:txBody>
          <a:bodyPr/>
          <a:lstStyle/>
          <a:p>
            <a:r>
              <a:rPr lang="en-US" sz="3200" dirty="0" smtClean="0"/>
              <a:t>Reposition command</a:t>
            </a:r>
            <a:endParaRPr lang="en-US" sz="3200" dirty="0"/>
          </a:p>
        </p:txBody>
      </p:sp>
      <p:pic>
        <p:nvPicPr>
          <p:cNvPr id="57346" name="Picture 2" descr="C:\PERFORCE_OUTPUT\selfPaced\se103\english\graphic_library\repstn.gif"/>
          <p:cNvPicPr>
            <a:picLocks noChangeAspect="1" noChangeArrowheads="1"/>
          </p:cNvPicPr>
          <p:nvPr/>
        </p:nvPicPr>
        <p:blipFill>
          <a:blip r:embed="rId3" cstate="print"/>
          <a:srcRect/>
          <a:stretch>
            <a:fillRect/>
          </a:stretch>
        </p:blipFill>
        <p:spPr bwMode="auto">
          <a:xfrm>
            <a:off x="4876800" y="457200"/>
            <a:ext cx="685800" cy="628650"/>
          </a:xfrm>
          <a:prstGeom prst="rect">
            <a:avLst/>
          </a:prstGeom>
          <a:noFill/>
        </p:spPr>
      </p:pic>
      <p:pic>
        <p:nvPicPr>
          <p:cNvPr id="57348" name="Picture 4" descr="C:\PERFORCE_OUTPUT\selfPaced\se103\english\graphic_library\repstn1.gif"/>
          <p:cNvPicPr>
            <a:picLocks noChangeAspect="1" noChangeArrowheads="1"/>
          </p:cNvPicPr>
          <p:nvPr/>
        </p:nvPicPr>
        <p:blipFill>
          <a:blip r:embed="rId4" cstate="print"/>
          <a:srcRect/>
          <a:stretch>
            <a:fillRect/>
          </a:stretch>
        </p:blipFill>
        <p:spPr bwMode="auto">
          <a:xfrm>
            <a:off x="2286000" y="3886200"/>
            <a:ext cx="3962400" cy="2473291"/>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dirty="0" smtClean="0"/>
              <a:t>To save an exploded view to be used in another application, a display configuration needs to be saved while the part is exploded.  The display configuration is used to place an exploded view on a drawing sheet.</a:t>
            </a:r>
          </a:p>
          <a:p>
            <a:pPr marL="0"/>
            <a:endParaRPr lang="en-US" dirty="0"/>
          </a:p>
        </p:txBody>
      </p:sp>
      <p:sp>
        <p:nvSpPr>
          <p:cNvPr id="4099" name="Title 1"/>
          <p:cNvSpPr>
            <a:spLocks noGrp="1"/>
          </p:cNvSpPr>
          <p:nvPr>
            <p:ph type="title"/>
          </p:nvPr>
        </p:nvSpPr>
        <p:spPr>
          <a:xfrm>
            <a:off x="457200" y="304800"/>
            <a:ext cx="6216650" cy="808038"/>
          </a:xfrm>
        </p:spPr>
        <p:txBody>
          <a:bodyPr/>
          <a:lstStyle/>
          <a:p>
            <a:r>
              <a:rPr lang="en-US" sz="3200" dirty="0" smtClean="0"/>
              <a:t>Display Configurations</a:t>
            </a:r>
            <a:endParaRPr lang="en-US"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dirty="0" smtClean="0"/>
              <a:t>Activity</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Activity – Explode</a:t>
            </a:r>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63490" name="Picture 2" descr="C:\PERFORCE_OUTPUT\selfPaced\se103\english\docs\graphics\bj\explode_render_animate\e_036.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057400" y="762000"/>
            <a:ext cx="5867400" cy="58674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228600" y="1371600"/>
            <a:ext cx="8686800" cy="4953000"/>
          </a:xfrm>
        </p:spPr>
        <p:txBody>
          <a:bodyPr/>
          <a:lstStyle/>
          <a:p>
            <a:r>
              <a:rPr lang="en-US" b="1" dirty="0" smtClean="0"/>
              <a:t>Course overview</a:t>
            </a:r>
          </a:p>
          <a:p>
            <a:endParaRPr lang="en-US" b="1" dirty="0" smtClean="0"/>
          </a:p>
          <a:p>
            <a:pPr marL="0"/>
            <a:r>
              <a:rPr lang="en-US" dirty="0" smtClean="0"/>
              <a:t>The Explode-Render-Animate application within the Solid Edge assembly environment is a tool for creating different types of presentations of Solid Edge assemblies. Exploding an assembly allows you to control the movement, sequence and grouping of parts and subassemblies. Rendering a view allows you to define textures, lighting, shadows, backgrounds and other properties to create presentation style images. Motors apply movement to under constrained parts in an assembly which can be animated. Using Animation, you can combine previously created exploding sequences and custom camera movement to create animation. Each frame of the animation can be rendered to create presentation quality animations.</a:t>
            </a:r>
            <a:endParaRPr lang="en-US" sz="1800" dirty="0"/>
          </a:p>
        </p:txBody>
      </p:sp>
      <p:sp>
        <p:nvSpPr>
          <p:cNvPr id="4099" name="Title 1"/>
          <p:cNvSpPr>
            <a:spLocks noGrp="1"/>
          </p:cNvSpPr>
          <p:nvPr>
            <p:ph type="title"/>
          </p:nvPr>
        </p:nvSpPr>
        <p:spPr>
          <a:xfrm>
            <a:off x="457200" y="304800"/>
            <a:ext cx="6216650" cy="808038"/>
          </a:xfrm>
        </p:spPr>
        <p:txBody>
          <a:bodyPr/>
          <a:lstStyle/>
          <a:p>
            <a:r>
              <a:rPr lang="en-US" sz="3200" dirty="0" smtClean="0"/>
              <a:t>Exploding assemblies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endParaRPr lang="en-US" sz="1800" dirty="0" smtClean="0"/>
          </a:p>
          <a:p>
            <a:r>
              <a:rPr lang="en-US" sz="1800" b="1" dirty="0" smtClean="0"/>
              <a:t>Course overview (continued)</a:t>
            </a:r>
          </a:p>
          <a:p>
            <a:endParaRPr lang="en-US" sz="1800" dirty="0" smtClean="0"/>
          </a:p>
          <a:p>
            <a:pPr marL="0"/>
            <a:r>
              <a:rPr lang="en-US" sz="1800" dirty="0" smtClean="0"/>
              <a:t>Once you complete the activities in this course, you will be able to control the sequence and direction of explode events. </a:t>
            </a:r>
          </a:p>
        </p:txBody>
      </p:sp>
      <p:sp>
        <p:nvSpPr>
          <p:cNvPr id="4099" name="Title 1"/>
          <p:cNvSpPr>
            <a:spLocks noGrp="1"/>
          </p:cNvSpPr>
          <p:nvPr>
            <p:ph type="title"/>
          </p:nvPr>
        </p:nvSpPr>
        <p:spPr>
          <a:xfrm>
            <a:off x="457200" y="381000"/>
            <a:ext cx="6216650" cy="808038"/>
          </a:xfrm>
        </p:spPr>
        <p:txBody>
          <a:bodyPr/>
          <a:lstStyle/>
          <a:p>
            <a:r>
              <a:rPr lang="en-US" sz="3200" dirty="0" smtClean="0"/>
              <a:t>Explode-Render-Animate</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endParaRPr lang="en-US" sz="1800" dirty="0" smtClean="0"/>
          </a:p>
          <a:p>
            <a:r>
              <a:rPr lang="en-US" sz="1800" b="1" dirty="0" smtClean="0"/>
              <a:t>Entering the Explode-Render-Animate environment (ERA)</a:t>
            </a:r>
          </a:p>
          <a:p>
            <a:endParaRPr lang="en-US" sz="1800" dirty="0" smtClean="0"/>
          </a:p>
          <a:p>
            <a:pPr marL="0"/>
            <a:r>
              <a:rPr lang="en-US" sz="1800" dirty="0" smtClean="0"/>
              <a:t>To enter the ERA environment, within an assembly, click the Tools Tab. In the Environs group, click ERA.</a:t>
            </a:r>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p:txBody>
      </p:sp>
      <p:sp>
        <p:nvSpPr>
          <p:cNvPr id="4099" name="Title 1"/>
          <p:cNvSpPr>
            <a:spLocks noGrp="1"/>
          </p:cNvSpPr>
          <p:nvPr>
            <p:ph type="title"/>
          </p:nvPr>
        </p:nvSpPr>
        <p:spPr>
          <a:xfrm>
            <a:off x="457200" y="381000"/>
            <a:ext cx="6216650" cy="808038"/>
          </a:xfrm>
        </p:spPr>
        <p:txBody>
          <a:bodyPr/>
          <a:lstStyle/>
          <a:p>
            <a:r>
              <a:rPr lang="en-US" sz="3200" dirty="0" smtClean="0"/>
              <a:t>Explode-Render-Animate</a:t>
            </a:r>
            <a:endParaRPr lang="en-US" sz="3200" dirty="0"/>
          </a:p>
        </p:txBody>
      </p:sp>
      <p:pic>
        <p:nvPicPr>
          <p:cNvPr id="1027" name="Picture 3"/>
          <p:cNvPicPr>
            <a:picLocks noChangeAspect="1" noChangeArrowheads="1"/>
          </p:cNvPicPr>
          <p:nvPr/>
        </p:nvPicPr>
        <p:blipFill>
          <a:blip r:embed="rId3" cstate="print"/>
          <a:srcRect/>
          <a:stretch>
            <a:fillRect/>
          </a:stretch>
        </p:blipFill>
        <p:spPr bwMode="auto">
          <a:xfrm>
            <a:off x="3581400" y="3200400"/>
            <a:ext cx="1285526" cy="1033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dirty="0" smtClean="0"/>
              <a:t>Solid Edge enables you to easily create exploded views of your assemblies. You can use the exploded views you define in the Assembly environment to create exploded assembly drawings in the Draft environment. You can also create presentation-quality renderings and animations of exploded assemblies.</a:t>
            </a:r>
          </a:p>
          <a:p>
            <a:pPr marL="0"/>
            <a:endParaRPr lang="en-US" dirty="0"/>
          </a:p>
        </p:txBody>
      </p:sp>
      <p:sp>
        <p:nvSpPr>
          <p:cNvPr id="4099" name="Title 1"/>
          <p:cNvSpPr>
            <a:spLocks noGrp="1"/>
          </p:cNvSpPr>
          <p:nvPr>
            <p:ph type="title"/>
          </p:nvPr>
        </p:nvSpPr>
        <p:spPr>
          <a:xfrm>
            <a:off x="457200" y="304800"/>
            <a:ext cx="6216650" cy="808038"/>
          </a:xfrm>
        </p:spPr>
        <p:txBody>
          <a:bodyPr/>
          <a:lstStyle/>
          <a:p>
            <a:r>
              <a:rPr lang="en-US" sz="3200" dirty="0" smtClean="0"/>
              <a:t>Exploding Assemblies</a:t>
            </a:r>
            <a:endParaRPr lang="en-US" sz="3200" dirty="0"/>
          </a:p>
        </p:txBody>
      </p:sp>
      <p:pic>
        <p:nvPicPr>
          <p:cNvPr id="43010" name="Picture 2" descr="C:\PERFORCE_OUTPUT\selfPaced\se103\english\docs\graphics\bj\explode_render_animate\exploded_clock.jpg"/>
          <p:cNvPicPr>
            <a:picLocks noChangeAspect="1" noChangeArrowheads="1"/>
          </p:cNvPicPr>
          <p:nvPr/>
        </p:nvPicPr>
        <p:blipFill>
          <a:blip r:embed="rId3" cstate="print">
            <a:clrChange>
              <a:clrFrom>
                <a:srgbClr val="FDFDFD"/>
              </a:clrFrom>
              <a:clrTo>
                <a:srgbClr val="FDFDFD">
                  <a:alpha val="0"/>
                </a:srgbClr>
              </a:clrTo>
            </a:clrChange>
          </a:blip>
          <a:srcRect/>
          <a:stretch>
            <a:fillRect/>
          </a:stretch>
        </p:blipFill>
        <p:spPr bwMode="auto">
          <a:xfrm>
            <a:off x="1371600" y="2895600"/>
            <a:ext cx="5029200" cy="347488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dirty="0" smtClean="0"/>
              <a:t>Explodes the active assembly by applying a spread distance between parts. </a:t>
            </a:r>
          </a:p>
          <a:p>
            <a:pPr marL="0"/>
            <a:endParaRPr lang="en-US" dirty="0" smtClean="0"/>
          </a:p>
          <a:p>
            <a:pPr marL="0"/>
            <a:r>
              <a:rPr lang="en-US" dirty="0" smtClean="0"/>
              <a:t>The Automatic Explode command explodes assemblies based on the relationships applied between parts. In assemblies where the components are positioned using mate or axial align relationships, the Automatic Explode command quickly gives you excellent results.</a:t>
            </a:r>
            <a:endParaRPr lang="en-US" dirty="0"/>
          </a:p>
        </p:txBody>
      </p:sp>
      <p:sp>
        <p:nvSpPr>
          <p:cNvPr id="4099" name="Title 1"/>
          <p:cNvSpPr>
            <a:spLocks noGrp="1"/>
          </p:cNvSpPr>
          <p:nvPr>
            <p:ph type="title"/>
          </p:nvPr>
        </p:nvSpPr>
        <p:spPr>
          <a:xfrm>
            <a:off x="457200" y="304800"/>
            <a:ext cx="6216650" cy="808038"/>
          </a:xfrm>
        </p:spPr>
        <p:txBody>
          <a:bodyPr/>
          <a:lstStyle/>
          <a:p>
            <a:r>
              <a:rPr lang="en-US" sz="3200" dirty="0" smtClean="0"/>
              <a:t>Exploding Assemblies</a:t>
            </a:r>
            <a:endParaRPr lang="en-US" sz="3200" dirty="0"/>
          </a:p>
        </p:txBody>
      </p:sp>
      <p:pic>
        <p:nvPicPr>
          <p:cNvPr id="47106" name="Picture 2" descr="C:\PERFORCE_OUTPUT\selfPaced\se103\english\graphic_library\atxpld4.gif"/>
          <p:cNvPicPr>
            <a:picLocks noChangeAspect="1" noChangeArrowheads="1"/>
          </p:cNvPicPr>
          <p:nvPr/>
        </p:nvPicPr>
        <p:blipFill>
          <a:blip r:embed="rId3" cstate="print">
            <a:clrChange>
              <a:clrFrom>
                <a:srgbClr val="FFFFFF"/>
              </a:clrFrom>
              <a:clrTo>
                <a:srgbClr val="FFFFFF">
                  <a:alpha val="0"/>
                </a:srgbClr>
              </a:clrTo>
            </a:clrChange>
          </a:blip>
          <a:stretch>
            <a:fillRect/>
          </a:stretch>
        </p:blipFill>
        <p:spPr bwMode="auto">
          <a:xfrm>
            <a:off x="2667000" y="3571876"/>
            <a:ext cx="2514600" cy="2661156"/>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dirty="0" smtClean="0"/>
              <a:t>Groups the parts in a subassembly so they will explode as a single unit when using the Automatic Explode or Explode commands. To bind a subassembly, you must first select it using </a:t>
            </a:r>
            <a:r>
              <a:rPr lang="en-US" dirty="0" err="1" smtClean="0"/>
              <a:t>PathFinder</a:t>
            </a:r>
            <a:r>
              <a:rPr lang="en-US" dirty="0" smtClean="0"/>
              <a:t>. </a:t>
            </a:r>
          </a:p>
          <a:p>
            <a:pPr marL="0"/>
            <a:endParaRPr lang="en-US" dirty="0" smtClean="0"/>
          </a:p>
          <a:p>
            <a:pPr marL="0"/>
            <a:r>
              <a:rPr lang="en-US" dirty="0" smtClean="0"/>
              <a:t>A symbol is added adjacent to the subassembly entry in </a:t>
            </a:r>
            <a:r>
              <a:rPr lang="en-US" dirty="0" err="1" smtClean="0"/>
              <a:t>PathFinder</a:t>
            </a:r>
            <a:r>
              <a:rPr lang="en-US" dirty="0" smtClean="0"/>
              <a:t> to indicate that the subassembly is bound. You can use the Unbind Subassembly command to unbind a subassembly.</a:t>
            </a:r>
          </a:p>
          <a:p>
            <a:pPr marL="0"/>
            <a:endParaRPr lang="en-US" dirty="0"/>
          </a:p>
        </p:txBody>
      </p:sp>
      <p:sp>
        <p:nvSpPr>
          <p:cNvPr id="4099" name="Title 1"/>
          <p:cNvSpPr>
            <a:spLocks noGrp="1"/>
          </p:cNvSpPr>
          <p:nvPr>
            <p:ph type="title"/>
          </p:nvPr>
        </p:nvSpPr>
        <p:spPr>
          <a:xfrm>
            <a:off x="457200" y="304800"/>
            <a:ext cx="6216650" cy="808038"/>
          </a:xfrm>
        </p:spPr>
        <p:txBody>
          <a:bodyPr/>
          <a:lstStyle/>
          <a:p>
            <a:r>
              <a:rPr lang="en-US" sz="3200" dirty="0" smtClean="0"/>
              <a:t>Binding Subassemblies</a:t>
            </a:r>
            <a:endParaRPr lang="en-US" sz="3200" dirty="0"/>
          </a:p>
        </p:txBody>
      </p:sp>
      <p:pic>
        <p:nvPicPr>
          <p:cNvPr id="49154" name="Picture 2" descr="C:\PERFORCE_OUTPUT\selfPaced\se103\english\graphic_library\xplgrp1.gi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819400" y="3657600"/>
            <a:ext cx="3590925" cy="268825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dirty="0" smtClean="0"/>
              <a:t>Explodes one or more parts in a specified direction. The parts (A) selected for explosion are offset along an explode vector you define by selecting a face or reference plane on a base or reference part (B).</a:t>
            </a:r>
          </a:p>
          <a:p>
            <a:pPr marL="0"/>
            <a:endParaRPr lang="en-US" dirty="0" smtClean="0"/>
          </a:p>
          <a:p>
            <a:pPr marL="0"/>
            <a:r>
              <a:rPr lang="en-US" dirty="0" smtClean="0"/>
              <a:t>You can manually explode a single part, multiple parts, and bound subassemblies. You define the offset distance using the Distance box on the command bar.</a:t>
            </a:r>
          </a:p>
          <a:p>
            <a:pPr marL="0"/>
            <a:endParaRPr lang="en-US" dirty="0"/>
          </a:p>
        </p:txBody>
      </p:sp>
      <p:sp>
        <p:nvSpPr>
          <p:cNvPr id="4099" name="Title 1"/>
          <p:cNvSpPr>
            <a:spLocks noGrp="1"/>
          </p:cNvSpPr>
          <p:nvPr>
            <p:ph type="title"/>
          </p:nvPr>
        </p:nvSpPr>
        <p:spPr>
          <a:xfrm>
            <a:off x="457200" y="304800"/>
            <a:ext cx="6216650" cy="808038"/>
          </a:xfrm>
        </p:spPr>
        <p:txBody>
          <a:bodyPr/>
          <a:lstStyle/>
          <a:p>
            <a:r>
              <a:rPr lang="en-US" sz="3200" dirty="0" smtClean="0"/>
              <a:t>Explode Command</a:t>
            </a:r>
            <a:endParaRPr lang="en-US" sz="3200" dirty="0"/>
          </a:p>
        </p:txBody>
      </p:sp>
      <p:pic>
        <p:nvPicPr>
          <p:cNvPr id="51202" name="Picture 2" descr="C:\PERFORCE_OUTPUT\selfPaced\se103\english\graphic_library\xplde.gif"/>
          <p:cNvPicPr>
            <a:picLocks noChangeAspect="1" noChangeArrowheads="1"/>
          </p:cNvPicPr>
          <p:nvPr/>
        </p:nvPicPr>
        <p:blipFill>
          <a:blip r:embed="rId3" cstate="print"/>
          <a:srcRect/>
          <a:stretch>
            <a:fillRect/>
          </a:stretch>
        </p:blipFill>
        <p:spPr bwMode="auto">
          <a:xfrm>
            <a:off x="4495800" y="533400"/>
            <a:ext cx="533400" cy="488950"/>
          </a:xfrm>
          <a:prstGeom prst="rect">
            <a:avLst/>
          </a:prstGeom>
          <a:noFill/>
        </p:spPr>
      </p:pic>
      <p:pic>
        <p:nvPicPr>
          <p:cNvPr id="51204" name="Picture 4" descr="C:\PERFORCE_OUTPUT\selfPaced\se103\english\graphic_library\xplde1.gif"/>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743200" y="3276600"/>
            <a:ext cx="3381375" cy="3162301"/>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dirty="0" smtClean="0"/>
              <a:t>Returns an exploded part to its original assembly position relative to its parent part. </a:t>
            </a:r>
          </a:p>
          <a:p>
            <a:pPr marL="0"/>
            <a:endParaRPr lang="en-US" dirty="0" smtClean="0"/>
          </a:p>
          <a:p>
            <a:pPr marL="0"/>
            <a:r>
              <a:rPr lang="en-US" dirty="0" smtClean="0"/>
              <a:t>You can collapse several parts in one operation by holding the Shift key and selecting the parts you want to collapse. If you select a part that is a component in a bound subassembly, the entire subassembly is collapsed.</a:t>
            </a:r>
          </a:p>
          <a:p>
            <a:pPr marL="0"/>
            <a:endParaRPr lang="en-US" dirty="0" smtClean="0"/>
          </a:p>
          <a:p>
            <a:pPr marL="0"/>
            <a:r>
              <a:rPr lang="en-US" dirty="0" smtClean="0"/>
              <a:t>When you collapse a part, the flow line for the part is deleted.</a:t>
            </a:r>
          </a:p>
          <a:p>
            <a:pPr marL="0"/>
            <a:endParaRPr lang="en-US" dirty="0"/>
          </a:p>
        </p:txBody>
      </p:sp>
      <p:sp>
        <p:nvSpPr>
          <p:cNvPr id="4099" name="Title 1"/>
          <p:cNvSpPr>
            <a:spLocks noGrp="1"/>
          </p:cNvSpPr>
          <p:nvPr>
            <p:ph type="title"/>
          </p:nvPr>
        </p:nvSpPr>
        <p:spPr>
          <a:xfrm>
            <a:off x="457200" y="304800"/>
            <a:ext cx="6216650" cy="808038"/>
          </a:xfrm>
        </p:spPr>
        <p:txBody>
          <a:bodyPr/>
          <a:lstStyle/>
          <a:p>
            <a:r>
              <a:rPr lang="en-US" sz="3200" dirty="0" smtClean="0"/>
              <a:t>Collapse command</a:t>
            </a:r>
            <a:endParaRPr lang="en-US" sz="3200" dirty="0"/>
          </a:p>
        </p:txBody>
      </p:sp>
      <p:pic>
        <p:nvPicPr>
          <p:cNvPr id="2050" name="Picture 2" descr="C:\PERFORCE_OUTPUT\selfPaced\se103\english\graphic_library\colaps.gif"/>
          <p:cNvPicPr>
            <a:picLocks noChangeAspect="1" noChangeArrowheads="1"/>
          </p:cNvPicPr>
          <p:nvPr/>
        </p:nvPicPr>
        <p:blipFill>
          <a:blip r:embed="rId3" cstate="print"/>
          <a:srcRect/>
          <a:stretch>
            <a:fillRect/>
          </a:stretch>
        </p:blipFill>
        <p:spPr bwMode="auto">
          <a:xfrm>
            <a:off x="4648200" y="609600"/>
            <a:ext cx="533400" cy="488950"/>
          </a:xfrm>
          <a:prstGeom prst="rect">
            <a:avLst/>
          </a:prstGeom>
          <a:noFill/>
        </p:spPr>
      </p:pic>
      <p:pic>
        <p:nvPicPr>
          <p:cNvPr id="2052" name="Picture 4" descr="C:\PERFORCE_OUTPUT\selfPaced\se103\english\graphic_library\cllpse1.gif"/>
          <p:cNvPicPr>
            <a:picLocks noChangeAspect="1" noChangeArrowheads="1"/>
          </p:cNvPicPr>
          <p:nvPr/>
        </p:nvPicPr>
        <p:blipFill>
          <a:blip r:embed="rId4" cstate="print"/>
          <a:srcRect/>
          <a:stretch>
            <a:fillRect/>
          </a:stretch>
        </p:blipFill>
        <p:spPr bwMode="auto">
          <a:xfrm>
            <a:off x="2895600" y="4267200"/>
            <a:ext cx="2590800" cy="1887031"/>
          </a:xfrm>
          <a:prstGeom prst="rect">
            <a:avLst/>
          </a:prstGeom>
          <a:noFill/>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heme/theme1.xml><?xml version="1.0" encoding="utf-8"?>
<a:theme xmlns:a="http://schemas.openxmlformats.org/drawingml/2006/main" name="Siemens_PLM_Grey_Template">
  <a:themeElements>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fontScheme name="Siemens PLM Grey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pPr>
      <a:bodyPr vert="horz" wrap="square" lIns="0" tIns="0" rIns="0" bIns="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000" b="0" i="0" u="none" strike="noStrike" cap="none" normalizeH="0" baseline="0" smtClean="0">
            <a:ln>
              <a:noFill/>
            </a:ln>
            <a:solidFill>
              <a:schemeClr val="tx1"/>
            </a:solidFill>
            <a:effectLst/>
            <a:latin typeface="Arial" charset="0"/>
          </a:defRPr>
        </a:defPPr>
      </a:lstStyle>
    </a:spDef>
    <a:lnDef>
      <a:spPr bwMode="auto">
        <a:solidFill>
          <a:schemeClr val="accent1"/>
        </a:solidFill>
        <a:ln w="25400" cap="flat" cmpd="sng" algn="ctr">
          <a:solidFill>
            <a:srgbClr val="FF0000"/>
          </a:solidFill>
          <a:prstDash val="solid"/>
          <a:round/>
          <a:headEnd type="none" w="med" len="med"/>
          <a:tailEnd type="triangle"/>
        </a:ln>
        <a:effectLst>
          <a:outerShdw blurRad="50800" dist="38100" dir="2700000" algn="tl" rotWithShape="0">
            <a:prstClr val="black">
              <a:alpha val="40000"/>
            </a:prstClr>
          </a:outerShdw>
        </a:effectLst>
      </a:spPr>
      <a:bodyPr/>
      <a:lstStyle/>
    </a:lnDef>
  </a:objectDefaults>
  <a:extraClrSchemeLst>
    <a:extraClrScheme>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767CD561B52CA4E8ACB2552DF311DBD" ma:contentTypeVersion="0" ma:contentTypeDescription="Create a new document." ma:contentTypeScope="" ma:versionID="10e107eaf9d0837392c1f1a983e69498">
  <xsd:schema xmlns:xsd="http://www.w3.org/2001/XMLSchema" xmlns:p="http://schemas.microsoft.com/office/2006/metadata/properties" xmlns:ns2="56CD67F7-521B-4ECA-8ACB-2552DF311DBD" targetNamespace="http://schemas.microsoft.com/office/2006/metadata/properties" ma:root="true" ma:fieldsID="80dd823656e7c2657ada7ce637836d5a" ns2:_="">
    <xsd:import namespace="56CD67F7-521B-4ECA-8ACB-2552DF311DBD"/>
    <xsd:element name="properties">
      <xsd:complexType>
        <xsd:sequence>
          <xsd:element name="documentManagement">
            <xsd:complexType>
              <xsd:all>
                <xsd:element ref="ns2:Parent_x0020_ID" minOccurs="0"/>
                <xsd:element ref="ns2:Parent_x0020_Type"/>
                <xsd:element ref="ns2:Document_x0020_ID"/>
                <xsd:element ref="ns2:Rev"/>
                <xsd:element ref="ns2:Description0"/>
                <xsd:element ref="ns2:Document_x0020_Type"/>
                <xsd:element ref="ns2:SE_x0020_Release"/>
              </xsd:all>
            </xsd:complexType>
          </xsd:element>
        </xsd:sequence>
      </xsd:complexType>
    </xsd:element>
  </xsd:schema>
  <xsd:schema xmlns:xsd="http://www.w3.org/2001/XMLSchema" xmlns:dms="http://schemas.microsoft.com/office/2006/documentManagement/types" targetNamespace="56CD67F7-521B-4ECA-8ACB-2552DF311DBD" elementFormDefault="qualified">
    <xsd:import namespace="http://schemas.microsoft.com/office/2006/documentManagement/types"/>
    <xsd:element name="Parent_x0020_ID" ma:index="8" nillable="true" ma:displayName="Parent ID" ma:internalName="Parent_x0020_ID">
      <xsd:simpleType>
        <xsd:restriction base="dms:Number"/>
      </xsd:simpleType>
    </xsd:element>
    <xsd:element name="Parent_x0020_Type" ma:index="9" ma:displayName="Parent Type" ma:format="Dropdown" ma:internalName="Parent_x0020_Type">
      <xsd:simpleType>
        <xsd:restriction base="dms:Choice">
          <xsd:enumeration value="None"/>
          <xsd:enumeration value="Task"/>
          <xsd:enumeration value="Project"/>
          <xsd:enumeration value="Theme"/>
          <xsd:enumeration value="Release"/>
        </xsd:restriction>
      </xsd:simpleType>
    </xsd:element>
    <xsd:element name="Document_x0020_ID" ma:index="10" ma:displayName="Document ID" ma:decimals="0" ma:internalName="Document_x0020_ID">
      <xsd:simpleType>
        <xsd:restriction base="dms:Number"/>
      </xsd:simpleType>
    </xsd:element>
    <xsd:element name="Rev" ma:index="11" ma:displayName="Rev" ma:decimals="0" ma:internalName="Rev">
      <xsd:simpleType>
        <xsd:restriction base="dms:Number"/>
      </xsd:simpleType>
    </xsd:element>
    <xsd:element name="Description0" ma:index="12" ma:displayName="Description" ma:internalName="Description0">
      <xsd:simpleType>
        <xsd:restriction base="dms:Note"/>
      </xsd:simpleType>
    </xsd:element>
    <xsd:element name="Document_x0020_Type" ma:index="13" ma:displayName="Document Type" ma:format="Dropdown" ma:internalName="Document_x0020_Type">
      <xsd:simpleType>
        <xsd:restriction base="dms:Choice">
          <xsd:enumeration value="Plan-Concept"/>
          <xsd:enumeration value="Plan-CmdSpec"/>
          <xsd:enumeration value="Plan-ReqSpec"/>
          <xsd:enumeration value="Plan-EnvSpec"/>
          <xsd:enumeration value="Plan-UIQC"/>
          <xsd:enumeration value="Plan-UseTestPlan"/>
          <xsd:enumeration value="Plan-UseReport"/>
          <xsd:enumeration value="Plan-OvrSpec"/>
          <xsd:enumeration value="Dev-DgnSpec"/>
          <xsd:enumeration value="Dev-APISpec"/>
          <xsd:enumeration value="Dev-TechNote"/>
          <xsd:enumeration value="Cert-TestPlan"/>
          <xsd:enumeration value="Cert-Testcase"/>
          <xsd:enumeration value="Cert-ATPResults"/>
          <xsd:enumeration value="Cert-BetaReport"/>
          <xsd:enumeration value="Release"/>
          <xsd:enumeration value="Review"/>
          <xsd:enumeration value="Template"/>
          <xsd:enumeration value="Commitment"/>
        </xsd:restriction>
      </xsd:simpleType>
    </xsd:element>
    <xsd:element name="SE_x0020_Release" ma:index="14" ma:displayName="SE Release" ma:default="" ma:format="Dropdown" ma:internalName="SE_x0020_Release">
      <xsd:simpleType>
        <xsd:restriction base="dms:Choice">
          <xsd:enumeration value="None"/>
          <xsd:enumeration value="V103"/>
          <xsd:enumeration value="V102"/>
          <xsd:enumeration value="V21"/>
          <xsd:enumeration value="V20"/>
          <xsd:enumeration value="V19"/>
          <xsd:enumeration value="V18"/>
          <xsd:enumeration value="V17"/>
          <xsd:enumeration value="V16"/>
          <xsd:enumeration value="V15"/>
          <xsd:enumeration value="V14"/>
          <xsd:enumeration value="V12"/>
          <xsd:enumeration value="V11"/>
          <xsd:enumeration value="V10"/>
          <xsd:enumeration value="Futur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p:properties xmlns:p="http://schemas.microsoft.com/office/2006/metadata/properties" xmlns:xsi="http://www.w3.org/2001/XMLSchema-instance">
  <documentManagement>
    <Document_x0020_ID xmlns="56CD67F7-521B-4ECA-8ACB-2552DF311DBD"/>
    <Parent_x0020_ID xmlns="56CD67F7-521B-4ECA-8ACB-2552DF311DBD" xsi:nil="true"/>
    <Description0 xmlns="56CD67F7-521B-4ECA-8ACB-2552DF311DBD">Solid Edge Training - Constructing procedural features</Description0>
    <Parent_x0020_Type xmlns="56CD67F7-521B-4ECA-8ACB-2552DF311DBD">Release</Parent_x0020_Type>
    <SE_x0020_Release xmlns="56CD67F7-521B-4ECA-8ACB-2552DF311DBD">V103</SE_x0020_Release>
    <Document_x0020_Type xmlns="56CD67F7-521B-4ECA-8ACB-2552DF311DBD">Release</Document_x0020_Type>
    <Rev xmlns="56CD67F7-521B-4ECA-8ACB-2552DF311DBD">1</Rev>
  </documentManagement>
</p:properties>
</file>

<file path=customXml/itemProps1.xml><?xml version="1.0" encoding="utf-8"?>
<ds:datastoreItem xmlns:ds="http://schemas.openxmlformats.org/officeDocument/2006/customXml" ds:itemID="{2A7D46F4-7B95-4701-823E-869469091AC0}">
  <ds:schemaRefs>
    <ds:schemaRef ds:uri="http://schemas.microsoft.com/office/2006/metadata/longProperties"/>
  </ds:schemaRefs>
</ds:datastoreItem>
</file>

<file path=customXml/itemProps2.xml><?xml version="1.0" encoding="utf-8"?>
<ds:datastoreItem xmlns:ds="http://schemas.openxmlformats.org/officeDocument/2006/customXml" ds:itemID="{3EA8FBD1-1A24-411A-80C5-187D747F34A3}">
  <ds:schemaRefs>
    <ds:schemaRef ds:uri="http://schemas.microsoft.com/sharepoint/v3/contenttype/forms"/>
  </ds:schemaRefs>
</ds:datastoreItem>
</file>

<file path=customXml/itemProps3.xml><?xml version="1.0" encoding="utf-8"?>
<ds:datastoreItem xmlns:ds="http://schemas.openxmlformats.org/officeDocument/2006/customXml" ds:itemID="{072BBDA4-B85B-4330-A420-3A23C18FAB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CD67F7-521B-4ECA-8ACB-2552DF311DB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0035C548-D4C6-4EFA-BB7B-ECC8F7477B5B}">
  <ds:schemaRefs>
    <ds:schemaRef ds:uri="http://schemas.microsoft.com/office/2006/metadata/properties"/>
    <ds:schemaRef ds:uri="56CD67F7-521B-4ECA-8ACB-2552DF311DBD"/>
  </ds:schemaRefs>
</ds:datastoreItem>
</file>

<file path=docProps/app.xml><?xml version="1.0" encoding="utf-8"?>
<Properties xmlns="http://schemas.openxmlformats.org/officeDocument/2006/extended-properties" xmlns:vt="http://schemas.openxmlformats.org/officeDocument/2006/docPropsVTypes">
  <Template>Siemens_PLM_Grey_Template</Template>
  <TotalTime>14109</TotalTime>
  <Words>851</Words>
  <Application>Microsoft Office PowerPoint</Application>
  <PresentationFormat>On-screen Show (4:3)</PresentationFormat>
  <Paragraphs>77</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Siemens_PLM_Grey_Template</vt:lpstr>
      <vt:lpstr>Solid Edge ST5 Training  Exploding assemblies</vt:lpstr>
      <vt:lpstr>Exploding assemblies</vt:lpstr>
      <vt:lpstr>Explode-Render-Animate</vt:lpstr>
      <vt:lpstr>Explode-Render-Animate</vt:lpstr>
      <vt:lpstr>Exploding Assemblies</vt:lpstr>
      <vt:lpstr>Exploding Assemblies</vt:lpstr>
      <vt:lpstr>Binding Subassemblies</vt:lpstr>
      <vt:lpstr>Explode Command</vt:lpstr>
      <vt:lpstr>Collapse command</vt:lpstr>
      <vt:lpstr>Explode PathFinder tab</vt:lpstr>
      <vt:lpstr>Explode PathFinder tab</vt:lpstr>
      <vt:lpstr>Move Part command</vt:lpstr>
      <vt:lpstr>Reposition command</vt:lpstr>
      <vt:lpstr>Display Configurations</vt:lpstr>
      <vt:lpstr>Activity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Constructing procedural features</dc:title>
  <dc:creator>Douglas C. Stainbrook</dc:creator>
  <cp:lastModifiedBy>Carter, Paul</cp:lastModifiedBy>
  <cp:revision>848</cp:revision>
  <cp:lastPrinted>2005-10-17T08:52:43Z</cp:lastPrinted>
  <dcterms:created xsi:type="dcterms:W3CDTF">2008-09-25T15:14:36Z</dcterms:created>
  <dcterms:modified xsi:type="dcterms:W3CDTF">2012-07-09T20:46:46Z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