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350" r:id="rId6"/>
    <p:sldId id="408" r:id="rId7"/>
    <p:sldId id="427" r:id="rId8"/>
    <p:sldId id="433" r:id="rId9"/>
    <p:sldId id="437" r:id="rId10"/>
    <p:sldId id="438" r:id="rId11"/>
    <p:sldId id="439" r:id="rId12"/>
    <p:sldId id="440" r:id="rId13"/>
    <p:sldId id="452" r:id="rId14"/>
    <p:sldId id="453" r:id="rId15"/>
    <p:sldId id="454" r:id="rId16"/>
    <p:sldId id="455" r:id="rId17"/>
    <p:sldId id="456" r:id="rId18"/>
    <p:sldId id="457" r:id="rId19"/>
  </p:sldIdLst>
  <p:sldSz cx="9144000" cy="6858000" type="screen4x3"/>
  <p:notesSz cx="6858000" cy="9144000"/>
  <p:defaultTextStyle>
    <a:defPPr>
      <a:defRPr lang="de-DE"/>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1FE1"/>
    <a:srgbClr val="91AAAA"/>
    <a:srgbClr val="AFB9C3"/>
    <a:srgbClr val="919BA5"/>
    <a:srgbClr val="D0D3DA"/>
    <a:srgbClr val="A0B6C0"/>
    <a:srgbClr val="FFD5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1" autoAdjust="0"/>
    <p:restoredTop sz="94989" autoAdjust="0"/>
  </p:normalViewPr>
  <p:slideViewPr>
    <p:cSldViewPr>
      <p:cViewPr>
        <p:scale>
          <a:sx n="90" d="100"/>
          <a:sy n="90" d="100"/>
        </p:scale>
        <p:origin x="-398" y="3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6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173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173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a:latin typeface="Siemens Sans" pitchFamily="2" charset="0"/>
              </a:defRPr>
            </a:lvl1pPr>
          </a:lstStyle>
          <a:p>
            <a:pPr>
              <a:defRPr/>
            </a:pPr>
            <a:fld id="{14030EA5-0D25-46AF-9CD1-31BA56CA32A5}" type="slidenum">
              <a:rPr lang="de-DE"/>
              <a:pPr>
                <a:defRPr/>
              </a:pPr>
              <a:t>‹#›</a:t>
            </a:fld>
            <a:endParaRPr lang="de-DE"/>
          </a:p>
        </p:txBody>
      </p:sp>
    </p:spTree>
    <p:extLst>
      <p:ext uri="{BB962C8B-B14F-4D97-AF65-F5344CB8AC3E}">
        <p14:creationId xmlns:p14="http://schemas.microsoft.com/office/powerpoint/2010/main" val="524160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iemens Sans" pitchFamily="2" charset="0"/>
              </a:defRPr>
            </a:lvl1pPr>
          </a:lstStyle>
          <a:p>
            <a:pPr>
              <a:defRPr/>
            </a:pPr>
            <a:fld id="{9FC1193D-FE16-435B-A8A8-B7E9C7477BC6}" type="slidenum">
              <a:rPr lang="de-DE"/>
              <a:pPr>
                <a:defRPr/>
              </a:pPr>
              <a:t>‹#›</a:t>
            </a:fld>
            <a:endParaRPr lang="de-DE"/>
          </a:p>
        </p:txBody>
      </p:sp>
    </p:spTree>
    <p:extLst>
      <p:ext uri="{BB962C8B-B14F-4D97-AF65-F5344CB8AC3E}">
        <p14:creationId xmlns:p14="http://schemas.microsoft.com/office/powerpoint/2010/main" val="10591033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8"/>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tx2">
                    <a:lumMod val="50000"/>
                  </a:schemeClr>
                </a:solidFill>
              </a:rPr>
              <a:t>© </a:t>
            </a:r>
            <a:r>
              <a:rPr lang="en-US" dirty="0" smtClean="0">
                <a:solidFill>
                  <a:schemeClr val="tx2">
                    <a:lumMod val="50000"/>
                  </a:schemeClr>
                </a:solidFill>
              </a:rPr>
              <a:t>2012. </a:t>
            </a:r>
            <a:r>
              <a:rPr lang="en-US" dirty="0">
                <a:solidFill>
                  <a:schemeClr val="tx2">
                    <a:lumMod val="50000"/>
                  </a:schemeClr>
                </a:solidFill>
              </a:rPr>
              <a:t>Siemens Product Lifecycle Management Software Inc. All rights reserved</a:t>
            </a:r>
          </a:p>
        </p:txBody>
      </p:sp>
      <p:grpSp>
        <p:nvGrpSpPr>
          <p:cNvPr id="5" name="Group 164"/>
          <p:cNvGrpSpPr>
            <a:grpSpLocks/>
          </p:cNvGrpSpPr>
          <p:nvPr/>
        </p:nvGrpSpPr>
        <p:grpSpPr bwMode="auto">
          <a:xfrm>
            <a:off x="287338" y="260350"/>
            <a:ext cx="8856662" cy="973138"/>
            <a:chOff x="181" y="164"/>
            <a:chExt cx="5579" cy="613"/>
          </a:xfrm>
        </p:grpSpPr>
        <p:sp>
          <p:nvSpPr>
            <p:cNvPr id="6" name="Rectangle 160"/>
            <p:cNvSpPr>
              <a:spLocks noChangeArrowheads="1"/>
            </p:cNvSpPr>
            <p:nvPr>
              <p:custDataLst>
                <p:tags r:id="rId1"/>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7" name="Picture 163" descr="sie_logo_petrol_rgb_2"/>
            <p:cNvPicPr>
              <a:picLocks noChangeAspect="1" noChangeArrowheads="1"/>
            </p:cNvPicPr>
            <p:nvPr userDrawn="1"/>
          </p:nvPicPr>
          <p:blipFill>
            <a:blip r:embed="rId3" cstate="print"/>
            <a:srcRect/>
            <a:stretch>
              <a:fillRect/>
            </a:stretch>
          </p:blipFill>
          <p:spPr bwMode="auto">
            <a:xfrm>
              <a:off x="4536" y="267"/>
              <a:ext cx="1008" cy="202"/>
            </a:xfrm>
            <a:prstGeom prst="rect">
              <a:avLst/>
            </a:prstGeom>
            <a:noFill/>
            <a:ln w="9525">
              <a:noFill/>
              <a:miter lim="800000"/>
              <a:headEnd/>
              <a:tailEnd/>
            </a:ln>
          </p:spPr>
        </p:pic>
      </p:grpSp>
      <p:sp>
        <p:nvSpPr>
          <p:cNvPr id="8" name="Text Box 165"/>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
        <p:nvSpPr>
          <p:cNvPr id="4252" name="Rectangle 156"/>
          <p:cNvSpPr>
            <a:spLocks noGrp="1" noChangeArrowheads="1"/>
          </p:cNvSpPr>
          <p:nvPr>
            <p:ph type="ctrTitle" sz="quarter"/>
          </p:nvPr>
        </p:nvSpPr>
        <p:spPr>
          <a:xfrm>
            <a:off x="539750" y="1420813"/>
            <a:ext cx="8208963" cy="1246187"/>
          </a:xfrm>
        </p:spPr>
        <p:txBody>
          <a:bodyPr anchor="t"/>
          <a:lstStyle>
            <a:lvl1pPr>
              <a:lnSpc>
                <a:spcPts val="4800"/>
              </a:lnSpc>
              <a:defRPr sz="4000"/>
            </a:lvl1pPr>
          </a:lstStyle>
          <a:p>
            <a:r>
              <a:rPr lang="en-US" smtClean="0"/>
              <a:t>Click to edit Master title style</a:t>
            </a:r>
            <a:endParaRPr lang="en-US"/>
          </a:p>
        </p:txBody>
      </p:sp>
      <p:sp>
        <p:nvSpPr>
          <p:cNvPr id="4253" name="Rectangle 157"/>
          <p:cNvSpPr>
            <a:spLocks noGrp="1" noChangeArrowheads="1"/>
          </p:cNvSpPr>
          <p:nvPr>
            <p:ph type="subTitle" sz="quarter" idx="1"/>
          </p:nvPr>
        </p:nvSpPr>
        <p:spPr>
          <a:xfrm>
            <a:off x="539750" y="2770188"/>
            <a:ext cx="8208963" cy="1511300"/>
          </a:xfrm>
        </p:spPr>
        <p:txBody>
          <a:bodyPr/>
          <a:lstStyle>
            <a:lvl1pPr>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63525"/>
            <a:ext cx="20510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63525"/>
            <a:ext cx="6005513"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2263"/>
            <a:ext cx="40274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2263"/>
            <a:ext cx="40290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7"/>
          <p:cNvGrpSpPr>
            <a:grpSpLocks/>
          </p:cNvGrpSpPr>
          <p:nvPr/>
        </p:nvGrpSpPr>
        <p:grpSpPr bwMode="auto">
          <a:xfrm>
            <a:off x="287338" y="260350"/>
            <a:ext cx="8856662" cy="973138"/>
            <a:chOff x="181" y="164"/>
            <a:chExt cx="5579" cy="613"/>
          </a:xfrm>
        </p:grpSpPr>
        <p:sp>
          <p:nvSpPr>
            <p:cNvPr id="1197" name="Rectangle 173"/>
            <p:cNvSpPr>
              <a:spLocks noChangeArrowheads="1"/>
            </p:cNvSpPr>
            <p:nvPr>
              <p:custDataLst>
                <p:tags r:id="rId13"/>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1033" name="Picture 176" descr="sie_logo_petrol_rgb_2"/>
            <p:cNvPicPr>
              <a:picLocks noChangeAspect="1" noChangeArrowheads="1"/>
            </p:cNvPicPr>
            <p:nvPr userDrawn="1"/>
          </p:nvPicPr>
          <p:blipFill>
            <a:blip r:embed="rId14" cstate="print"/>
            <a:srcRect/>
            <a:stretch>
              <a:fillRect/>
            </a:stretch>
          </p:blipFill>
          <p:spPr bwMode="auto">
            <a:xfrm>
              <a:off x="4536" y="267"/>
              <a:ext cx="1008" cy="202"/>
            </a:xfrm>
            <a:prstGeom prst="rect">
              <a:avLst/>
            </a:prstGeom>
            <a:noFill/>
            <a:ln w="9525">
              <a:noFill/>
              <a:miter lim="800000"/>
              <a:headEnd/>
              <a:tailEnd/>
            </a:ln>
          </p:spPr>
        </p:pic>
      </p:grpSp>
      <p:sp>
        <p:nvSpPr>
          <p:cNvPr id="1027" name="Rectangle 165"/>
          <p:cNvSpPr>
            <a:spLocks noGrp="1" noChangeArrowheads="1"/>
          </p:cNvSpPr>
          <p:nvPr>
            <p:ph type="body" idx="1"/>
          </p:nvPr>
        </p:nvSpPr>
        <p:spPr bwMode="auto">
          <a:xfrm>
            <a:off x="539750" y="1592263"/>
            <a:ext cx="8208963"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0" name="Text Box 166"/>
          <p:cNvSpPr txBox="1">
            <a:spLocks noChangeArrowheads="1"/>
          </p:cNvSpPr>
          <p:nvPr/>
        </p:nvSpPr>
        <p:spPr bwMode="auto">
          <a:xfrm>
            <a:off x="554038" y="6488113"/>
            <a:ext cx="877887" cy="274637"/>
          </a:xfrm>
          <a:prstGeom prst="rect">
            <a:avLst/>
          </a:prstGeom>
          <a:noFill/>
          <a:ln w="9525">
            <a:noFill/>
            <a:miter lim="800000"/>
            <a:headEnd/>
            <a:tailEnd/>
          </a:ln>
        </p:spPr>
        <p:txBody>
          <a:bodyPr lIns="0" tIns="0" rIns="0" bIns="0" anchor="b"/>
          <a:lstStyle/>
          <a:p>
            <a:pPr eaLnBrk="0" hangingPunct="0">
              <a:defRPr/>
            </a:pPr>
            <a:r>
              <a:rPr lang="en-US" sz="1200">
                <a:solidFill>
                  <a:srgbClr val="000000"/>
                </a:solidFill>
              </a:rPr>
              <a:t>Page </a:t>
            </a:r>
            <a:fld id="{1DB5F747-68FE-44B2-BD76-9A4C5465C67D}" type="slidenum">
              <a:rPr lang="en-US" sz="1200">
                <a:solidFill>
                  <a:srgbClr val="000000"/>
                </a:solidFill>
              </a:rPr>
              <a:pPr eaLnBrk="0" hangingPunct="0">
                <a:defRPr/>
              </a:pPr>
              <a:t>‹#›</a:t>
            </a:fld>
            <a:endParaRPr lang="en-US" sz="1200">
              <a:solidFill>
                <a:srgbClr val="000000"/>
              </a:solidFill>
            </a:endParaRPr>
          </a:p>
        </p:txBody>
      </p:sp>
      <p:sp>
        <p:nvSpPr>
          <p:cNvPr id="1029" name="Rectangle 168"/>
          <p:cNvSpPr>
            <a:spLocks noGrp="1" noChangeArrowheads="1"/>
          </p:cNvSpPr>
          <p:nvPr>
            <p:ph type="title"/>
          </p:nvPr>
        </p:nvSpPr>
        <p:spPr bwMode="auto">
          <a:xfrm>
            <a:off x="539750" y="263525"/>
            <a:ext cx="6140450" cy="808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93" name="Text Box 169"/>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tx2">
                    <a:lumMod val="50000"/>
                  </a:schemeClr>
                </a:solidFill>
              </a:rPr>
              <a:t>© </a:t>
            </a:r>
            <a:r>
              <a:rPr lang="en-US" dirty="0" smtClean="0">
                <a:solidFill>
                  <a:schemeClr val="tx2">
                    <a:lumMod val="50000"/>
                  </a:schemeClr>
                </a:solidFill>
              </a:rPr>
              <a:t>2012. </a:t>
            </a:r>
            <a:r>
              <a:rPr lang="en-US" dirty="0">
                <a:solidFill>
                  <a:schemeClr val="tx2">
                    <a:lumMod val="50000"/>
                  </a:schemeClr>
                </a:solidFill>
              </a:rPr>
              <a:t>Siemens Product Lifecycle Management Software Inc. All rights reserved</a:t>
            </a:r>
          </a:p>
        </p:txBody>
      </p:sp>
      <p:sp>
        <p:nvSpPr>
          <p:cNvPr id="1194" name="Text Box 170"/>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Tree>
  </p:cSld>
  <p:clrMap bg1="lt1" tx1="dk1" bg2="lt2" tx2="dk2" accent1="accent1" accent2="accent2" accent3="accent3" accent4="accent4" accent5="accent5" accent6="accent6" hlink="hlink" folHlink="folHlink"/>
  <p:sldLayoutIdLst>
    <p:sldLayoutId id="2147484535"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p:titleStyle>
    <p:bodyStyle>
      <a:lvl1pPr marL="342900" indent="-342900" algn="l" rtl="0" eaLnBrk="0" fontAlgn="base" hangingPunct="0">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Solid Edge </a:t>
            </a:r>
            <a:r>
              <a:rPr lang="en-US" i="1" dirty="0" smtClean="0"/>
              <a:t>ST5</a:t>
            </a:r>
            <a:r>
              <a:rPr lang="en-US" i="1" dirty="0" smtClean="0"/>
              <a:t/>
            </a:r>
            <a:br>
              <a:rPr lang="en-US" i="1" dirty="0" smtClean="0"/>
            </a:br>
            <a:r>
              <a:rPr lang="en-US" i="1" dirty="0" smtClean="0"/>
              <a:t>Training</a:t>
            </a:r>
            <a:br>
              <a:rPr lang="en-US" i="1" dirty="0" smtClean="0"/>
            </a:br>
            <a:r>
              <a:rPr lang="en-US" dirty="0" smtClean="0"/>
              <a:t/>
            </a:r>
            <a:br>
              <a:rPr lang="en-US" dirty="0" smtClean="0"/>
            </a:br>
            <a:r>
              <a:rPr lang="en-US" dirty="0" smtClean="0"/>
              <a:t>Animating assemblies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Animation Editor command</a:t>
            </a:r>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75778" name="Picture 2" descr="C:\PERFORCE_OUTPUT\selfPaced\se103\english\graphic_library\tmlplb.gif"/>
          <p:cNvPicPr>
            <a:picLocks noChangeAspect="1" noChangeArrowheads="1"/>
          </p:cNvPicPr>
          <p:nvPr/>
        </p:nvPicPr>
        <p:blipFill>
          <a:blip r:embed="rId3" cstate="print"/>
          <a:srcRect/>
          <a:stretch>
            <a:fillRect/>
          </a:stretch>
        </p:blipFill>
        <p:spPr bwMode="auto">
          <a:xfrm>
            <a:off x="3352800" y="381000"/>
            <a:ext cx="762000" cy="698500"/>
          </a:xfrm>
          <a:prstGeom prst="rect">
            <a:avLst/>
          </a:prstGeom>
          <a:noFill/>
        </p:spPr>
      </p:pic>
      <p:pic>
        <p:nvPicPr>
          <p:cNvPr id="75780" name="Picture 4" descr="C:\PERFORCE_OUTPUT\selfPaced\se103\english\graphic_library\toycarani1.gif"/>
          <p:cNvPicPr>
            <a:picLocks noChangeAspect="1" noChangeArrowheads="1" noCrop="1"/>
          </p:cNvPicPr>
          <p:nvPr/>
        </p:nvPicPr>
        <p:blipFill>
          <a:blip r:embed="rId4" cstate="print">
            <a:clrChange>
              <a:clrFrom>
                <a:srgbClr val="FEFEFE"/>
              </a:clrFrom>
              <a:clrTo>
                <a:srgbClr val="FEFEFE">
                  <a:alpha val="0"/>
                </a:srgbClr>
              </a:clrTo>
            </a:clrChange>
          </a:blip>
          <a:srcRect/>
          <a:stretch>
            <a:fillRect/>
          </a:stretch>
        </p:blipFill>
        <p:spPr bwMode="auto">
          <a:xfrm>
            <a:off x="3505200" y="1219200"/>
            <a:ext cx="5143500" cy="3162301"/>
          </a:xfrm>
          <a:prstGeom prst="rect">
            <a:avLst/>
          </a:prstGeom>
          <a:noFill/>
        </p:spPr>
      </p:pic>
      <p:sp>
        <p:nvSpPr>
          <p:cNvPr id="7" name="Content Placeholder 2"/>
          <p:cNvSpPr txBox="1">
            <a:spLocks/>
          </p:cNvSpPr>
          <p:nvPr/>
        </p:nvSpPr>
        <p:spPr bwMode="auto">
          <a:xfrm>
            <a:off x="304800" y="4267200"/>
            <a:ext cx="6172200" cy="2209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lvl="0" indent="-342900" eaLnBrk="0" hangingPunct="0"/>
            <a:r>
              <a:rPr lang="en-US" sz="1800" kern="0" dirty="0" smtClean="0">
                <a:latin typeface="+mn-lt"/>
              </a:rPr>
              <a:t>You can define the following types of animation events:</a:t>
            </a:r>
          </a:p>
          <a:p>
            <a:pPr marL="342900" lvl="0" indent="-342900" eaLnBrk="0" hangingPunct="0"/>
            <a:endParaRPr lang="en-US" sz="1800" kern="0" dirty="0" smtClean="0">
              <a:latin typeface="+mn-lt"/>
            </a:endParaRPr>
          </a:p>
          <a:p>
            <a:pPr marL="342900" lvl="0" indent="-342900" eaLnBrk="0" hangingPunct="0">
              <a:buFont typeface="Arial" pitchFamily="34" charset="0"/>
              <a:buChar char="•"/>
            </a:pPr>
            <a:r>
              <a:rPr lang="en-US" sz="1800" kern="0" dirty="0" smtClean="0">
                <a:latin typeface="+mn-lt"/>
              </a:rPr>
              <a:t>Camera </a:t>
            </a:r>
          </a:p>
          <a:p>
            <a:pPr marL="342900" lvl="0" indent="-342900" eaLnBrk="0" hangingPunct="0">
              <a:buFont typeface="Arial" pitchFamily="34" charset="0"/>
              <a:buChar char="•"/>
            </a:pPr>
            <a:r>
              <a:rPr lang="en-US" sz="1800" kern="0" dirty="0" smtClean="0">
                <a:latin typeface="+mn-lt"/>
              </a:rPr>
              <a:t>Motor</a:t>
            </a:r>
          </a:p>
          <a:p>
            <a:pPr marL="342900" lvl="0" indent="-342900" eaLnBrk="0" hangingPunct="0">
              <a:buFont typeface="Arial" pitchFamily="34" charset="0"/>
              <a:buChar char="•"/>
            </a:pPr>
            <a:r>
              <a:rPr lang="en-US" sz="1800" kern="0" dirty="0" smtClean="0">
                <a:latin typeface="+mn-lt"/>
              </a:rPr>
              <a:t>Explosion </a:t>
            </a:r>
          </a:p>
          <a:p>
            <a:pPr marL="342900" lvl="0" indent="-342900" eaLnBrk="0" hangingPunct="0">
              <a:buFont typeface="Arial" pitchFamily="34" charset="0"/>
              <a:buChar char="•"/>
            </a:pPr>
            <a:r>
              <a:rPr lang="en-US" sz="1800" kern="0" dirty="0" smtClean="0">
                <a:latin typeface="+mn-lt"/>
              </a:rPr>
              <a:t>Appearance</a:t>
            </a:r>
          </a:p>
          <a:p>
            <a:pPr marL="342900" lvl="0" indent="-342900" eaLnBrk="0" hangingPunct="0">
              <a:buFont typeface="Arial" pitchFamily="34" charset="0"/>
              <a:buChar char="•"/>
            </a:pPr>
            <a:r>
              <a:rPr lang="en-US" sz="1800" kern="0" dirty="0" smtClean="0">
                <a:latin typeface="+mn-lt"/>
              </a:rPr>
              <a:t>Motion Path</a:t>
            </a:r>
          </a:p>
          <a:p>
            <a:pPr marL="342900" lvl="0" indent="-342900" eaLnBrk="0" hangingPunct="0"/>
            <a:endParaRPr lang="en-US" sz="1800" kern="0" dirty="0" smtClean="0">
              <a:latin typeface="+mn-lt"/>
            </a:endParaRPr>
          </a:p>
          <a:p>
            <a:pPr marL="342900" lvl="0" indent="-342900" eaLnBrk="0" hangingPunct="0"/>
            <a:endParaRPr lang="en-US" sz="1800" kern="0" dirty="0" smtClean="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dirty="0" smtClean="0"/>
              <a:t>You can use the controls on the Animation Editor tool to play, stop, pause, and rewind the animation in the graphic window. </a:t>
            </a:r>
          </a:p>
          <a:p>
            <a:pPr marL="0"/>
            <a:endParaRPr lang="en-US" sz="1800" dirty="0" smtClean="0"/>
          </a:p>
          <a:p>
            <a:pPr marL="0"/>
            <a:r>
              <a:rPr lang="en-US" sz="1800" dirty="0" smtClean="0"/>
              <a:t>You can also save an assembly animation in AVI format with the Save As Movie button on the Animation Editor tool.</a:t>
            </a:r>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73730" name="Picture 2" descr="C:\PERFORCE_OUTPUT\selfPaced\se103\english\docs\graphics\bj\explode_render_animate\e_056.jpg"/>
          <p:cNvPicPr>
            <a:picLocks noChangeAspect="1" noChangeArrowheads="1"/>
          </p:cNvPicPr>
          <p:nvPr/>
        </p:nvPicPr>
        <p:blipFill>
          <a:blip r:embed="rId3" cstate="print"/>
          <a:srcRect/>
          <a:stretch>
            <a:fillRect/>
          </a:stretch>
        </p:blipFill>
        <p:spPr bwMode="auto">
          <a:xfrm>
            <a:off x="2667000" y="3581400"/>
            <a:ext cx="3562350" cy="19907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b="1" dirty="0" smtClean="0"/>
              <a:t>Event duration bar</a:t>
            </a:r>
          </a:p>
          <a:p>
            <a:pPr marL="0"/>
            <a:r>
              <a:rPr lang="en-US" sz="1800" dirty="0" smtClean="0"/>
              <a:t>A user-interface element on the timeline (right) pane of the Animation Editor tool. </a:t>
            </a:r>
          </a:p>
          <a:p>
            <a:pPr marL="0"/>
            <a:r>
              <a:rPr lang="en-US" sz="1800" dirty="0" smtClean="0"/>
              <a:t>Event duration bars allow you to visualize and control the timing of events in an assembly animation. </a:t>
            </a:r>
          </a:p>
          <a:p>
            <a:pPr marL="0"/>
            <a:endParaRPr lang="en-US" sz="1800" dirty="0" smtClean="0"/>
          </a:p>
          <a:p>
            <a:pPr marL="0"/>
            <a:r>
              <a:rPr lang="en-US" sz="1800" dirty="0" smtClean="0"/>
              <a:t>Event duration bars represent the start time, elapsed time, and end time for an animation event. There are two basic types of event duration bars:</a:t>
            </a:r>
          </a:p>
          <a:p>
            <a:pPr marL="0">
              <a:buFont typeface="Arial" pitchFamily="34" charset="0"/>
              <a:buChar char="•"/>
            </a:pPr>
            <a:r>
              <a:rPr lang="en-US" sz="1800" dirty="0" smtClean="0"/>
              <a:t>Duration bars for explode, appearance, and motor events. </a:t>
            </a:r>
          </a:p>
          <a:p>
            <a:pPr marL="0">
              <a:buFont typeface="Arial" pitchFamily="34" charset="0"/>
              <a:buChar char="•"/>
            </a:pPr>
            <a:endParaRPr lang="en-US" sz="1800" dirty="0" smtClean="0"/>
          </a:p>
          <a:p>
            <a:pPr marL="0">
              <a:buFont typeface="Arial" pitchFamily="34" charset="0"/>
              <a:buChar char="•"/>
            </a:pPr>
            <a:endParaRPr lang="en-US" sz="1800" dirty="0" smtClean="0"/>
          </a:p>
          <a:p>
            <a:pPr marL="0">
              <a:buFont typeface="Arial" pitchFamily="34" charset="0"/>
              <a:buChar char="•"/>
            </a:pPr>
            <a:r>
              <a:rPr lang="en-US" sz="1800" dirty="0" smtClean="0"/>
              <a:t>Duration bars for camera and motion path events. Duration bars for these event types also support key frames (A). </a:t>
            </a:r>
          </a:p>
          <a:p>
            <a:pPr marL="0">
              <a:buFont typeface="Arial" pitchFamily="34" charset="0"/>
              <a:buChar char="•"/>
            </a:pPr>
            <a:endParaRPr lang="en-US" sz="1800" dirty="0" smtClean="0"/>
          </a:p>
          <a:p>
            <a:pPr marL="0">
              <a:buFont typeface="Arial" pitchFamily="34" charset="0"/>
              <a:buChar char="•"/>
            </a:pPr>
            <a:endParaRPr lang="en-US" sz="1800" dirty="0" smtClean="0"/>
          </a:p>
          <a:p>
            <a:pPr marL="0"/>
            <a:r>
              <a:rPr lang="en-US" sz="1800" dirty="0" smtClean="0"/>
              <a:t>You can move and modify duration bars using the cursor and shortcut menu commands.</a:t>
            </a:r>
          </a:p>
          <a:p>
            <a:pPr marL="0">
              <a:buFont typeface="Arial" pitchFamily="34" charset="0"/>
              <a:buChar char="•"/>
            </a:pPr>
            <a:endParaRPr lang="en-US" sz="1800" dirty="0" smtClean="0"/>
          </a:p>
          <a:p>
            <a:pPr marL="0"/>
            <a:endParaRPr lang="en-US" sz="1800" b="1"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71682" name="Picture 2" descr="C:\PERFORCE_OUTPUT\selfPaced\se103\english\graphic_library\duration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3962400"/>
            <a:ext cx="1095375" cy="295275"/>
          </a:xfrm>
          <a:prstGeom prst="rect">
            <a:avLst/>
          </a:prstGeom>
          <a:noFill/>
        </p:spPr>
      </p:pic>
      <p:pic>
        <p:nvPicPr>
          <p:cNvPr id="71684" name="Picture 4" descr="C:\PERFORCE_OUTPUT\selfPaced\se103\english\graphic_library\duration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 y="4953000"/>
            <a:ext cx="2733675" cy="4667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b="1" dirty="0" smtClean="0"/>
              <a:t>Camera Path Wizard command</a:t>
            </a:r>
          </a:p>
          <a:p>
            <a:pPr marL="0"/>
            <a:endParaRPr lang="en-US" sz="1800" b="1" dirty="0" smtClean="0"/>
          </a:p>
          <a:p>
            <a:pPr marL="0"/>
            <a:r>
              <a:rPr lang="en-US" sz="1800" dirty="0" smtClean="0"/>
              <a:t>Runs the Camera Path Wizard, which guides you through the process of creating a camera path for an assembly animation. The Camera Path Wizard allows you define the camera path name, camera direction, and so forth. You can use camera paths as part of an assembly animation.</a:t>
            </a:r>
          </a:p>
          <a:p>
            <a:pPr marL="0"/>
            <a:endParaRPr lang="en-US" sz="1800" b="1"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69636" name="Picture 4" descr="C:\PERFORCE_OUTPUT\selfPaced\se103\english\docs\graphics\bj\explode_render_animate\a_003.jpg"/>
          <p:cNvPicPr>
            <a:picLocks noChangeAspect="1" noChangeArrowheads="1"/>
          </p:cNvPicPr>
          <p:nvPr/>
        </p:nvPicPr>
        <p:blipFill>
          <a:blip r:embed="rId3" cstate="print"/>
          <a:srcRect/>
          <a:stretch>
            <a:fillRect/>
          </a:stretch>
        </p:blipFill>
        <p:spPr bwMode="auto">
          <a:xfrm>
            <a:off x="609600" y="3581400"/>
            <a:ext cx="1955794" cy="533400"/>
          </a:xfrm>
          <a:prstGeom prst="rect">
            <a:avLst/>
          </a:prstGeom>
          <a:noFill/>
        </p:spPr>
      </p:pic>
      <p:pic>
        <p:nvPicPr>
          <p:cNvPr id="69638" name="Picture 6" descr="C:\PERFORCE_OUTPUT\selfPaced\se103\english\docs\graphics\bj\explode_render_animate\a_016.jpg"/>
          <p:cNvPicPr>
            <a:picLocks noChangeAspect="1" noChangeArrowheads="1"/>
          </p:cNvPicPr>
          <p:nvPr/>
        </p:nvPicPr>
        <p:blipFill>
          <a:blip r:embed="rId4" cstate="print"/>
          <a:srcRect/>
          <a:stretch>
            <a:fillRect/>
          </a:stretch>
        </p:blipFill>
        <p:spPr bwMode="auto">
          <a:xfrm>
            <a:off x="3352800" y="3429000"/>
            <a:ext cx="2667000" cy="30003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Animate</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Course overview</a:t>
            </a:r>
          </a:p>
          <a:p>
            <a:endParaRPr lang="en-US" b="1" dirty="0" smtClean="0"/>
          </a:p>
          <a:p>
            <a:pPr marL="0"/>
            <a:r>
              <a:rPr lang="en-US" dirty="0" smtClean="0"/>
              <a:t>The Explode-Render-Animate application within the Solid Edge assembly environment is a tool for creating different types of presentations of Solid Edge assemblies. Exploding an assembly allows you to control the movement, sequence and grouping of parts and subassemblies. Rendering a view allows you to define textures, lighting, shadows, backgrounds and other properties to create presentation style images. Motors apply movement to under constrained parts in an assembly which can be animated. Using Animation, you can combine previously created exploding sequences and custom camera movement to create animation. Each frame of the animation can be rendered to create presentation quality animations.</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Animating assemblies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Course overview (continued)</a:t>
            </a:r>
          </a:p>
          <a:p>
            <a:endParaRPr lang="en-US" sz="1800" dirty="0" smtClean="0"/>
          </a:p>
          <a:p>
            <a:r>
              <a:rPr lang="en-US" sz="1800" dirty="0" smtClean="0"/>
              <a:t>Once you complete the activities in this course, you will be able to:</a:t>
            </a:r>
          </a:p>
          <a:p>
            <a:pPr>
              <a:buFont typeface="Arial" pitchFamily="34" charset="0"/>
              <a:buChar char="•"/>
            </a:pPr>
            <a:r>
              <a:rPr lang="en-US" sz="1800" smtClean="0"/>
              <a:t>Add </a:t>
            </a:r>
            <a:r>
              <a:rPr lang="en-US" sz="1800" dirty="0" smtClean="0"/>
              <a:t>a motor to a unconstrained part of an assembly to create movement for an animation. </a:t>
            </a:r>
          </a:p>
          <a:p>
            <a:pPr>
              <a:buFont typeface="Arial" pitchFamily="34" charset="0"/>
              <a:buChar char="•"/>
            </a:pPr>
            <a:r>
              <a:rPr lang="en-US" sz="1800" dirty="0" smtClean="0"/>
              <a:t>Manipulate animation events and explode events to create an animation of an assembly. </a:t>
            </a:r>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Entering the Explode-Render-Animate environment (ERA)</a:t>
            </a:r>
          </a:p>
          <a:p>
            <a:endParaRPr lang="en-US" sz="1800" dirty="0" smtClean="0"/>
          </a:p>
          <a:p>
            <a:pPr marL="0"/>
            <a:r>
              <a:rPr lang="en-US" sz="1800" dirty="0" smtClean="0"/>
              <a:t>To enter the ERA environment, within an assembly, click the Tools Tab. In the Environs group, click ERA.</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pic>
        <p:nvPicPr>
          <p:cNvPr id="1027" name="Picture 3"/>
          <p:cNvPicPr>
            <a:picLocks noChangeAspect="1" noChangeArrowheads="1"/>
          </p:cNvPicPr>
          <p:nvPr/>
        </p:nvPicPr>
        <p:blipFill>
          <a:blip r:embed="rId3" cstate="print"/>
          <a:srcRect/>
          <a:stretch>
            <a:fillRect/>
          </a:stretch>
        </p:blipFill>
        <p:spPr bwMode="auto">
          <a:xfrm>
            <a:off x="3581400" y="3200400"/>
            <a:ext cx="1285526" cy="103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There are two types of motors that can be defined in Solid Edge: rotational and linear.</a:t>
            </a:r>
          </a:p>
          <a:p>
            <a:pPr marL="0"/>
            <a:endParaRPr lang="en-US" dirty="0" smtClean="0"/>
          </a:p>
          <a:p>
            <a:pPr marL="0"/>
            <a:endParaRPr lang="en-US" dirty="0" smtClean="0"/>
          </a:p>
          <a:p>
            <a:pPr marL="0"/>
            <a:r>
              <a:rPr lang="en-US" dirty="0" smtClean="0"/>
              <a:t>You use motor features to help you observe how a set of under-constrained parts will move relative to the part you define as a motor. This allows you to design and simulate complex mechanisms where the movement of a set of interrelated parts needs to be simulated. </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Defining Motors</a:t>
            </a:r>
            <a:endParaRPr lang="en-US" sz="3200" dirty="0"/>
          </a:p>
        </p:txBody>
      </p:sp>
      <p:pic>
        <p:nvPicPr>
          <p:cNvPr id="36866" name="Picture 2" descr="C:\PERFORCE_OUTPUT\selfPaced\se103\english\docs\graphics\bj\explode_render_animate\m_003.jpg"/>
          <p:cNvPicPr>
            <a:picLocks noChangeAspect="1" noChangeArrowheads="1"/>
          </p:cNvPicPr>
          <p:nvPr/>
        </p:nvPicPr>
        <p:blipFill>
          <a:blip r:embed="rId3" cstate="print"/>
          <a:srcRect/>
          <a:stretch>
            <a:fillRect/>
          </a:stretch>
        </p:blipFill>
        <p:spPr bwMode="auto">
          <a:xfrm>
            <a:off x="4114800" y="381000"/>
            <a:ext cx="914400" cy="7651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b="1" dirty="0" smtClean="0"/>
              <a:t>Motor command</a:t>
            </a:r>
          </a:p>
          <a:p>
            <a:pPr marL="0"/>
            <a:r>
              <a:rPr lang="en-US" dirty="0" smtClean="0"/>
              <a:t>You use motor features to help you observe how a set of under-constrained parts will move relative to the part you define as a motor. This allows you to design and simulate complex mechanisms where the movement of a set of interrelated parts needs to be simulated.</a:t>
            </a:r>
          </a:p>
          <a:p>
            <a:pPr marL="0"/>
            <a:endParaRPr lang="en-US" dirty="0" smtClean="0"/>
          </a:p>
          <a:p>
            <a:pPr marL="0"/>
            <a:r>
              <a:rPr lang="en-US" dirty="0" smtClean="0"/>
              <a:t>For example, you can specify that a crankshaft part (A) in a mechanism rotates around an axis you specify (B). </a:t>
            </a:r>
          </a:p>
          <a:p>
            <a:pPr marL="0"/>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Defining Motors</a:t>
            </a:r>
            <a:endParaRPr lang="en-US" sz="3200" dirty="0"/>
          </a:p>
        </p:txBody>
      </p:sp>
      <p:pic>
        <p:nvPicPr>
          <p:cNvPr id="38914" name="Picture 2" descr="C:\PERFORCE_OUTPUT\selfPaced\se103\english\graphic_library\Motor3.gif"/>
          <p:cNvPicPr>
            <a:picLocks noChangeAspect="1" noChangeArrowheads="1"/>
          </p:cNvPicPr>
          <p:nvPr/>
        </p:nvPicPr>
        <p:blipFill>
          <a:blip r:embed="rId3" cstate="print"/>
          <a:srcRect/>
          <a:stretch>
            <a:fillRect/>
          </a:stretch>
        </p:blipFill>
        <p:spPr bwMode="auto">
          <a:xfrm>
            <a:off x="2667000" y="3962400"/>
            <a:ext cx="2432553" cy="24704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b="1" dirty="0" smtClean="0"/>
              <a:t>Simulate motor command</a:t>
            </a:r>
          </a:p>
          <a:p>
            <a:pPr marL="0"/>
            <a:r>
              <a:rPr lang="en-US" dirty="0" smtClean="0"/>
              <a:t>Display a kinematic simulation of motion in an assembly. You use motor features to define how a set of interrelated parts will move. This is useful when working with assemblies that contain crankshafts, gears, pulleys, and hydraulic or pneumatic actuators. </a:t>
            </a:r>
          </a:p>
          <a:p>
            <a:pPr marL="0"/>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Simulate motor</a:t>
            </a:r>
            <a:endParaRPr lang="en-US" sz="3200" dirty="0"/>
          </a:p>
        </p:txBody>
      </p:sp>
      <p:pic>
        <p:nvPicPr>
          <p:cNvPr id="40962" name="Picture 2" descr="C:\PERFORCE_OUTPUT\selfPaced\se103\english\graphic_library\motor2.gif"/>
          <p:cNvPicPr>
            <a:picLocks noChangeAspect="1" noChangeArrowheads="1"/>
          </p:cNvPicPr>
          <p:nvPr/>
        </p:nvPicPr>
        <p:blipFill>
          <a:blip r:embed="rId3" cstate="print"/>
          <a:srcRect/>
          <a:stretch>
            <a:fillRect/>
          </a:stretch>
        </p:blipFill>
        <p:spPr bwMode="auto">
          <a:xfrm>
            <a:off x="3886200" y="381000"/>
            <a:ext cx="838200" cy="768350"/>
          </a:xfrm>
          <a:prstGeom prst="rect">
            <a:avLst/>
          </a:prstGeom>
          <a:noFill/>
        </p:spPr>
      </p:pic>
      <p:pic>
        <p:nvPicPr>
          <p:cNvPr id="40964" name="Picture 4" descr="C:\PERFORCE_OUTPUT\selfPaced\se103\english\graphic_library\Motorani1.gif"/>
          <p:cNvPicPr>
            <a:picLocks noChangeAspect="1" noChangeArrowheads="1" noCrop="1"/>
          </p:cNvPicPr>
          <p:nvPr/>
        </p:nvPicPr>
        <p:blipFill>
          <a:blip r:embed="rId4" cstate="print"/>
          <a:srcRect/>
          <a:stretch>
            <a:fillRect/>
          </a:stretch>
        </p:blipFill>
        <p:spPr bwMode="auto">
          <a:xfrm>
            <a:off x="1905000" y="3224254"/>
            <a:ext cx="3581400" cy="317654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Motor</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dirty="0" smtClean="0"/>
              <a:t>Solid Edge enables you to easily create animated presentations of your assemblies. Assembly animations can be useful for motion studies of mechanisms, visualizing how parts are assembled into a completed assembly, and vender or customer presentations</a:t>
            </a:r>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67586" name="Picture 2" descr="C:\PERFORCE_OUTPUT\selfPaced\se103\english\graphic_library\Motorani1.gif"/>
          <p:cNvPicPr>
            <a:picLocks noChangeAspect="1" noChangeArrowheads="1" noCrop="1"/>
          </p:cNvPicPr>
          <p:nvPr/>
        </p:nvPicPr>
        <p:blipFill>
          <a:blip r:embed="rId3" cstate="print">
            <a:clrChange>
              <a:clrFrom>
                <a:srgbClr val="FEFEFE"/>
              </a:clrFrom>
              <a:clrTo>
                <a:srgbClr val="FEFEFE">
                  <a:alpha val="0"/>
                </a:srgbClr>
              </a:clrTo>
            </a:clrChange>
          </a:blip>
          <a:srcRect/>
          <a:stretch>
            <a:fillRect/>
          </a:stretch>
        </p:blipFill>
        <p:spPr bwMode="auto">
          <a:xfrm>
            <a:off x="2819400" y="2743200"/>
            <a:ext cx="4381500" cy="3886201"/>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mens_PLM_Grey_Template">
  <a:themeElements>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Siemens PLM Gre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a:spPr>
      <a:bodyPr/>
      <a:lstStyle/>
    </a:lnDef>
  </a:objectDefaults>
  <a:extraClrSchemeLst>
    <a:extraClrScheme>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67CD561B52CA4E8ACB2552DF311DBD" ma:contentTypeVersion="0" ma:contentTypeDescription="Create a new document." ma:contentTypeScope="" ma:versionID="10e107eaf9d0837392c1f1a983e69498">
  <xsd:schema xmlns:xsd="http://www.w3.org/2001/XMLSchema" xmlns:p="http://schemas.microsoft.com/office/2006/metadata/properties" xmlns:ns2="56CD67F7-521B-4ECA-8ACB-2552DF311DBD" targetNamespace="http://schemas.microsoft.com/office/2006/metadata/properties" ma:root="true" ma:fieldsID="80dd823656e7c2657ada7ce637836d5a" ns2:_="">
    <xsd:import namespace="56CD67F7-521B-4ECA-8ACB-2552DF311DBD"/>
    <xsd:element name="properties">
      <xsd:complexType>
        <xsd:sequence>
          <xsd:element name="documentManagement">
            <xsd:complexType>
              <xsd:all>
                <xsd:element ref="ns2:Parent_x0020_ID" minOccurs="0"/>
                <xsd:element ref="ns2:Parent_x0020_Type"/>
                <xsd:element ref="ns2:Document_x0020_ID"/>
                <xsd:element ref="ns2:Rev"/>
                <xsd:element ref="ns2:Description0"/>
                <xsd:element ref="ns2:Document_x0020_Type"/>
                <xsd:element ref="ns2:SE_x0020_Release"/>
              </xsd:all>
            </xsd:complexType>
          </xsd:element>
        </xsd:sequence>
      </xsd:complexType>
    </xsd:element>
  </xsd:schema>
  <xsd:schema xmlns:xsd="http://www.w3.org/2001/XMLSchema" xmlns:dms="http://schemas.microsoft.com/office/2006/documentManagement/types" targetNamespace="56CD67F7-521B-4ECA-8ACB-2552DF311DBD" elementFormDefault="qualified">
    <xsd:import namespace="http://schemas.microsoft.com/office/2006/documentManagement/types"/>
    <xsd:element name="Parent_x0020_ID" ma:index="8" nillable="true" ma:displayName="Parent ID" ma:internalName="Parent_x0020_ID">
      <xsd:simpleType>
        <xsd:restriction base="dms:Number"/>
      </xsd:simpleType>
    </xsd:element>
    <xsd:element name="Parent_x0020_Type" ma:index="9" ma:displayName="Parent Type" ma:format="Dropdown" ma:internalName="Parent_x0020_Type">
      <xsd:simpleType>
        <xsd:restriction base="dms:Choice">
          <xsd:enumeration value="None"/>
          <xsd:enumeration value="Task"/>
          <xsd:enumeration value="Project"/>
          <xsd:enumeration value="Theme"/>
          <xsd:enumeration value="Release"/>
        </xsd:restriction>
      </xsd:simpleType>
    </xsd:element>
    <xsd:element name="Document_x0020_ID" ma:index="10" ma:displayName="Document ID" ma:decimals="0" ma:internalName="Document_x0020_ID">
      <xsd:simpleType>
        <xsd:restriction base="dms:Number"/>
      </xsd:simpleType>
    </xsd:element>
    <xsd:element name="Rev" ma:index="11" ma:displayName="Rev" ma:decimals="0" ma:internalName="Rev">
      <xsd:simpleType>
        <xsd:restriction base="dms:Number"/>
      </xsd:simpleType>
    </xsd:element>
    <xsd:element name="Description0" ma:index="12" ma:displayName="Description" ma:internalName="Description0">
      <xsd:simpleType>
        <xsd:restriction base="dms:Note"/>
      </xsd:simpleType>
    </xsd:element>
    <xsd:element name="Document_x0020_Type" ma:index="13" ma:displayName="Document Type" ma:format="Dropdown" ma:internalName="Document_x0020_Type">
      <xsd:simpleType>
        <xsd:restriction base="dms:Choice">
          <xsd:enumeration value="Plan-Concept"/>
          <xsd:enumeration value="Plan-CmdSpec"/>
          <xsd:enumeration value="Plan-ReqSpec"/>
          <xsd:enumeration value="Plan-EnvSpec"/>
          <xsd:enumeration value="Plan-UIQC"/>
          <xsd:enumeration value="Plan-UseTestPlan"/>
          <xsd:enumeration value="Plan-UseReport"/>
          <xsd:enumeration value="Plan-OvrSpec"/>
          <xsd:enumeration value="Dev-DgnSpec"/>
          <xsd:enumeration value="Dev-APISpec"/>
          <xsd:enumeration value="Dev-TechNote"/>
          <xsd:enumeration value="Cert-TestPlan"/>
          <xsd:enumeration value="Cert-Testcase"/>
          <xsd:enumeration value="Cert-ATPResults"/>
          <xsd:enumeration value="Cert-BetaReport"/>
          <xsd:enumeration value="Release"/>
          <xsd:enumeration value="Review"/>
          <xsd:enumeration value="Template"/>
          <xsd:enumeration value="Commitment"/>
        </xsd:restriction>
      </xsd:simpleType>
    </xsd:element>
    <xsd:element name="SE_x0020_Release" ma:index="14" ma:displayName="SE Release" ma:default="" ma:format="Dropdown" ma:internalName="SE_x0020_Release">
      <xsd:simpleType>
        <xsd:restriction base="dms:Choice">
          <xsd:enumeration value="None"/>
          <xsd:enumeration value="V103"/>
          <xsd:enumeration value="V102"/>
          <xsd:enumeration value="V21"/>
          <xsd:enumeration value="V20"/>
          <xsd:enumeration value="V19"/>
          <xsd:enumeration value="V18"/>
          <xsd:enumeration value="V17"/>
          <xsd:enumeration value="V16"/>
          <xsd:enumeration value="V15"/>
          <xsd:enumeration value="V14"/>
          <xsd:enumeration value="V12"/>
          <xsd:enumeration value="V11"/>
          <xsd:enumeration value="V10"/>
          <xsd:enumeration value="Fu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Document_x0020_ID xmlns="56CD67F7-521B-4ECA-8ACB-2552DF311DBD"/>
    <Parent_x0020_ID xmlns="56CD67F7-521B-4ECA-8ACB-2552DF311DBD" xsi:nil="true"/>
    <Description0 xmlns="56CD67F7-521B-4ECA-8ACB-2552DF311DBD">Solid Edge Training - Constructing procedural features</Description0>
    <Parent_x0020_Type xmlns="56CD67F7-521B-4ECA-8ACB-2552DF311DBD">Release</Parent_x0020_Type>
    <SE_x0020_Release xmlns="56CD67F7-521B-4ECA-8ACB-2552DF311DBD">V103</SE_x0020_Release>
    <Document_x0020_Type xmlns="56CD67F7-521B-4ECA-8ACB-2552DF311DBD">Release</Document_x0020_Type>
    <Rev xmlns="56CD67F7-521B-4ECA-8ACB-2552DF311DBD">1</Rev>
  </documentManagement>
</p:properties>
</file>

<file path=customXml/itemProps1.xml><?xml version="1.0" encoding="utf-8"?>
<ds:datastoreItem xmlns:ds="http://schemas.openxmlformats.org/officeDocument/2006/customXml" ds:itemID="{072BBDA4-B85B-4330-A420-3A23C18FA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D67F7-521B-4ECA-8ACB-2552DF311DB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EA8FBD1-1A24-411A-80C5-187D747F34A3}">
  <ds:schemaRefs>
    <ds:schemaRef ds:uri="http://schemas.microsoft.com/sharepoint/v3/contenttype/forms"/>
  </ds:schemaRefs>
</ds:datastoreItem>
</file>

<file path=customXml/itemProps3.xml><?xml version="1.0" encoding="utf-8"?>
<ds:datastoreItem xmlns:ds="http://schemas.openxmlformats.org/officeDocument/2006/customXml" ds:itemID="{2A7D46F4-7B95-4701-823E-869469091AC0}">
  <ds:schemaRefs>
    <ds:schemaRef ds:uri="http://schemas.microsoft.com/office/2006/metadata/longProperties"/>
  </ds:schemaRefs>
</ds:datastoreItem>
</file>

<file path=customXml/itemProps4.xml><?xml version="1.0" encoding="utf-8"?>
<ds:datastoreItem xmlns:ds="http://schemas.openxmlformats.org/officeDocument/2006/customXml" ds:itemID="{0035C548-D4C6-4EFA-BB7B-ECC8F7477B5B}">
  <ds:schemaRefs>
    <ds:schemaRef ds:uri="http://schemas.microsoft.com/office/2006/metadata/properties"/>
    <ds:schemaRef ds:uri="56CD67F7-521B-4ECA-8ACB-2552DF311DBD"/>
  </ds:schemaRefs>
</ds:datastoreItem>
</file>

<file path=docProps/app.xml><?xml version="1.0" encoding="utf-8"?>
<Properties xmlns="http://schemas.openxmlformats.org/officeDocument/2006/extended-properties" xmlns:vt="http://schemas.openxmlformats.org/officeDocument/2006/docPropsVTypes">
  <Template>Siemens_PLM_Grey_Template</Template>
  <TotalTime>14103</TotalTime>
  <Words>703</Words>
  <Application>Microsoft Office PowerPoint</Application>
  <PresentationFormat>On-screen Show (4:3)</PresentationFormat>
  <Paragraphs>90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Siemens_PLM_Grey_Template</vt:lpstr>
      <vt:lpstr>Solid Edge ST5 Training  Animating assemblies</vt:lpstr>
      <vt:lpstr>Animating assemblies</vt:lpstr>
      <vt:lpstr>Explode-Render-Animate</vt:lpstr>
      <vt:lpstr>Explode-Render-Animate</vt:lpstr>
      <vt:lpstr>Defining Motors</vt:lpstr>
      <vt:lpstr>Defining Motors</vt:lpstr>
      <vt:lpstr>Simulate motor</vt:lpstr>
      <vt:lpstr>Activity</vt:lpstr>
      <vt:lpstr>Animate</vt:lpstr>
      <vt:lpstr>Animate</vt:lpstr>
      <vt:lpstr>Animate</vt:lpstr>
      <vt:lpstr>Animate</vt:lpstr>
      <vt:lpstr>Animate</vt:lpstr>
      <vt:lpstr>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procedural features</dc:title>
  <dc:creator>Douglas C. Stainbrook</dc:creator>
  <cp:lastModifiedBy>Carter, Paul</cp:lastModifiedBy>
  <cp:revision>849</cp:revision>
  <cp:lastPrinted>2005-10-17T08:52:43Z</cp:lastPrinted>
  <dcterms:created xsi:type="dcterms:W3CDTF">2008-09-25T15:14:36Z</dcterms:created>
  <dcterms:modified xsi:type="dcterms:W3CDTF">2012-07-09T20:50:21Z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