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handoutMasterIdLst>
    <p:handoutMasterId r:id="rId22"/>
  </p:handoutMasterIdLst>
  <p:sldIdLst>
    <p:sldId id="350" r:id="rId6"/>
    <p:sldId id="419" r:id="rId7"/>
    <p:sldId id="408" r:id="rId8"/>
    <p:sldId id="420" r:id="rId9"/>
    <p:sldId id="424" r:id="rId10"/>
    <p:sldId id="421" r:id="rId11"/>
    <p:sldId id="425" r:id="rId12"/>
    <p:sldId id="426" r:id="rId13"/>
    <p:sldId id="428" r:id="rId14"/>
    <p:sldId id="429" r:id="rId15"/>
    <p:sldId id="430" r:id="rId16"/>
    <p:sldId id="422" r:id="rId17"/>
    <p:sldId id="423" r:id="rId18"/>
    <p:sldId id="427" r:id="rId19"/>
    <p:sldId id="418" r:id="rId20"/>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398" y="3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149251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243855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 </a:t>
            </a:r>
            <a:r>
              <a:rPr lang="en-US" dirty="0" err="1" smtClean="0"/>
              <a:t>XpresRoute</a:t>
            </a:r>
            <a:r>
              <a:rPr lang="en-US" dirty="0" smtClean="0"/>
              <a:t> (tubing)</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365760">
              <a:buFont typeface="Arial" pitchFamily="34" charset="0"/>
              <a:buChar char="•"/>
            </a:pPr>
            <a:r>
              <a:rPr lang="en-US" sz="1800" dirty="0" smtClean="0"/>
              <a:t>To restrict movement parallel to a plane, select one of the three planes (XY, YZ, or XZ). You can also cycle through the planes by typing X key on the keyboard.</a:t>
            </a:r>
          </a:p>
          <a:p>
            <a:pPr marL="365760">
              <a:buFont typeface="Arial" pitchFamily="34" charset="0"/>
              <a:buChar char="•"/>
            </a:pPr>
            <a:endParaRPr lang="en-US" sz="1800" dirty="0" smtClean="0"/>
          </a:p>
          <a:p>
            <a:pPr marL="365760">
              <a:buFont typeface="Arial" pitchFamily="34" charset="0"/>
              <a:buChar char="•"/>
            </a:pPr>
            <a:endParaRPr lang="en-US" sz="1800" dirty="0" smtClean="0"/>
          </a:p>
          <a:p>
            <a:pPr marL="365760">
              <a:buFont typeface="Arial" pitchFamily="34" charset="0"/>
              <a:buChar char="•"/>
            </a:pPr>
            <a:endParaRPr lang="en-US" sz="1800" dirty="0" smtClean="0"/>
          </a:p>
          <a:p>
            <a:pPr marL="365760">
              <a:buFont typeface="Arial" pitchFamily="34" charset="0"/>
              <a:buChar char="•"/>
            </a:pPr>
            <a:endParaRPr lang="en-US" sz="1800" dirty="0" smtClean="0"/>
          </a:p>
          <a:p>
            <a:pPr marL="365760">
              <a:buFont typeface="Arial" pitchFamily="34" charset="0"/>
              <a:buChar char="•"/>
            </a:pPr>
            <a:endParaRPr lang="en-US" sz="1800" dirty="0" smtClean="0"/>
          </a:p>
          <a:p>
            <a:pPr marL="365760">
              <a:buFont typeface="Arial" pitchFamily="34" charset="0"/>
              <a:buChar char="•"/>
            </a:pPr>
            <a:endParaRPr lang="en-US" sz="1800" dirty="0" smtClean="0"/>
          </a:p>
          <a:p>
            <a:pPr marL="365760"/>
            <a:endParaRPr lang="en-US" sz="1800" dirty="0" smtClean="0"/>
          </a:p>
          <a:p>
            <a:pPr marL="365760">
              <a:buFont typeface="Arial" pitchFamily="34" charset="0"/>
              <a:buChar char="•"/>
            </a:pPr>
            <a:r>
              <a:rPr lang="en-US" sz="1800" dirty="0" smtClean="0"/>
              <a:t>To move the </a:t>
            </a:r>
            <a:r>
              <a:rPr lang="en-US" sz="1800" dirty="0" err="1" smtClean="0"/>
              <a:t>OrientXpres</a:t>
            </a:r>
            <a:r>
              <a:rPr lang="en-US" sz="1800" dirty="0" smtClean="0"/>
              <a:t> tool to a more convenient location, select the origin, and drag it to a new location.</a:t>
            </a:r>
          </a:p>
          <a:p>
            <a:pPr marL="365760">
              <a:buFont typeface="Arial" pitchFamily="34" charset="0"/>
              <a:buChar char="•"/>
            </a:pPr>
            <a:endParaRPr lang="en-US" sz="1800" dirty="0" smtClean="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err="1" smtClean="0"/>
              <a:t>OrientXpres</a:t>
            </a:r>
            <a:r>
              <a:rPr lang="en-US" sz="2800" dirty="0" smtClean="0"/>
              <a:t> tool</a:t>
            </a:r>
            <a:endParaRPr lang="en-US" sz="2800" i="1" dirty="0" smtClean="0"/>
          </a:p>
        </p:txBody>
      </p:sp>
      <p:pic>
        <p:nvPicPr>
          <p:cNvPr id="1024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71738" y="2705100"/>
            <a:ext cx="4200525"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You can type C key on the keyboard to clear any locks to planes or axes.</a:t>
            </a:r>
          </a:p>
          <a:p>
            <a:pPr marL="365760">
              <a:buFont typeface="Arial" pitchFamily="34" charset="0"/>
              <a:buChar char="•"/>
            </a:pPr>
            <a:endParaRPr lang="en-US" sz="1800" dirty="0" smtClean="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err="1" smtClean="0"/>
              <a:t>OrientXpres</a:t>
            </a:r>
            <a:r>
              <a:rPr lang="en-US" sz="2800" dirty="0" smtClean="0"/>
              <a:t> tool</a:t>
            </a:r>
            <a:endParaRPr lang="en-US" sz="2800" i="1" dirty="0" smtClean="0"/>
          </a:p>
        </p:txBody>
      </p:sp>
      <p:pic>
        <p:nvPicPr>
          <p:cNvPr id="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95600" y="2286000"/>
            <a:ext cx="1962150" cy="148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There are four types of geometric relationships for tube parts:</a:t>
            </a:r>
          </a:p>
          <a:p>
            <a:endParaRPr lang="en-US" sz="1800" dirty="0" smtClean="0"/>
          </a:p>
          <a:p>
            <a:pPr>
              <a:buFont typeface="Arial" pitchFamily="34" charset="0"/>
              <a:buChar char="•"/>
            </a:pPr>
            <a:r>
              <a:rPr lang="en-US" sz="1800" dirty="0" smtClean="0"/>
              <a:t>Connect relationships</a:t>
            </a:r>
          </a:p>
          <a:p>
            <a:pPr>
              <a:buFont typeface="Arial" pitchFamily="34" charset="0"/>
              <a:buChar char="•"/>
            </a:pPr>
            <a:r>
              <a:rPr lang="en-US" sz="1800" dirty="0" smtClean="0"/>
              <a:t>Coaxial relationships</a:t>
            </a:r>
          </a:p>
          <a:p>
            <a:pPr>
              <a:buFont typeface="Arial" pitchFamily="34" charset="0"/>
              <a:buChar char="•"/>
            </a:pPr>
            <a:r>
              <a:rPr lang="en-US" sz="1800" dirty="0" smtClean="0"/>
              <a:t>Parallel relationships</a:t>
            </a:r>
          </a:p>
          <a:p>
            <a:pPr>
              <a:buFont typeface="Arial" pitchFamily="34" charset="0"/>
              <a:buChar char="•"/>
            </a:pPr>
            <a:r>
              <a:rPr lang="en-US" sz="1800" dirty="0" smtClean="0"/>
              <a:t>Tangent relationship</a:t>
            </a:r>
          </a:p>
          <a:p>
            <a:pPr>
              <a:buFont typeface="Arial" pitchFamily="34" charset="0"/>
              <a:buChar char="•"/>
            </a:pPr>
            <a:endParaRPr lang="en-US" sz="1800" dirty="0" smtClean="0"/>
          </a:p>
          <a:p>
            <a:r>
              <a:rPr lang="en-US" sz="1800" dirty="0" smtClean="0"/>
              <a:t>The </a:t>
            </a:r>
            <a:r>
              <a:rPr lang="en-US" sz="1800" dirty="0" err="1" smtClean="0"/>
              <a:t>PathFinder</a:t>
            </a:r>
            <a:r>
              <a:rPr lang="en-US" sz="1800" dirty="0" smtClean="0"/>
              <a:t> tab displays the tube path segment relationships.</a:t>
            </a:r>
          </a:p>
          <a:p>
            <a:pPr marL="0"/>
            <a:r>
              <a:rPr lang="en-US" sz="1800" dirty="0" smtClean="0"/>
              <a:t>You can delete any relationship by deleting its handle in the graphic window or deleting the relationship in </a:t>
            </a:r>
            <a:r>
              <a:rPr lang="en-US" sz="1800" dirty="0" err="1" smtClean="0"/>
              <a:t>PathFinder</a:t>
            </a:r>
            <a:r>
              <a:rPr lang="en-US" sz="1800" dirty="0" smtClean="0"/>
              <a:t>.</a:t>
            </a:r>
          </a:p>
          <a:p>
            <a:pPr marL="0"/>
            <a:endParaRPr lang="en-US" sz="1800" dirty="0" smtClean="0"/>
          </a:p>
          <a:p>
            <a:pPr marL="0"/>
            <a:r>
              <a:rPr lang="en-US" sz="1800" dirty="0" smtClean="0"/>
              <a:t>Path segments can be dimensioned to control size and the move command will allow them to be modified if a position adjustment needs to be made.</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Modifying path segments</a:t>
            </a:r>
            <a:endParaRPr lang="en-US" sz="2800"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Once you have drawn a tube path, use the Tube command to create a tube along the path segment. With the Tube command you can select a single segment or a chain of segments as the tube path. You can also define tube extents to both ends of the tube path.</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r>
              <a:rPr lang="en-US" sz="1800" dirty="0" smtClean="0"/>
              <a:t>When creating a tube part, you can use the Tube Options dialog box to define parameters such as material, outside diameter, bend radius, and wall thickness for the part. To access the Tube Options dialog box, click the Tube Options button on the Tube command bar.</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Creating the tube</a:t>
            </a:r>
            <a:endParaRPr lang="en-US" sz="2800" i="1" dirty="0" smtClean="0"/>
          </a:p>
        </p:txBody>
      </p:sp>
      <p:pic>
        <p:nvPicPr>
          <p:cNvPr id="819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71801" y="2438399"/>
            <a:ext cx="3048000" cy="2332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tube properties to extract information to create such reports as bend tables, tube reports, and parts lists.</a:t>
            </a:r>
          </a:p>
          <a:p>
            <a:pPr marL="0"/>
            <a:endParaRPr lang="en-US" sz="1800" dirty="0" smtClean="0"/>
          </a:p>
          <a:p>
            <a:pPr marL="0"/>
            <a:r>
              <a:rPr lang="en-US" sz="1800" b="1" dirty="0" smtClean="0"/>
              <a:t>Outputting bend information</a:t>
            </a:r>
          </a:p>
          <a:p>
            <a:pPr marL="0"/>
            <a:r>
              <a:rPr lang="en-US" sz="1800" dirty="0" smtClean="0"/>
              <a:t>You can use the Bend Table command to create an ASCII text file that contains information about how to manufacture the tube. You can output the tubes as a select set or output them all at once. The information consists of columns of data such as feed length, rotation angle, bend radius, and bend angle.</a:t>
            </a:r>
          </a:p>
          <a:p>
            <a:pPr marL="0"/>
            <a:endParaRPr lang="en-US" sz="1800" dirty="0" smtClean="0"/>
          </a:p>
          <a:p>
            <a:pPr marL="0"/>
            <a:r>
              <a:rPr lang="en-US" sz="1800" b="1" dirty="0" smtClean="0"/>
              <a:t>Creating tube reports and parts list</a:t>
            </a:r>
          </a:p>
          <a:p>
            <a:pPr marL="0"/>
            <a:r>
              <a:rPr lang="en-US" sz="1800" dirty="0" smtClean="0"/>
              <a:t>You can include tube properties defined on the Tube Options dialog box in reports or parts lists. When you create a tube file, these tube properties are automatically stored in the tube file and are exposed so that they can be included in reports and parts lists.</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Generating tube information</a:t>
            </a:r>
            <a:endParaRPr lang="en-US" sz="2800" i="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Placing tubes in assembly with </a:t>
            </a:r>
            <a:r>
              <a:rPr lang="en-US" dirty="0" err="1" smtClean="0"/>
              <a:t>XpresRoute</a:t>
            </a:r>
            <a:endParaRPr lang="en-US" dirty="0" smtClean="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a:t>
            </a:r>
            <a:r>
              <a:rPr lang="en-US" sz="1800" dirty="0" err="1" smtClean="0"/>
              <a:t>XpresRoute</a:t>
            </a:r>
            <a:r>
              <a:rPr lang="en-US" sz="1800" dirty="0" smtClean="0"/>
              <a:t> to create path segments and tubes in an assembly. To access the commands for tubing, while in Assembly, choose </a:t>
            </a:r>
            <a:r>
              <a:rPr lang="en-US" sz="1800" dirty="0" err="1" smtClean="0"/>
              <a:t>Tools→Environs→XpresRoute</a:t>
            </a:r>
            <a:r>
              <a:rPr lang="en-US" sz="1800" dirty="0" smtClean="0"/>
              <a:t> .</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r>
              <a:rPr lang="en-US" sz="1800" dirty="0" smtClean="0"/>
              <a:t>Tube parts are designed in the context of an assembly, so you to directly model them within an assembly, using existing part and assembly geometry to ensure accurate fit and function. Tube parts are fully associative and update with the parts to which they are connected. Tube wire parts are directed parts. They conform to the path segment and the options you use to construct the part. When you make changes to the assembly that cause the path to change, the part will also change.</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Introduction</a:t>
            </a:r>
            <a:endParaRPr lang="en-US" sz="2800" i="1" dirty="0" smtClean="0"/>
          </a:p>
        </p:txBody>
      </p:sp>
      <p:pic>
        <p:nvPicPr>
          <p:cNvPr id="205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71800" y="2209800"/>
            <a:ext cx="2938462" cy="21234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Tube design workflow:</a:t>
            </a:r>
          </a:p>
          <a:p>
            <a:r>
              <a:rPr lang="en-US" sz="1800" b="1" dirty="0" smtClean="0"/>
              <a:t>Create a path</a:t>
            </a:r>
          </a:p>
          <a:p>
            <a:pPr marL="0">
              <a:buFont typeface="Arial" pitchFamily="34" charset="0"/>
              <a:buChar char="•"/>
            </a:pPr>
            <a:r>
              <a:rPr lang="en-US" sz="1800" dirty="0" smtClean="0"/>
              <a:t>Use the </a:t>
            </a:r>
            <a:r>
              <a:rPr lang="en-US" sz="1800" dirty="0" err="1" smtClean="0"/>
              <a:t>PathXpres</a:t>
            </a:r>
            <a:r>
              <a:rPr lang="en-US" sz="1800" dirty="0" smtClean="0"/>
              <a:t> command to automatically create a 3D path for the tube. </a:t>
            </a:r>
          </a:p>
          <a:p>
            <a:pPr marL="0">
              <a:buFont typeface="Arial" pitchFamily="34" charset="0"/>
              <a:buChar char="•"/>
            </a:pPr>
            <a:r>
              <a:rPr lang="en-US" sz="1800" dirty="0" smtClean="0"/>
              <a:t>To learn how, see Create a tube path with </a:t>
            </a:r>
            <a:r>
              <a:rPr lang="en-US" sz="1800" dirty="0" err="1" smtClean="0"/>
              <a:t>PathXpres</a:t>
            </a:r>
            <a:r>
              <a:rPr lang="en-US" sz="1800" dirty="0" smtClean="0"/>
              <a:t>.</a:t>
            </a:r>
          </a:p>
          <a:p>
            <a:pPr marL="365760">
              <a:buFont typeface="Arial" pitchFamily="34" charset="0"/>
              <a:buChar char="•"/>
            </a:pPr>
            <a:r>
              <a:rPr lang="en-US" sz="1800" dirty="0" smtClean="0"/>
              <a:t>Use the Line Segment or Arc Segment command to manually draw the path for the tube. </a:t>
            </a:r>
          </a:p>
          <a:p>
            <a:pPr marL="365760">
              <a:buFont typeface="Arial" pitchFamily="34" charset="0"/>
              <a:buChar char="•"/>
            </a:pPr>
            <a:endParaRPr lang="en-US" sz="1800" dirty="0" smtClean="0"/>
          </a:p>
          <a:p>
            <a:pPr marL="0"/>
            <a:r>
              <a:rPr lang="en-US" sz="1800" b="1" dirty="0" smtClean="0"/>
              <a:t>Create the tube</a:t>
            </a:r>
          </a:p>
          <a:p>
            <a:pPr marL="365760">
              <a:buFont typeface="Arial" pitchFamily="34" charset="0"/>
              <a:buChar char="•"/>
            </a:pPr>
            <a:r>
              <a:rPr lang="en-US" sz="1800" dirty="0" smtClean="0"/>
              <a:t>Use the Tube command to assign pipe attributes and fittings to a path segment that defines the route the pipe should follow. </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Tube design workflow</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Tubes and Pipes are created along a path segment. You can use the </a:t>
            </a:r>
            <a:r>
              <a:rPr lang="en-US" sz="1800" dirty="0" err="1" smtClean="0"/>
              <a:t>PathXpres</a:t>
            </a:r>
            <a:r>
              <a:rPr lang="en-US" sz="1800" dirty="0" smtClean="0"/>
              <a:t> command in </a:t>
            </a:r>
            <a:r>
              <a:rPr lang="en-US" sz="1800" dirty="0" err="1" smtClean="0"/>
              <a:t>XpresRoute</a:t>
            </a:r>
            <a:r>
              <a:rPr lang="en-US" sz="1800" dirty="0" smtClean="0"/>
              <a:t> to create the path without manually drawing the individual lines of the path or you can use the Line Segment command or Arc Segment command to manually draw the path.</a:t>
            </a:r>
          </a:p>
          <a:p>
            <a:pPr marL="0"/>
            <a:endParaRPr lang="en-US" sz="1800" dirty="0" smtClean="0"/>
          </a:p>
          <a:p>
            <a:pPr marL="0"/>
            <a:r>
              <a:rPr lang="en-US" sz="1800" dirty="0" smtClean="0"/>
              <a:t>Use the </a:t>
            </a:r>
            <a:r>
              <a:rPr lang="en-US" sz="1800" dirty="0" err="1" smtClean="0"/>
              <a:t>PathXpres</a:t>
            </a:r>
            <a:r>
              <a:rPr lang="en-US" sz="1800" dirty="0" smtClean="0"/>
              <a:t> command to create a 3D path for a tube or pipe without having to manually draw the individual lines of the path. </a:t>
            </a:r>
            <a:r>
              <a:rPr lang="en-US" sz="1800" dirty="0" err="1" smtClean="0"/>
              <a:t>PathXpres</a:t>
            </a:r>
            <a:r>
              <a:rPr lang="en-US" sz="1800" dirty="0" smtClean="0"/>
              <a:t> generates a path between two points that is orthogonal to the default reference planes. These points must be circular or elliptical element, the endpoint of a segment, or the endpoint of a sketch element.</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Creating the path with </a:t>
            </a:r>
            <a:r>
              <a:rPr lang="en-US" sz="2800" dirty="0" err="1" smtClean="0"/>
              <a:t>PathXpres</a:t>
            </a:r>
            <a:endParaRPr lang="en-US" sz="2800" i="1" dirty="0" smtClean="0"/>
          </a:p>
        </p:txBody>
      </p:sp>
      <p:pic>
        <p:nvPicPr>
          <p:cNvPr id="30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62200" y="4267200"/>
            <a:ext cx="4543425" cy="181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In cases where more than one way for the path exists, you can use the Next and Previous button on the </a:t>
            </a:r>
            <a:r>
              <a:rPr lang="en-US" sz="1800" dirty="0" err="1" smtClean="0"/>
              <a:t>PathXpres</a:t>
            </a:r>
            <a:r>
              <a:rPr lang="en-US" sz="1800" dirty="0" smtClean="0"/>
              <a:t> command bar to display alternative paths. The order of the paths goes from the simplest path, with the least number of segments, to the most complex path. The maximum number of segments in a path that </a:t>
            </a:r>
            <a:r>
              <a:rPr lang="en-US" sz="1800" dirty="0" err="1" smtClean="0"/>
              <a:t>PathXpres</a:t>
            </a:r>
            <a:r>
              <a:rPr lang="en-US" sz="1800" dirty="0" smtClean="0"/>
              <a:t> generates is five.</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Creating the path with </a:t>
            </a:r>
            <a:r>
              <a:rPr lang="en-US" sz="2800" dirty="0" err="1" smtClean="0"/>
              <a:t>PathXpres</a:t>
            </a:r>
            <a:endParaRPr lang="en-US" sz="2800" i="1" dirty="0" smtClean="0"/>
          </a:p>
        </p:txBody>
      </p:sp>
      <p:pic>
        <p:nvPicPr>
          <p:cNvPr id="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52600" y="3200400"/>
            <a:ext cx="5104576"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use the </a:t>
            </a:r>
            <a:r>
              <a:rPr lang="en-US" sz="1800" dirty="0" err="1" smtClean="0"/>
              <a:t>OrientXpres</a:t>
            </a:r>
            <a:r>
              <a:rPr lang="en-US" sz="1800" dirty="0" smtClean="0"/>
              <a:t> tool to assist you in drawing lines and arcs in 3D space when drawing a path manually. As you draw the line or arc segments, use </a:t>
            </a:r>
            <a:r>
              <a:rPr lang="en-US" sz="1800" dirty="0" err="1" smtClean="0"/>
              <a:t>OrientXpres</a:t>
            </a:r>
            <a:r>
              <a:rPr lang="en-US" sz="1800" dirty="0" smtClean="0"/>
              <a:t> to lock the orientation of the element parallel to an axis or plane as you draw it. For example, after you define the start point for a line segment, you can use </a:t>
            </a:r>
            <a:r>
              <a:rPr lang="en-US" sz="1800" dirty="0" err="1" smtClean="0"/>
              <a:t>OrientXpres</a:t>
            </a:r>
            <a:r>
              <a:rPr lang="en-US" sz="1800" dirty="0" smtClean="0"/>
              <a:t> to lock the orientation to the y axis. </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err="1" smtClean="0"/>
              <a:t>OrientXpres</a:t>
            </a:r>
            <a:r>
              <a:rPr lang="en-US" sz="2800" dirty="0" smtClean="0"/>
              <a:t> tool</a:t>
            </a:r>
            <a:endParaRPr lang="en-US" sz="2800" dirty="0"/>
          </a:p>
        </p:txBody>
      </p:sp>
      <p:pic>
        <p:nvPicPr>
          <p:cNvPr id="512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76600" y="2819400"/>
            <a:ext cx="2410590" cy="1824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click to define the second point for the line, you can then use </a:t>
            </a:r>
            <a:r>
              <a:rPr lang="en-US" sz="1800" dirty="0" err="1" smtClean="0"/>
              <a:t>OrientXpres</a:t>
            </a:r>
            <a:r>
              <a:rPr lang="en-US" sz="1800" dirty="0" smtClean="0"/>
              <a:t> to lock the orientation to the z axis. </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err="1" smtClean="0"/>
              <a:t>OrientXpres</a:t>
            </a:r>
            <a:r>
              <a:rPr lang="en-US" sz="2800" dirty="0" smtClean="0"/>
              <a:t> tool</a:t>
            </a:r>
            <a:endParaRPr lang="en-US" sz="2800" dirty="0"/>
          </a:p>
        </p:txBody>
      </p:sp>
      <p:pic>
        <p:nvPicPr>
          <p:cNvPr id="614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2590799"/>
            <a:ext cx="3505200" cy="25473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7696200" cy="4953000"/>
          </a:xfrm>
        </p:spPr>
        <p:txBody>
          <a:bodyPr/>
          <a:lstStyle/>
          <a:p>
            <a:pPr marL="0"/>
            <a:r>
              <a:rPr lang="en-US" sz="1800" dirty="0" smtClean="0"/>
              <a:t>You can continue to lock the axis or plane to assist you in defining the path (A), (B), (C).</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err="1" smtClean="0"/>
              <a:t>OrientXpres</a:t>
            </a:r>
            <a:r>
              <a:rPr lang="en-US" sz="2800" dirty="0" smtClean="0"/>
              <a:t> tool</a:t>
            </a:r>
            <a:endParaRPr lang="en-US" sz="2800" dirty="0"/>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24000" y="1981200"/>
            <a:ext cx="6200775" cy="409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a:t>
            </a:r>
            <a:r>
              <a:rPr lang="en-US" sz="1800" dirty="0" err="1" smtClean="0"/>
              <a:t>OrientXpres</a:t>
            </a:r>
            <a:r>
              <a:rPr lang="en-US" sz="1800" dirty="0" smtClean="0"/>
              <a:t> tool is an interactive design aid for drawing lines, arcs, and curves in 3D space, and for editing the position of </a:t>
            </a:r>
            <a:r>
              <a:rPr lang="en-US" sz="1800" dirty="0" err="1" smtClean="0"/>
              <a:t>bluedots</a:t>
            </a:r>
            <a:r>
              <a:rPr lang="en-US" sz="1800" dirty="0" smtClean="0"/>
              <a:t> in 3D space. </a:t>
            </a:r>
            <a:r>
              <a:rPr lang="en-US" sz="1800" dirty="0" err="1" smtClean="0"/>
              <a:t>OrientXpres</a:t>
            </a:r>
            <a:r>
              <a:rPr lang="en-US" sz="1800" dirty="0" smtClean="0"/>
              <a:t> is displayed automatically when creating or editing elements which require its capabilities. For example, </a:t>
            </a:r>
            <a:r>
              <a:rPr lang="en-US" sz="1800" dirty="0" err="1" smtClean="0"/>
              <a:t>OrientXpres</a:t>
            </a:r>
            <a:r>
              <a:rPr lang="en-US" sz="1800" dirty="0" smtClean="0"/>
              <a:t> is displayed when drawing line segments in the </a:t>
            </a:r>
            <a:r>
              <a:rPr lang="en-US" sz="1800" dirty="0" err="1" smtClean="0"/>
              <a:t>XpresRoute</a:t>
            </a:r>
            <a:r>
              <a:rPr lang="en-US" sz="1800" dirty="0" smtClean="0"/>
              <a:t> and Frame applications, and when editing </a:t>
            </a:r>
            <a:r>
              <a:rPr lang="en-US" sz="1800" dirty="0" err="1" smtClean="0"/>
              <a:t>bluedots</a:t>
            </a:r>
            <a:r>
              <a:rPr lang="en-US" sz="1800" dirty="0" smtClean="0"/>
              <a:t> in the Part and Sheet Metal environments.</a:t>
            </a:r>
          </a:p>
          <a:p>
            <a:pPr marL="0"/>
            <a:endParaRPr lang="en-US" sz="1800" dirty="0" smtClean="0"/>
          </a:p>
          <a:p>
            <a:pPr marL="0"/>
            <a:r>
              <a:rPr lang="en-US" sz="1800" dirty="0" smtClean="0"/>
              <a:t>When working in 3D space, you often need to restrict the placement or movement of elements to be parallel to a particular axis or plane. The </a:t>
            </a:r>
            <a:r>
              <a:rPr lang="en-US" sz="1800" dirty="0" err="1" smtClean="0"/>
              <a:t>OrientXpres</a:t>
            </a:r>
            <a:r>
              <a:rPr lang="en-US" sz="1800" dirty="0" smtClean="0"/>
              <a:t> tool provides that capability. You can do the following using </a:t>
            </a:r>
            <a:r>
              <a:rPr lang="en-US" sz="1800" dirty="0" err="1" smtClean="0"/>
              <a:t>OrientXpres</a:t>
            </a:r>
            <a:r>
              <a:rPr lang="en-US" sz="1800" dirty="0" smtClean="0"/>
              <a:t>:</a:t>
            </a:r>
          </a:p>
          <a:p>
            <a:pPr marL="365760">
              <a:buFont typeface="Arial" pitchFamily="34" charset="0"/>
              <a:buChar char="•"/>
            </a:pPr>
            <a:r>
              <a:rPr lang="en-US" sz="1800" dirty="0" smtClean="0"/>
              <a:t>To restrict movement parallel to an axis, select one of the three axes (X, Y, or Z). You can also cycle through the axes by typing Z key on the keyboard.</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err="1" smtClean="0"/>
              <a:t>OrientXpres</a:t>
            </a:r>
            <a:r>
              <a:rPr lang="en-US" sz="2800" dirty="0" smtClean="0"/>
              <a:t> tool</a:t>
            </a:r>
            <a:endParaRPr lang="en-US" sz="2800" i="1" dirty="0" smtClean="0"/>
          </a:p>
        </p:txBody>
      </p:sp>
      <p:pic>
        <p:nvPicPr>
          <p:cNvPr id="921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90800" y="4953000"/>
            <a:ext cx="4067175"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13934</TotalTime>
  <Words>1131</Words>
  <Application>Microsoft Office PowerPoint</Application>
  <PresentationFormat>On-screen Show (4:3)</PresentationFormat>
  <Paragraphs>119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Siemens_PLM_Grey_Template</vt:lpstr>
      <vt:lpstr>Solid Edge ST5 Training   XpresRoute (tubing) </vt:lpstr>
      <vt:lpstr>Introduction</vt:lpstr>
      <vt:lpstr>Tube design workflow</vt:lpstr>
      <vt:lpstr>Creating the path with PathXpres</vt:lpstr>
      <vt:lpstr>Creating the path with PathXpres</vt:lpstr>
      <vt:lpstr>OrientXpres tool</vt:lpstr>
      <vt:lpstr>OrientXpres tool</vt:lpstr>
      <vt:lpstr>OrientXpres tool</vt:lpstr>
      <vt:lpstr>OrientXpres tool</vt:lpstr>
      <vt:lpstr>OrientXpres tool</vt:lpstr>
      <vt:lpstr>OrientXpres tool</vt:lpstr>
      <vt:lpstr>Modifying path segments</vt:lpstr>
      <vt:lpstr>Creating the tube</vt:lpstr>
      <vt:lpstr>Generating tube information</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853</cp:revision>
  <cp:lastPrinted>2005-10-17T08:52:43Z</cp:lastPrinted>
  <dcterms:created xsi:type="dcterms:W3CDTF">2008-09-25T15:14:36Z</dcterms:created>
  <dcterms:modified xsi:type="dcterms:W3CDTF">2012-07-09T20:52:37Z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